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76C7"/>
    <a:srgbClr val="027663"/>
    <a:srgbClr val="FFD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734" y="749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99295c8e95_0_8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</p:txBody>
      </p:sp>
      <p:sp>
        <p:nvSpPr>
          <p:cNvPr id="52" name="Google Shape;52;g99295c8e95_0_8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758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ryerson.ca/MovementBreak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85;p1"/>
          <p:cNvSpPr/>
          <p:nvPr/>
        </p:nvSpPr>
        <p:spPr>
          <a:xfrm>
            <a:off x="0" y="-1"/>
            <a:ext cx="9144000" cy="3924301"/>
          </a:xfrm>
          <a:prstGeom prst="rect">
            <a:avLst/>
          </a:prstGeom>
          <a:solidFill>
            <a:srgbClr val="FFDC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" name="Google Shape;90;p1"/>
          <p:cNvSpPr/>
          <p:nvPr/>
        </p:nvSpPr>
        <p:spPr>
          <a:xfrm>
            <a:off x="6106187" y="1109775"/>
            <a:ext cx="2453275" cy="2309275"/>
          </a:xfrm>
          <a:prstGeom prst="rect">
            <a:avLst/>
          </a:prstGeom>
          <a:solidFill>
            <a:srgbClr val="0276C7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381000" y="166475"/>
            <a:ext cx="8353200" cy="85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500" b="1" dirty="0">
                <a:solidFill>
                  <a:schemeClr val="tx1"/>
                </a:solidFill>
              </a:rPr>
              <a:t>MOVE Everywhere | Movement Breaks</a:t>
            </a:r>
            <a:endParaRPr sz="3500" b="1" dirty="0">
              <a:solidFill>
                <a:schemeClr val="tx1"/>
              </a:solidFill>
            </a:endParaRPr>
          </a:p>
        </p:txBody>
      </p:sp>
      <p:sp>
        <p:nvSpPr>
          <p:cNvPr id="55" name="Google Shape;55;p13"/>
          <p:cNvSpPr txBox="1"/>
          <p:nvPr/>
        </p:nvSpPr>
        <p:spPr>
          <a:xfrm>
            <a:off x="2362275" y="3924300"/>
            <a:ext cx="65565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2857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900"/>
              <a:buAutoNum type="arabicPeriod"/>
            </a:pPr>
            <a:r>
              <a:rPr lang="en" sz="900">
                <a:solidFill>
                  <a:srgbClr val="222222"/>
                </a:solidFill>
                <a:highlight>
                  <a:srgbClr val="FFFFFF"/>
                </a:highlight>
              </a:rPr>
              <a:t>Marily Oppezzo and Daniel L Schwartz, </a:t>
            </a:r>
            <a:r>
              <a:rPr lang="en" sz="900" i="1">
                <a:solidFill>
                  <a:srgbClr val="222222"/>
                </a:solidFill>
                <a:highlight>
                  <a:srgbClr val="FFFFFF"/>
                </a:highlight>
              </a:rPr>
              <a:t>Give your ideas some legs: the positive effect of walking on creative thinking</a:t>
            </a:r>
            <a:r>
              <a:rPr lang="en" sz="900">
                <a:solidFill>
                  <a:srgbClr val="222222"/>
                </a:solidFill>
                <a:highlight>
                  <a:srgbClr val="FFFFFF"/>
                </a:highlight>
              </a:rPr>
              <a:t> (J Exp Psychol Learn Mem Cogn, 2014), 1142-52.</a:t>
            </a:r>
            <a:endParaRPr sz="90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marL="457200" lvl="0" indent="-2857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900"/>
              <a:buAutoNum type="arabicPeriod"/>
            </a:pPr>
            <a:r>
              <a:rPr lang="en" sz="900">
                <a:solidFill>
                  <a:srgbClr val="222222"/>
                </a:solidFill>
                <a:highlight>
                  <a:srgbClr val="FFFFFF"/>
                </a:highlight>
              </a:rPr>
              <a:t>Maren Schmidt-Kassow et al., </a:t>
            </a:r>
            <a:r>
              <a:rPr lang="en" sz="900" i="1">
                <a:solidFill>
                  <a:srgbClr val="222222"/>
                </a:solidFill>
                <a:highlight>
                  <a:srgbClr val="FFFFFF"/>
                </a:highlight>
              </a:rPr>
              <a:t>Treadmill walking during vocabulary encoding improves verbal long-term memory </a:t>
            </a:r>
            <a:r>
              <a:rPr lang="en" sz="900">
                <a:solidFill>
                  <a:srgbClr val="222222"/>
                </a:solidFill>
                <a:highlight>
                  <a:srgbClr val="FFFFFF"/>
                </a:highlight>
              </a:rPr>
              <a:t>(Behav Brain Funct, 2014), 10-24.</a:t>
            </a:r>
            <a:endParaRPr sz="900">
              <a:solidFill>
                <a:srgbClr val="222222"/>
              </a:solidFill>
              <a:highlight>
                <a:srgbClr val="FFFFFF"/>
              </a:highlight>
            </a:endParaRPr>
          </a:p>
          <a:p>
            <a:pPr marL="457200" lvl="0" indent="-2857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900"/>
              <a:buAutoNum type="arabicPeriod"/>
            </a:pPr>
            <a:r>
              <a:rPr lang="en" sz="900">
                <a:solidFill>
                  <a:srgbClr val="222222"/>
                </a:solidFill>
                <a:highlight>
                  <a:srgbClr val="FFFFFF"/>
                </a:highlight>
              </a:rPr>
              <a:t>Barbara Fenesi et al., </a:t>
            </a:r>
            <a:r>
              <a:rPr lang="en" sz="900" i="1">
                <a:solidFill>
                  <a:srgbClr val="222222"/>
                </a:solidFill>
                <a:highlight>
                  <a:srgbClr val="FFFFFF"/>
                </a:highlight>
              </a:rPr>
              <a:t>Sweat So You Don’t Forget: Exercise Breaks During a University Lecture Increase On-Task Attention and Learning</a:t>
            </a:r>
            <a:r>
              <a:rPr lang="en" sz="900">
                <a:solidFill>
                  <a:srgbClr val="222222"/>
                </a:solidFill>
                <a:highlight>
                  <a:srgbClr val="FFFFFF"/>
                </a:highlight>
              </a:rPr>
              <a:t> (Journal of Applied Research in Memory and Cognition, 2018), 261-269.</a:t>
            </a:r>
            <a:endParaRPr sz="800">
              <a:solidFill>
                <a:srgbClr val="333333"/>
              </a:solidFill>
              <a:highlight>
                <a:srgbClr val="FFFFFF"/>
              </a:highlight>
            </a:endParaRPr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2475" y="4131425"/>
            <a:ext cx="1469050" cy="70987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57" name="Google Shape;57;p13"/>
          <p:cNvCxnSpPr/>
          <p:nvPr/>
        </p:nvCxnSpPr>
        <p:spPr>
          <a:xfrm>
            <a:off x="2191925" y="4095750"/>
            <a:ext cx="0" cy="7812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1" name="Google Shape;61;p13"/>
          <p:cNvSpPr txBox="1"/>
          <p:nvPr/>
        </p:nvSpPr>
        <p:spPr>
          <a:xfrm>
            <a:off x="6117763" y="1485900"/>
            <a:ext cx="2441700" cy="133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200" b="1" dirty="0">
                <a:solidFill>
                  <a:srgbClr val="FFFFFF"/>
                </a:solidFill>
              </a:rPr>
              <a:t>Moving</a:t>
            </a:r>
            <a:endParaRPr sz="3200" b="1" dirty="0">
              <a:solidFill>
                <a:srgbClr val="FFFFFF"/>
              </a:solidFill>
            </a:endParaRPr>
          </a:p>
          <a:p>
            <a:pPr marL="0" lvl="0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200" b="1" dirty="0">
                <a:solidFill>
                  <a:srgbClr val="FFFFFF"/>
                </a:solidFill>
              </a:rPr>
              <a:t>fuels your brain.</a:t>
            </a:r>
            <a:br>
              <a:rPr lang="en" sz="3200" b="1" dirty="0">
                <a:solidFill>
                  <a:srgbClr val="FFFFFF"/>
                </a:solidFill>
              </a:rPr>
            </a:br>
            <a:endParaRPr sz="900" b="1" dirty="0">
              <a:solidFill>
                <a:srgbClr val="FFFFFF"/>
              </a:solidFill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 dirty="0">
                <a:solidFill>
                  <a:srgbClr val="FFFFFF"/>
                </a:solidFill>
              </a:rPr>
              <a:t>Ryerson Athletics &amp; Recreation</a:t>
            </a:r>
            <a:endParaRPr sz="900" dirty="0">
              <a:solidFill>
                <a:srgbClr val="FFFFFF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2" name="Google Shape;62;p13"/>
          <p:cNvSpPr txBox="1"/>
          <p:nvPr/>
        </p:nvSpPr>
        <p:spPr>
          <a:xfrm>
            <a:off x="406275" y="870300"/>
            <a:ext cx="6051000" cy="256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 dirty="0">
                <a:solidFill>
                  <a:schemeClr val="tx1"/>
                </a:solidFill>
              </a:rPr>
              <a:t>Did you know?</a:t>
            </a:r>
            <a:endParaRPr sz="2400" b="1" dirty="0">
              <a:solidFill>
                <a:schemeClr val="tx1"/>
              </a:solidFill>
            </a:endParaRPr>
          </a:p>
          <a:p>
            <a:pPr marL="18288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700" dirty="0">
                <a:solidFill>
                  <a:schemeClr val="tx1"/>
                </a:solidFill>
              </a:rPr>
              <a:t>Doing light physical activity while you learn has             </a:t>
            </a:r>
            <a:endParaRPr sz="1700" dirty="0">
              <a:solidFill>
                <a:schemeClr val="tx1"/>
              </a:solidFill>
            </a:endParaRPr>
          </a:p>
          <a:p>
            <a:pPr marL="18288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700" dirty="0">
                <a:solidFill>
                  <a:schemeClr val="tx1"/>
                </a:solidFill>
              </a:rPr>
              <a:t>been shown to improve Creativity</a:t>
            </a:r>
            <a:r>
              <a:rPr lang="en" sz="1700" baseline="30000" dirty="0">
                <a:solidFill>
                  <a:schemeClr val="tx1"/>
                </a:solidFill>
              </a:rPr>
              <a:t> 1</a:t>
            </a:r>
            <a:r>
              <a:rPr lang="en" sz="1700" dirty="0">
                <a:solidFill>
                  <a:schemeClr val="tx1"/>
                </a:solidFill>
              </a:rPr>
              <a:t>, Recall</a:t>
            </a:r>
            <a:r>
              <a:rPr lang="en" sz="1700" baseline="30000" dirty="0">
                <a:solidFill>
                  <a:schemeClr val="tx1"/>
                </a:solidFill>
              </a:rPr>
              <a:t> 2</a:t>
            </a:r>
            <a:r>
              <a:rPr lang="en" sz="1700" dirty="0">
                <a:solidFill>
                  <a:schemeClr val="tx1"/>
                </a:solidFill>
              </a:rPr>
              <a:t>,               Attention &amp; Understanding.</a:t>
            </a:r>
            <a:r>
              <a:rPr lang="en" sz="1700" baseline="30000" dirty="0">
                <a:solidFill>
                  <a:schemeClr val="tx1"/>
                </a:solidFill>
              </a:rPr>
              <a:t>3</a:t>
            </a:r>
            <a:endParaRPr sz="1700" dirty="0">
              <a:solidFill>
                <a:schemeClr val="tx1"/>
              </a:solidFill>
            </a:endParaRPr>
          </a:p>
          <a:p>
            <a:pPr marL="0" lvl="0" indent="0" algn="l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1" dirty="0">
              <a:solidFill>
                <a:schemeClr val="tx1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 dirty="0">
                <a:solidFill>
                  <a:schemeClr val="tx1"/>
                </a:solidFill>
              </a:rPr>
              <a:t>Give yourself a Movement Break! </a:t>
            </a:r>
            <a:endParaRPr sz="1200" dirty="0">
              <a:solidFill>
                <a:schemeClr val="tx1"/>
              </a:solidFill>
            </a:endParaRPr>
          </a:p>
          <a:p>
            <a:pPr marL="46355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Pts val="1700"/>
              <a:buFont typeface="+mj-lt"/>
              <a:buAutoNum type="arabicPeriod"/>
            </a:pPr>
            <a:r>
              <a:rPr lang="en" sz="1700" dirty="0">
                <a:solidFill>
                  <a:schemeClr val="tx1"/>
                </a:solidFill>
              </a:rPr>
              <a:t>Visit </a:t>
            </a:r>
            <a:r>
              <a:rPr lang="en-US" sz="1700" b="1" dirty="0" smtClean="0">
                <a:solidFill>
                  <a:schemeClr val="tx1"/>
                </a:solidFill>
                <a:hlinkClick r:id="rId4"/>
              </a:rPr>
              <a:t>ryerson.ca/</a:t>
            </a:r>
            <a:r>
              <a:rPr lang="en-US" sz="1700" b="1" dirty="0" err="1" smtClean="0">
                <a:solidFill>
                  <a:schemeClr val="tx1"/>
                </a:solidFill>
                <a:hlinkClick r:id="rId4"/>
              </a:rPr>
              <a:t>MovementBreaks</a:t>
            </a:r>
            <a:endParaRPr lang="en-US" sz="1700" b="1" dirty="0">
              <a:solidFill>
                <a:schemeClr val="tx1"/>
              </a:solidFill>
            </a:endParaRPr>
          </a:p>
          <a:p>
            <a:pPr marL="46355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Pts val="1700"/>
              <a:buFont typeface="+mj-lt"/>
              <a:buAutoNum type="arabicPeriod"/>
            </a:pPr>
            <a:r>
              <a:rPr lang="en" sz="1700" dirty="0" smtClean="0">
                <a:solidFill>
                  <a:schemeClr val="tx1"/>
                </a:solidFill>
              </a:rPr>
              <a:t>Pick </a:t>
            </a:r>
            <a:r>
              <a:rPr lang="en" sz="1700" dirty="0">
                <a:solidFill>
                  <a:schemeClr val="tx1"/>
                </a:solidFill>
              </a:rPr>
              <a:t>0-3, 3-6 or 6+ minute break </a:t>
            </a:r>
            <a:r>
              <a:rPr lang="en" sz="1700" dirty="0" smtClean="0">
                <a:solidFill>
                  <a:schemeClr val="tx1"/>
                </a:solidFill>
              </a:rPr>
              <a:t>options</a:t>
            </a:r>
            <a:endParaRPr lang="en" sz="1700" dirty="0">
              <a:solidFill>
                <a:schemeClr val="tx1"/>
              </a:solidFill>
            </a:endParaRPr>
          </a:p>
          <a:p>
            <a:pPr marL="46355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Pts val="1700"/>
              <a:buFont typeface="+mj-lt"/>
              <a:buAutoNum type="arabicPeriod"/>
            </a:pPr>
            <a:r>
              <a:rPr lang="en" sz="1700" dirty="0" smtClean="0">
                <a:solidFill>
                  <a:schemeClr val="tx1"/>
                </a:solidFill>
              </a:rPr>
              <a:t>Choose </a:t>
            </a:r>
            <a:r>
              <a:rPr lang="en" sz="1700" dirty="0">
                <a:solidFill>
                  <a:schemeClr val="tx1"/>
                </a:solidFill>
              </a:rPr>
              <a:t>‘Get Moving’ or ‘Unwind’</a:t>
            </a:r>
            <a:endParaRPr sz="1700" dirty="0">
              <a:solidFill>
                <a:schemeClr val="tx1"/>
              </a:solidFill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3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Custom 4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276C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159</Words>
  <Application>Microsoft Office PowerPoint</Application>
  <PresentationFormat>On-screen Show (16:9)</PresentationFormat>
  <Paragraphs>15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andrew.pettit</cp:lastModifiedBy>
  <cp:revision>4</cp:revision>
  <dcterms:modified xsi:type="dcterms:W3CDTF">2020-10-14T17:42:03Z</dcterms:modified>
</cp:coreProperties>
</file>