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43891200"/>
  <p:notesSz cx="7004050" cy="9290050"/>
  <p:defaultText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112">
          <p15:clr>
            <a:srgbClr val="A4A3A4"/>
          </p15:clr>
        </p15:guide>
        <p15:guide id="2" pos="1036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osenberg-Yunger" initials="ZR" lastIdx="16" clrIdx="0"/>
  <p:cmAuthor id="1" name="Paige Hillier" initials="" lastIdx="0" clrIdx="1"/>
  <p:cmAuthor id="2" name="admin" initials="a" lastIdx="7" clrIdx="2"/>
  <p:cmAuthor id="3" name="L T" initials=""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74" autoAdjust="0"/>
    <p:restoredTop sz="97500" autoAdjust="0"/>
  </p:normalViewPr>
  <p:slideViewPr>
    <p:cSldViewPr>
      <p:cViewPr varScale="1">
        <p:scale>
          <a:sx n="13" d="100"/>
          <a:sy n="13" d="100"/>
        </p:scale>
        <p:origin x="2971" y="134"/>
      </p:cViewPr>
      <p:guideLst>
        <p:guide orient="horz" pos="14112"/>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EA92D4-9D89-AF4C-A341-15CD66419D43}" type="doc">
      <dgm:prSet loTypeId="urn:microsoft.com/office/officeart/2005/8/layout/radial1" loCatId="" qsTypeId="urn:microsoft.com/office/officeart/2005/8/quickstyle/simple3" qsCatId="simple" csTypeId="urn:microsoft.com/office/officeart/2005/8/colors/accent1_2" csCatId="accent1" phldr="1"/>
      <dgm:spPr/>
      <dgm:t>
        <a:bodyPr/>
        <a:lstStyle/>
        <a:p>
          <a:endParaRPr lang="en-US"/>
        </a:p>
      </dgm:t>
    </dgm:pt>
    <dgm:pt modelId="{9C2A2218-16E3-B143-B29F-BFA5CC2A134D}">
      <dgm:prSet phldrT="[Text]" custT="1"/>
      <dgm:spPr>
        <a:ln>
          <a:solidFill>
            <a:schemeClr val="tx1"/>
          </a:solidFill>
        </a:ln>
      </dgm:spPr>
      <dgm:t>
        <a:bodyPr/>
        <a:lstStyle/>
        <a:p>
          <a:pPr algn="ctr"/>
          <a:r>
            <a:rPr lang="en-US" sz="2200" dirty="0" smtClean="0">
              <a:latin typeface="Calibri"/>
              <a:cs typeface="Calibri"/>
            </a:rPr>
            <a:t>Federal/ Provincial Ministries of Health</a:t>
          </a:r>
          <a:endParaRPr lang="en-US" sz="2200" dirty="0">
            <a:latin typeface="Calibri"/>
            <a:cs typeface="Calibri"/>
          </a:endParaRPr>
        </a:p>
      </dgm:t>
    </dgm:pt>
    <dgm:pt modelId="{A20FFF49-6422-7B40-BEC3-A398EEDB3FB6}" type="parTrans" cxnId="{E4A8AA18-6567-FE4C-A021-6ADC80C5467D}">
      <dgm:prSet/>
      <dgm:spPr/>
      <dgm:t>
        <a:bodyPr/>
        <a:lstStyle/>
        <a:p>
          <a:pPr algn="ctr"/>
          <a:endParaRPr lang="en-US" sz="2200">
            <a:latin typeface="Calibri"/>
            <a:cs typeface="Calibri"/>
          </a:endParaRPr>
        </a:p>
      </dgm:t>
    </dgm:pt>
    <dgm:pt modelId="{5F6A210B-BE6D-9145-9F31-692677ADAAA5}" type="sibTrans" cxnId="{E4A8AA18-6567-FE4C-A021-6ADC80C5467D}">
      <dgm:prSet/>
      <dgm:spPr/>
      <dgm:t>
        <a:bodyPr/>
        <a:lstStyle/>
        <a:p>
          <a:pPr algn="ctr"/>
          <a:endParaRPr lang="en-US" sz="2200">
            <a:latin typeface="Calibri"/>
            <a:cs typeface="Calibri"/>
          </a:endParaRPr>
        </a:p>
      </dgm:t>
    </dgm:pt>
    <dgm:pt modelId="{8C5BCD96-8116-BC42-8D4E-4E80643F67A7}">
      <dgm:prSet phldrT="[Text]" custT="1"/>
      <dgm:spPr>
        <a:ln>
          <a:solidFill>
            <a:schemeClr val="tx1"/>
          </a:solidFill>
        </a:ln>
      </dgm:spPr>
      <dgm:t>
        <a:bodyPr/>
        <a:lstStyle/>
        <a:p>
          <a:pPr algn="ctr"/>
          <a:r>
            <a:rPr lang="en-US" sz="2200" dirty="0" smtClean="0">
              <a:latin typeface="Calibri"/>
              <a:cs typeface="Calibri"/>
            </a:rPr>
            <a:t>Healthcare Providers</a:t>
          </a:r>
          <a:endParaRPr lang="en-US" sz="2200" dirty="0">
            <a:latin typeface="Calibri"/>
            <a:cs typeface="Calibri"/>
          </a:endParaRPr>
        </a:p>
      </dgm:t>
    </dgm:pt>
    <dgm:pt modelId="{99CE3988-1F14-FD4B-85E9-FA3C0E1909CF}" type="parTrans" cxnId="{E41E6B80-D785-EC4A-A7F7-B23C992BD378}">
      <dgm:prSet custT="1"/>
      <dgm:spPr/>
      <dgm:t>
        <a:bodyPr/>
        <a:lstStyle/>
        <a:p>
          <a:pPr algn="ctr"/>
          <a:endParaRPr lang="en-US" sz="2200" dirty="0">
            <a:latin typeface="Calibri"/>
            <a:cs typeface="Calibri"/>
          </a:endParaRPr>
        </a:p>
      </dgm:t>
    </dgm:pt>
    <dgm:pt modelId="{50AE148F-2809-0F47-A2E8-9DDBA1CAFBAB}" type="sibTrans" cxnId="{E41E6B80-D785-EC4A-A7F7-B23C992BD378}">
      <dgm:prSet/>
      <dgm:spPr/>
      <dgm:t>
        <a:bodyPr/>
        <a:lstStyle/>
        <a:p>
          <a:pPr algn="ctr"/>
          <a:endParaRPr lang="en-US" sz="2200">
            <a:latin typeface="Calibri"/>
            <a:cs typeface="Calibri"/>
          </a:endParaRPr>
        </a:p>
      </dgm:t>
    </dgm:pt>
    <dgm:pt modelId="{51B7C486-5695-3E4F-8128-85B00BDC3B48}">
      <dgm:prSet phldrT="[Text]" custT="1"/>
      <dgm:spPr>
        <a:ln>
          <a:solidFill>
            <a:schemeClr val="tx1"/>
          </a:solidFill>
        </a:ln>
      </dgm:spPr>
      <dgm:t>
        <a:bodyPr/>
        <a:lstStyle/>
        <a:p>
          <a:pPr algn="ctr"/>
          <a:r>
            <a:rPr lang="en-US" sz="2200" dirty="0" smtClean="0">
              <a:latin typeface="Calibri"/>
              <a:cs typeface="Calibri"/>
            </a:rPr>
            <a:t>Industry Experts</a:t>
          </a:r>
          <a:endParaRPr lang="en-US" sz="2200" dirty="0">
            <a:latin typeface="Calibri"/>
            <a:cs typeface="Calibri"/>
          </a:endParaRPr>
        </a:p>
      </dgm:t>
    </dgm:pt>
    <dgm:pt modelId="{3CF963B1-2DDA-B34F-BEAC-2B6F83A14204}" type="parTrans" cxnId="{6025E755-EDCA-2140-ABB0-B6B69B1CB1AF}">
      <dgm:prSet custT="1"/>
      <dgm:spPr/>
      <dgm:t>
        <a:bodyPr/>
        <a:lstStyle/>
        <a:p>
          <a:pPr algn="ctr"/>
          <a:endParaRPr lang="en-US" sz="2200" dirty="0">
            <a:latin typeface="Calibri"/>
            <a:cs typeface="Calibri"/>
          </a:endParaRPr>
        </a:p>
      </dgm:t>
    </dgm:pt>
    <dgm:pt modelId="{055C077D-49EA-6545-8A18-EFA8BBEA2F0E}" type="sibTrans" cxnId="{6025E755-EDCA-2140-ABB0-B6B69B1CB1AF}">
      <dgm:prSet/>
      <dgm:spPr/>
      <dgm:t>
        <a:bodyPr/>
        <a:lstStyle/>
        <a:p>
          <a:pPr algn="ctr"/>
          <a:endParaRPr lang="en-US" sz="2200">
            <a:latin typeface="Calibri"/>
            <a:cs typeface="Calibri"/>
          </a:endParaRPr>
        </a:p>
      </dgm:t>
    </dgm:pt>
    <dgm:pt modelId="{77C91122-1A63-1542-AC0A-F82EDF1F0FB7}">
      <dgm:prSet phldrT="[Text]" custT="1"/>
      <dgm:spPr>
        <a:ln>
          <a:solidFill>
            <a:schemeClr val="tx1"/>
          </a:solidFill>
        </a:ln>
      </dgm:spPr>
      <dgm:t>
        <a:bodyPr/>
        <a:lstStyle/>
        <a:p>
          <a:pPr algn="ctr"/>
          <a:r>
            <a:rPr lang="en-US" sz="2200" dirty="0" smtClean="0">
              <a:latin typeface="Calibri"/>
              <a:cs typeface="Calibri"/>
            </a:rPr>
            <a:t> Patients</a:t>
          </a:r>
          <a:endParaRPr lang="en-US" sz="2200" dirty="0">
            <a:latin typeface="Calibri"/>
            <a:cs typeface="Calibri"/>
          </a:endParaRPr>
        </a:p>
      </dgm:t>
    </dgm:pt>
    <dgm:pt modelId="{DEE58E9E-F619-DA48-B96B-7B64962501C9}" type="parTrans" cxnId="{A92340FE-A831-6844-A751-19AA13DC6947}">
      <dgm:prSet custT="1"/>
      <dgm:spPr/>
      <dgm:t>
        <a:bodyPr/>
        <a:lstStyle/>
        <a:p>
          <a:pPr algn="ctr"/>
          <a:endParaRPr lang="en-US" sz="2200" dirty="0">
            <a:latin typeface="Calibri"/>
            <a:cs typeface="Calibri"/>
          </a:endParaRPr>
        </a:p>
      </dgm:t>
    </dgm:pt>
    <dgm:pt modelId="{455AFE95-D3D0-864D-A4A2-2F5398853B68}" type="sibTrans" cxnId="{A92340FE-A831-6844-A751-19AA13DC6947}">
      <dgm:prSet/>
      <dgm:spPr/>
      <dgm:t>
        <a:bodyPr/>
        <a:lstStyle/>
        <a:p>
          <a:pPr algn="ctr"/>
          <a:endParaRPr lang="en-US" sz="2200">
            <a:latin typeface="Calibri"/>
            <a:cs typeface="Calibri"/>
          </a:endParaRPr>
        </a:p>
      </dgm:t>
    </dgm:pt>
    <dgm:pt modelId="{13EA4FD2-09BD-C846-98D8-AD492821AFE8}">
      <dgm:prSet phldrT="[Text]" custT="1"/>
      <dgm:spPr>
        <a:ln>
          <a:solidFill>
            <a:schemeClr val="tx1"/>
          </a:solidFill>
        </a:ln>
      </dgm:spPr>
      <dgm:t>
        <a:bodyPr/>
        <a:lstStyle/>
        <a:p>
          <a:pPr algn="ctr"/>
          <a:r>
            <a:rPr lang="en-US" sz="2200" dirty="0" smtClean="0">
              <a:latin typeface="Calibri"/>
              <a:cs typeface="Calibri"/>
            </a:rPr>
            <a:t>Public/ Lay persons</a:t>
          </a:r>
          <a:endParaRPr lang="en-US" sz="2200" dirty="0">
            <a:latin typeface="Calibri"/>
            <a:cs typeface="Calibri"/>
          </a:endParaRPr>
        </a:p>
      </dgm:t>
    </dgm:pt>
    <dgm:pt modelId="{28E7D088-D025-B143-97CC-619AF2A0ABD5}" type="parTrans" cxnId="{4E1DFCA2-B91C-9347-846D-6ECC06B0D089}">
      <dgm:prSet custT="1"/>
      <dgm:spPr/>
      <dgm:t>
        <a:bodyPr/>
        <a:lstStyle/>
        <a:p>
          <a:pPr algn="ctr"/>
          <a:endParaRPr lang="en-US" sz="2200" dirty="0">
            <a:latin typeface="Calibri"/>
            <a:cs typeface="Calibri"/>
          </a:endParaRPr>
        </a:p>
      </dgm:t>
    </dgm:pt>
    <dgm:pt modelId="{63A3BCBE-E7E2-AB4A-9602-A98BF4DACCD9}" type="sibTrans" cxnId="{4E1DFCA2-B91C-9347-846D-6ECC06B0D089}">
      <dgm:prSet/>
      <dgm:spPr/>
      <dgm:t>
        <a:bodyPr/>
        <a:lstStyle/>
        <a:p>
          <a:pPr algn="ctr"/>
          <a:endParaRPr lang="en-US" sz="2200">
            <a:latin typeface="Calibri"/>
            <a:cs typeface="Calibri"/>
          </a:endParaRPr>
        </a:p>
      </dgm:t>
    </dgm:pt>
    <dgm:pt modelId="{D5715E12-AF21-AD44-8AC7-0F8C1C313981}">
      <dgm:prSet phldrT="[Text]" custT="1"/>
      <dgm:spPr>
        <a:ln>
          <a:solidFill>
            <a:schemeClr val="tx1"/>
          </a:solidFill>
        </a:ln>
      </dgm:spPr>
      <dgm:t>
        <a:bodyPr/>
        <a:lstStyle/>
        <a:p>
          <a:pPr algn="ctr"/>
          <a:r>
            <a:rPr lang="en-US" sz="2200" dirty="0" smtClean="0">
              <a:latin typeface="Calibri"/>
              <a:cs typeface="Calibri"/>
            </a:rPr>
            <a:t>Academics</a:t>
          </a:r>
          <a:endParaRPr lang="en-US" sz="2200" dirty="0">
            <a:latin typeface="Calibri"/>
            <a:cs typeface="Calibri"/>
          </a:endParaRPr>
        </a:p>
      </dgm:t>
    </dgm:pt>
    <dgm:pt modelId="{8804A054-DE7B-D049-8A41-AC9A619BB81E}" type="parTrans" cxnId="{8023E2ED-8DD0-6E49-BCE7-66762DA57DF9}">
      <dgm:prSet custT="1"/>
      <dgm:spPr/>
      <dgm:t>
        <a:bodyPr/>
        <a:lstStyle/>
        <a:p>
          <a:pPr algn="ctr"/>
          <a:endParaRPr lang="en-US" sz="2200" dirty="0">
            <a:latin typeface="Calibri"/>
            <a:cs typeface="Calibri"/>
          </a:endParaRPr>
        </a:p>
      </dgm:t>
    </dgm:pt>
    <dgm:pt modelId="{A214F683-6633-8642-AD59-34B7BB1FC997}" type="sibTrans" cxnId="{8023E2ED-8DD0-6E49-BCE7-66762DA57DF9}">
      <dgm:prSet/>
      <dgm:spPr/>
      <dgm:t>
        <a:bodyPr/>
        <a:lstStyle/>
        <a:p>
          <a:pPr algn="ctr"/>
          <a:endParaRPr lang="en-US" sz="2200">
            <a:latin typeface="Calibri"/>
            <a:cs typeface="Calibri"/>
          </a:endParaRPr>
        </a:p>
      </dgm:t>
    </dgm:pt>
    <dgm:pt modelId="{043CD3EE-37F9-4645-A8A5-17344E3131C1}">
      <dgm:prSet phldrT="[Text]" custT="1"/>
      <dgm:spPr>
        <a:ln>
          <a:solidFill>
            <a:schemeClr val="tx1"/>
          </a:solidFill>
        </a:ln>
      </dgm:spPr>
      <dgm:t>
        <a:bodyPr/>
        <a:lstStyle/>
        <a:p>
          <a:pPr algn="ctr"/>
          <a:r>
            <a:rPr lang="en-US" sz="2200" dirty="0" smtClean="0">
              <a:latin typeface="Calibri"/>
              <a:cs typeface="Calibri"/>
            </a:rPr>
            <a:t>Clinical Specialists</a:t>
          </a:r>
          <a:endParaRPr lang="en-US" sz="2200" dirty="0">
            <a:latin typeface="Calibri"/>
            <a:cs typeface="Calibri"/>
          </a:endParaRPr>
        </a:p>
      </dgm:t>
    </dgm:pt>
    <dgm:pt modelId="{57A83044-3464-8F48-B56C-D0FE8B5D04B3}" type="parTrans" cxnId="{79D754F2-FCC4-3743-83BA-6F506E951F12}">
      <dgm:prSet custT="1"/>
      <dgm:spPr/>
      <dgm:t>
        <a:bodyPr/>
        <a:lstStyle/>
        <a:p>
          <a:pPr algn="ctr"/>
          <a:endParaRPr lang="en-US" sz="2200" dirty="0">
            <a:latin typeface="Calibri"/>
            <a:cs typeface="Calibri"/>
          </a:endParaRPr>
        </a:p>
      </dgm:t>
    </dgm:pt>
    <dgm:pt modelId="{D2EBDACE-7FCF-FB4E-B1A6-7D5020F31FD6}" type="sibTrans" cxnId="{79D754F2-FCC4-3743-83BA-6F506E951F12}">
      <dgm:prSet/>
      <dgm:spPr/>
      <dgm:t>
        <a:bodyPr/>
        <a:lstStyle/>
        <a:p>
          <a:pPr algn="ctr"/>
          <a:endParaRPr lang="en-US" sz="2200">
            <a:latin typeface="Calibri"/>
            <a:cs typeface="Calibri"/>
          </a:endParaRPr>
        </a:p>
      </dgm:t>
    </dgm:pt>
    <dgm:pt modelId="{9517590D-9E1E-C748-A20A-6546E75283B1}">
      <dgm:prSet phldrT="[Text]" custT="1"/>
      <dgm:spPr>
        <a:ln>
          <a:solidFill>
            <a:schemeClr val="tx1"/>
          </a:solidFill>
        </a:ln>
      </dgm:spPr>
      <dgm:t>
        <a:bodyPr/>
        <a:lstStyle/>
        <a:p>
          <a:pPr algn="ctr"/>
          <a:r>
            <a:rPr lang="en-US" sz="2200" dirty="0" smtClean="0">
              <a:latin typeface="Calibri"/>
              <a:cs typeface="Calibri"/>
            </a:rPr>
            <a:t>Ethicists</a:t>
          </a:r>
          <a:endParaRPr lang="en-US" sz="2200" dirty="0">
            <a:latin typeface="Calibri"/>
            <a:cs typeface="Calibri"/>
          </a:endParaRPr>
        </a:p>
      </dgm:t>
    </dgm:pt>
    <dgm:pt modelId="{F6B6E882-8DA1-7648-9A80-C8AFD37CD34F}" type="parTrans" cxnId="{7DC61B01-2717-854D-8CBB-50DD60709082}">
      <dgm:prSet custT="1"/>
      <dgm:spPr/>
      <dgm:t>
        <a:bodyPr/>
        <a:lstStyle/>
        <a:p>
          <a:endParaRPr lang="en-US" sz="2200" dirty="0">
            <a:latin typeface="Calibri"/>
            <a:cs typeface="Calibri"/>
          </a:endParaRPr>
        </a:p>
      </dgm:t>
    </dgm:pt>
    <dgm:pt modelId="{194F0ABF-EC14-354C-B969-D1F2392AD2CF}" type="sibTrans" cxnId="{7DC61B01-2717-854D-8CBB-50DD60709082}">
      <dgm:prSet/>
      <dgm:spPr/>
      <dgm:t>
        <a:bodyPr/>
        <a:lstStyle/>
        <a:p>
          <a:endParaRPr lang="en-US" sz="2200">
            <a:latin typeface="Calibri"/>
            <a:cs typeface="Calibri"/>
          </a:endParaRPr>
        </a:p>
      </dgm:t>
    </dgm:pt>
    <dgm:pt modelId="{D4FF663C-71A5-974C-AD56-27D30EE67136}" type="pres">
      <dgm:prSet presAssocID="{BBEA92D4-9D89-AF4C-A341-15CD66419D43}" presName="cycle" presStyleCnt="0">
        <dgm:presLayoutVars>
          <dgm:chMax val="1"/>
          <dgm:dir/>
          <dgm:animLvl val="ctr"/>
          <dgm:resizeHandles val="exact"/>
        </dgm:presLayoutVars>
      </dgm:prSet>
      <dgm:spPr/>
      <dgm:t>
        <a:bodyPr/>
        <a:lstStyle/>
        <a:p>
          <a:endParaRPr lang="en-US"/>
        </a:p>
      </dgm:t>
    </dgm:pt>
    <dgm:pt modelId="{26FAD6CC-4C45-7448-B983-83205DB541D5}" type="pres">
      <dgm:prSet presAssocID="{9C2A2218-16E3-B143-B29F-BFA5CC2A134D}" presName="centerShape" presStyleLbl="node0" presStyleIdx="0" presStyleCnt="1" custScaleX="102050" custScaleY="102050"/>
      <dgm:spPr/>
      <dgm:t>
        <a:bodyPr/>
        <a:lstStyle/>
        <a:p>
          <a:endParaRPr lang="en-US"/>
        </a:p>
      </dgm:t>
    </dgm:pt>
    <dgm:pt modelId="{F700D6D8-498B-A846-85E7-6BF5D22AB943}" type="pres">
      <dgm:prSet presAssocID="{99CE3988-1F14-FD4B-85E9-FA3C0E1909CF}" presName="Name9" presStyleLbl="parChTrans1D2" presStyleIdx="0" presStyleCnt="7"/>
      <dgm:spPr/>
      <dgm:t>
        <a:bodyPr/>
        <a:lstStyle/>
        <a:p>
          <a:endParaRPr lang="en-US"/>
        </a:p>
      </dgm:t>
    </dgm:pt>
    <dgm:pt modelId="{27A00E92-B19C-AB4C-9567-F5866FEC95FA}" type="pres">
      <dgm:prSet presAssocID="{99CE3988-1F14-FD4B-85E9-FA3C0E1909CF}" presName="connTx" presStyleLbl="parChTrans1D2" presStyleIdx="0" presStyleCnt="7"/>
      <dgm:spPr/>
      <dgm:t>
        <a:bodyPr/>
        <a:lstStyle/>
        <a:p>
          <a:endParaRPr lang="en-US"/>
        </a:p>
      </dgm:t>
    </dgm:pt>
    <dgm:pt modelId="{FBCB283C-E07E-D049-8FAD-6D373E97884B}" type="pres">
      <dgm:prSet presAssocID="{8C5BCD96-8116-BC42-8D4E-4E80643F67A7}" presName="node" presStyleLbl="node1" presStyleIdx="0" presStyleCnt="7" custRadScaleRad="100145" custRadScaleInc="-2176">
        <dgm:presLayoutVars>
          <dgm:bulletEnabled val="1"/>
        </dgm:presLayoutVars>
      </dgm:prSet>
      <dgm:spPr/>
      <dgm:t>
        <a:bodyPr/>
        <a:lstStyle/>
        <a:p>
          <a:endParaRPr lang="en-US"/>
        </a:p>
      </dgm:t>
    </dgm:pt>
    <dgm:pt modelId="{4FC99AF5-F10F-9C45-AE9F-C755192B6348}" type="pres">
      <dgm:prSet presAssocID="{3CF963B1-2DDA-B34F-BEAC-2B6F83A14204}" presName="Name9" presStyleLbl="parChTrans1D2" presStyleIdx="1" presStyleCnt="7"/>
      <dgm:spPr/>
      <dgm:t>
        <a:bodyPr/>
        <a:lstStyle/>
        <a:p>
          <a:endParaRPr lang="en-US"/>
        </a:p>
      </dgm:t>
    </dgm:pt>
    <dgm:pt modelId="{95D46F98-1635-614D-8270-DCAAC8B28C33}" type="pres">
      <dgm:prSet presAssocID="{3CF963B1-2DDA-B34F-BEAC-2B6F83A14204}" presName="connTx" presStyleLbl="parChTrans1D2" presStyleIdx="1" presStyleCnt="7"/>
      <dgm:spPr/>
      <dgm:t>
        <a:bodyPr/>
        <a:lstStyle/>
        <a:p>
          <a:endParaRPr lang="en-US"/>
        </a:p>
      </dgm:t>
    </dgm:pt>
    <dgm:pt modelId="{A12A2ED9-8E1A-1447-9036-43DC07C126ED}" type="pres">
      <dgm:prSet presAssocID="{51B7C486-5695-3E4F-8128-85B00BDC3B48}" presName="node" presStyleLbl="node1" presStyleIdx="1" presStyleCnt="7">
        <dgm:presLayoutVars>
          <dgm:bulletEnabled val="1"/>
        </dgm:presLayoutVars>
      </dgm:prSet>
      <dgm:spPr/>
      <dgm:t>
        <a:bodyPr/>
        <a:lstStyle/>
        <a:p>
          <a:endParaRPr lang="en-US"/>
        </a:p>
      </dgm:t>
    </dgm:pt>
    <dgm:pt modelId="{A74EFB55-8A75-614A-84BB-1F0C79E44CEE}" type="pres">
      <dgm:prSet presAssocID="{DEE58E9E-F619-DA48-B96B-7B64962501C9}" presName="Name9" presStyleLbl="parChTrans1D2" presStyleIdx="2" presStyleCnt="7"/>
      <dgm:spPr/>
      <dgm:t>
        <a:bodyPr/>
        <a:lstStyle/>
        <a:p>
          <a:endParaRPr lang="en-US"/>
        </a:p>
      </dgm:t>
    </dgm:pt>
    <dgm:pt modelId="{1D81207E-355F-4A4C-8A9E-03DAD7054EDD}" type="pres">
      <dgm:prSet presAssocID="{DEE58E9E-F619-DA48-B96B-7B64962501C9}" presName="connTx" presStyleLbl="parChTrans1D2" presStyleIdx="2" presStyleCnt="7"/>
      <dgm:spPr/>
      <dgm:t>
        <a:bodyPr/>
        <a:lstStyle/>
        <a:p>
          <a:endParaRPr lang="en-US"/>
        </a:p>
      </dgm:t>
    </dgm:pt>
    <dgm:pt modelId="{E9DFC70A-4913-0444-BF62-24FB8C0E0364}" type="pres">
      <dgm:prSet presAssocID="{77C91122-1A63-1542-AC0A-F82EDF1F0FB7}" presName="node" presStyleLbl="node1" presStyleIdx="2" presStyleCnt="7">
        <dgm:presLayoutVars>
          <dgm:bulletEnabled val="1"/>
        </dgm:presLayoutVars>
      </dgm:prSet>
      <dgm:spPr/>
      <dgm:t>
        <a:bodyPr/>
        <a:lstStyle/>
        <a:p>
          <a:endParaRPr lang="en-US"/>
        </a:p>
      </dgm:t>
    </dgm:pt>
    <dgm:pt modelId="{D12E6BF3-F396-E844-A6EF-41CE44149D05}" type="pres">
      <dgm:prSet presAssocID="{28E7D088-D025-B143-97CC-619AF2A0ABD5}" presName="Name9" presStyleLbl="parChTrans1D2" presStyleIdx="3" presStyleCnt="7"/>
      <dgm:spPr/>
      <dgm:t>
        <a:bodyPr/>
        <a:lstStyle/>
        <a:p>
          <a:endParaRPr lang="en-US"/>
        </a:p>
      </dgm:t>
    </dgm:pt>
    <dgm:pt modelId="{B4921E91-E3F2-4749-A764-6CBF5A41F724}" type="pres">
      <dgm:prSet presAssocID="{28E7D088-D025-B143-97CC-619AF2A0ABD5}" presName="connTx" presStyleLbl="parChTrans1D2" presStyleIdx="3" presStyleCnt="7"/>
      <dgm:spPr/>
      <dgm:t>
        <a:bodyPr/>
        <a:lstStyle/>
        <a:p>
          <a:endParaRPr lang="en-US"/>
        </a:p>
      </dgm:t>
    </dgm:pt>
    <dgm:pt modelId="{2C69121F-792A-FD43-9FB0-3C6CF9296DDC}" type="pres">
      <dgm:prSet presAssocID="{13EA4FD2-09BD-C846-98D8-AD492821AFE8}" presName="node" presStyleLbl="node1" presStyleIdx="3" presStyleCnt="7">
        <dgm:presLayoutVars>
          <dgm:bulletEnabled val="1"/>
        </dgm:presLayoutVars>
      </dgm:prSet>
      <dgm:spPr/>
      <dgm:t>
        <a:bodyPr/>
        <a:lstStyle/>
        <a:p>
          <a:endParaRPr lang="en-US"/>
        </a:p>
      </dgm:t>
    </dgm:pt>
    <dgm:pt modelId="{9711B98A-D054-6C48-83AA-1F4B125C5FB7}" type="pres">
      <dgm:prSet presAssocID="{8804A054-DE7B-D049-8A41-AC9A619BB81E}" presName="Name9" presStyleLbl="parChTrans1D2" presStyleIdx="4" presStyleCnt="7"/>
      <dgm:spPr/>
      <dgm:t>
        <a:bodyPr/>
        <a:lstStyle/>
        <a:p>
          <a:endParaRPr lang="en-US"/>
        </a:p>
      </dgm:t>
    </dgm:pt>
    <dgm:pt modelId="{13D45F56-F858-8947-9DE5-356057B3AD2F}" type="pres">
      <dgm:prSet presAssocID="{8804A054-DE7B-D049-8A41-AC9A619BB81E}" presName="connTx" presStyleLbl="parChTrans1D2" presStyleIdx="4" presStyleCnt="7"/>
      <dgm:spPr/>
      <dgm:t>
        <a:bodyPr/>
        <a:lstStyle/>
        <a:p>
          <a:endParaRPr lang="en-US"/>
        </a:p>
      </dgm:t>
    </dgm:pt>
    <dgm:pt modelId="{39DF5E16-4DFB-CA48-9AB2-AD0E2A65195F}" type="pres">
      <dgm:prSet presAssocID="{D5715E12-AF21-AD44-8AC7-0F8C1C313981}" presName="node" presStyleLbl="node1" presStyleIdx="4" presStyleCnt="7">
        <dgm:presLayoutVars>
          <dgm:bulletEnabled val="1"/>
        </dgm:presLayoutVars>
      </dgm:prSet>
      <dgm:spPr/>
      <dgm:t>
        <a:bodyPr/>
        <a:lstStyle/>
        <a:p>
          <a:endParaRPr lang="en-US"/>
        </a:p>
      </dgm:t>
    </dgm:pt>
    <dgm:pt modelId="{0DA518E5-4CF9-C14D-8A47-81AC71EF73D0}" type="pres">
      <dgm:prSet presAssocID="{57A83044-3464-8F48-B56C-D0FE8B5D04B3}" presName="Name9" presStyleLbl="parChTrans1D2" presStyleIdx="5" presStyleCnt="7"/>
      <dgm:spPr/>
      <dgm:t>
        <a:bodyPr/>
        <a:lstStyle/>
        <a:p>
          <a:endParaRPr lang="en-US"/>
        </a:p>
      </dgm:t>
    </dgm:pt>
    <dgm:pt modelId="{82302FDD-33DB-0343-99E4-68D3AD0E6A96}" type="pres">
      <dgm:prSet presAssocID="{57A83044-3464-8F48-B56C-D0FE8B5D04B3}" presName="connTx" presStyleLbl="parChTrans1D2" presStyleIdx="5" presStyleCnt="7"/>
      <dgm:spPr/>
      <dgm:t>
        <a:bodyPr/>
        <a:lstStyle/>
        <a:p>
          <a:endParaRPr lang="en-US"/>
        </a:p>
      </dgm:t>
    </dgm:pt>
    <dgm:pt modelId="{DE83E12D-5591-D54B-B5DA-8810F63D6024}" type="pres">
      <dgm:prSet presAssocID="{043CD3EE-37F9-4645-A8A5-17344E3131C1}" presName="node" presStyleLbl="node1" presStyleIdx="5" presStyleCnt="7">
        <dgm:presLayoutVars>
          <dgm:bulletEnabled val="1"/>
        </dgm:presLayoutVars>
      </dgm:prSet>
      <dgm:spPr/>
      <dgm:t>
        <a:bodyPr/>
        <a:lstStyle/>
        <a:p>
          <a:endParaRPr lang="en-US"/>
        </a:p>
      </dgm:t>
    </dgm:pt>
    <dgm:pt modelId="{DEDFFC18-C1DA-3A47-82DD-066E52019E4F}" type="pres">
      <dgm:prSet presAssocID="{F6B6E882-8DA1-7648-9A80-C8AFD37CD34F}" presName="Name9" presStyleLbl="parChTrans1D2" presStyleIdx="6" presStyleCnt="7"/>
      <dgm:spPr/>
      <dgm:t>
        <a:bodyPr/>
        <a:lstStyle/>
        <a:p>
          <a:endParaRPr lang="en-US"/>
        </a:p>
      </dgm:t>
    </dgm:pt>
    <dgm:pt modelId="{5DBED7A7-6BAF-0C49-AF49-9D8D668A0CE3}" type="pres">
      <dgm:prSet presAssocID="{F6B6E882-8DA1-7648-9A80-C8AFD37CD34F}" presName="connTx" presStyleLbl="parChTrans1D2" presStyleIdx="6" presStyleCnt="7"/>
      <dgm:spPr/>
      <dgm:t>
        <a:bodyPr/>
        <a:lstStyle/>
        <a:p>
          <a:endParaRPr lang="en-US"/>
        </a:p>
      </dgm:t>
    </dgm:pt>
    <dgm:pt modelId="{3F7C7AF8-E3A6-D14A-AB33-83D5088B784D}" type="pres">
      <dgm:prSet presAssocID="{9517590D-9E1E-C748-A20A-6546E75283B1}" presName="node" presStyleLbl="node1" presStyleIdx="6" presStyleCnt="7">
        <dgm:presLayoutVars>
          <dgm:bulletEnabled val="1"/>
        </dgm:presLayoutVars>
      </dgm:prSet>
      <dgm:spPr/>
      <dgm:t>
        <a:bodyPr/>
        <a:lstStyle/>
        <a:p>
          <a:endParaRPr lang="en-US"/>
        </a:p>
      </dgm:t>
    </dgm:pt>
  </dgm:ptLst>
  <dgm:cxnLst>
    <dgm:cxn modelId="{2352C64A-8DB3-1C4A-A2DC-2B10B02B05DC}" type="presOf" srcId="{28E7D088-D025-B143-97CC-619AF2A0ABD5}" destId="{B4921E91-E3F2-4749-A764-6CBF5A41F724}" srcOrd="1" destOrd="0" presId="urn:microsoft.com/office/officeart/2005/8/layout/radial1"/>
    <dgm:cxn modelId="{6025E755-EDCA-2140-ABB0-B6B69B1CB1AF}" srcId="{9C2A2218-16E3-B143-B29F-BFA5CC2A134D}" destId="{51B7C486-5695-3E4F-8128-85B00BDC3B48}" srcOrd="1" destOrd="0" parTransId="{3CF963B1-2DDA-B34F-BEAC-2B6F83A14204}" sibTransId="{055C077D-49EA-6545-8A18-EFA8BBEA2F0E}"/>
    <dgm:cxn modelId="{C2237F58-A059-5446-873C-5503D21F9C8F}" type="presOf" srcId="{9517590D-9E1E-C748-A20A-6546E75283B1}" destId="{3F7C7AF8-E3A6-D14A-AB33-83D5088B784D}" srcOrd="0" destOrd="0" presId="urn:microsoft.com/office/officeart/2005/8/layout/radial1"/>
    <dgm:cxn modelId="{E41E6B80-D785-EC4A-A7F7-B23C992BD378}" srcId="{9C2A2218-16E3-B143-B29F-BFA5CC2A134D}" destId="{8C5BCD96-8116-BC42-8D4E-4E80643F67A7}" srcOrd="0" destOrd="0" parTransId="{99CE3988-1F14-FD4B-85E9-FA3C0E1909CF}" sibTransId="{50AE148F-2809-0F47-A2E8-9DDBA1CAFBAB}"/>
    <dgm:cxn modelId="{72D3D506-EEEC-1640-B153-11F35A06E02F}" type="presOf" srcId="{8804A054-DE7B-D049-8A41-AC9A619BB81E}" destId="{13D45F56-F858-8947-9DE5-356057B3AD2F}" srcOrd="1" destOrd="0" presId="urn:microsoft.com/office/officeart/2005/8/layout/radial1"/>
    <dgm:cxn modelId="{BB1BBB8E-D7ED-974E-B45E-0B6CBF494255}" type="presOf" srcId="{9C2A2218-16E3-B143-B29F-BFA5CC2A134D}" destId="{26FAD6CC-4C45-7448-B983-83205DB541D5}" srcOrd="0" destOrd="0" presId="urn:microsoft.com/office/officeart/2005/8/layout/radial1"/>
    <dgm:cxn modelId="{AE815CCD-31D8-AC42-AEAB-C121C522BFC5}" type="presOf" srcId="{51B7C486-5695-3E4F-8128-85B00BDC3B48}" destId="{A12A2ED9-8E1A-1447-9036-43DC07C126ED}" srcOrd="0" destOrd="0" presId="urn:microsoft.com/office/officeart/2005/8/layout/radial1"/>
    <dgm:cxn modelId="{79D754F2-FCC4-3743-83BA-6F506E951F12}" srcId="{9C2A2218-16E3-B143-B29F-BFA5CC2A134D}" destId="{043CD3EE-37F9-4645-A8A5-17344E3131C1}" srcOrd="5" destOrd="0" parTransId="{57A83044-3464-8F48-B56C-D0FE8B5D04B3}" sibTransId="{D2EBDACE-7FCF-FB4E-B1A6-7D5020F31FD6}"/>
    <dgm:cxn modelId="{7DAFAF34-6DFE-D84B-85B1-07DAB0FC22A9}" type="presOf" srcId="{99CE3988-1F14-FD4B-85E9-FA3C0E1909CF}" destId="{27A00E92-B19C-AB4C-9567-F5866FEC95FA}" srcOrd="1" destOrd="0" presId="urn:microsoft.com/office/officeart/2005/8/layout/radial1"/>
    <dgm:cxn modelId="{BDA9FDAF-3B94-8044-9A81-A187567AD8B8}" type="presOf" srcId="{8804A054-DE7B-D049-8A41-AC9A619BB81E}" destId="{9711B98A-D054-6C48-83AA-1F4B125C5FB7}" srcOrd="0" destOrd="0" presId="urn:microsoft.com/office/officeart/2005/8/layout/radial1"/>
    <dgm:cxn modelId="{8023E2ED-8DD0-6E49-BCE7-66762DA57DF9}" srcId="{9C2A2218-16E3-B143-B29F-BFA5CC2A134D}" destId="{D5715E12-AF21-AD44-8AC7-0F8C1C313981}" srcOrd="4" destOrd="0" parTransId="{8804A054-DE7B-D049-8A41-AC9A619BB81E}" sibTransId="{A214F683-6633-8642-AD59-34B7BB1FC997}"/>
    <dgm:cxn modelId="{46B07B57-AFD3-F24D-8FCB-25D91870763F}" type="presOf" srcId="{99CE3988-1F14-FD4B-85E9-FA3C0E1909CF}" destId="{F700D6D8-498B-A846-85E7-6BF5D22AB943}" srcOrd="0" destOrd="0" presId="urn:microsoft.com/office/officeart/2005/8/layout/radial1"/>
    <dgm:cxn modelId="{B52C0838-2C1D-904A-988E-3173E25EF34D}" type="presOf" srcId="{D5715E12-AF21-AD44-8AC7-0F8C1C313981}" destId="{39DF5E16-4DFB-CA48-9AB2-AD0E2A65195F}" srcOrd="0" destOrd="0" presId="urn:microsoft.com/office/officeart/2005/8/layout/radial1"/>
    <dgm:cxn modelId="{D0D8E193-AF3B-6E4F-8259-62D9B6EA4D16}" type="presOf" srcId="{043CD3EE-37F9-4645-A8A5-17344E3131C1}" destId="{DE83E12D-5591-D54B-B5DA-8810F63D6024}" srcOrd="0" destOrd="0" presId="urn:microsoft.com/office/officeart/2005/8/layout/radial1"/>
    <dgm:cxn modelId="{9FDBFBE6-C301-AF41-B1BF-4117CA553683}" type="presOf" srcId="{57A83044-3464-8F48-B56C-D0FE8B5D04B3}" destId="{0DA518E5-4CF9-C14D-8A47-81AC71EF73D0}" srcOrd="0" destOrd="0" presId="urn:microsoft.com/office/officeart/2005/8/layout/radial1"/>
    <dgm:cxn modelId="{7BAC446B-261C-BD4E-B088-2BD1FD105A52}" type="presOf" srcId="{F6B6E882-8DA1-7648-9A80-C8AFD37CD34F}" destId="{5DBED7A7-6BAF-0C49-AF49-9D8D668A0CE3}" srcOrd="1" destOrd="0" presId="urn:microsoft.com/office/officeart/2005/8/layout/radial1"/>
    <dgm:cxn modelId="{EF9FDCE8-A844-0D41-B001-CFBF64294045}" type="presOf" srcId="{3CF963B1-2DDA-B34F-BEAC-2B6F83A14204}" destId="{4FC99AF5-F10F-9C45-AE9F-C755192B6348}" srcOrd="0" destOrd="0" presId="urn:microsoft.com/office/officeart/2005/8/layout/radial1"/>
    <dgm:cxn modelId="{6AD69382-77FE-7842-A1CE-8837B4E85429}" type="presOf" srcId="{3CF963B1-2DDA-B34F-BEAC-2B6F83A14204}" destId="{95D46F98-1635-614D-8270-DCAAC8B28C33}" srcOrd="1" destOrd="0" presId="urn:microsoft.com/office/officeart/2005/8/layout/radial1"/>
    <dgm:cxn modelId="{26E3E24B-2323-7847-8082-7D739AD64213}" type="presOf" srcId="{F6B6E882-8DA1-7648-9A80-C8AFD37CD34F}" destId="{DEDFFC18-C1DA-3A47-82DD-066E52019E4F}" srcOrd="0" destOrd="0" presId="urn:microsoft.com/office/officeart/2005/8/layout/radial1"/>
    <dgm:cxn modelId="{18F8655E-00E2-E94F-9E59-2DF57816C30E}" type="presOf" srcId="{57A83044-3464-8F48-B56C-D0FE8B5D04B3}" destId="{82302FDD-33DB-0343-99E4-68D3AD0E6A96}" srcOrd="1" destOrd="0" presId="urn:microsoft.com/office/officeart/2005/8/layout/radial1"/>
    <dgm:cxn modelId="{02AA5ECB-1759-A046-92A0-9291289395E4}" type="presOf" srcId="{8C5BCD96-8116-BC42-8D4E-4E80643F67A7}" destId="{FBCB283C-E07E-D049-8FAD-6D373E97884B}" srcOrd="0" destOrd="0" presId="urn:microsoft.com/office/officeart/2005/8/layout/radial1"/>
    <dgm:cxn modelId="{E4A8AA18-6567-FE4C-A021-6ADC80C5467D}" srcId="{BBEA92D4-9D89-AF4C-A341-15CD66419D43}" destId="{9C2A2218-16E3-B143-B29F-BFA5CC2A134D}" srcOrd="0" destOrd="0" parTransId="{A20FFF49-6422-7B40-BEC3-A398EEDB3FB6}" sibTransId="{5F6A210B-BE6D-9145-9F31-692677ADAAA5}"/>
    <dgm:cxn modelId="{2C762B32-28FA-9D4E-B183-D61178230066}" type="presOf" srcId="{DEE58E9E-F619-DA48-B96B-7B64962501C9}" destId="{A74EFB55-8A75-614A-84BB-1F0C79E44CEE}" srcOrd="0" destOrd="0" presId="urn:microsoft.com/office/officeart/2005/8/layout/radial1"/>
    <dgm:cxn modelId="{BEEF84B3-E464-6449-8402-0B70C79600AB}" type="presOf" srcId="{BBEA92D4-9D89-AF4C-A341-15CD66419D43}" destId="{D4FF663C-71A5-974C-AD56-27D30EE67136}" srcOrd="0" destOrd="0" presId="urn:microsoft.com/office/officeart/2005/8/layout/radial1"/>
    <dgm:cxn modelId="{5D7545DE-5C32-5C49-AFA6-9408D68C8BF3}" type="presOf" srcId="{28E7D088-D025-B143-97CC-619AF2A0ABD5}" destId="{D12E6BF3-F396-E844-A6EF-41CE44149D05}" srcOrd="0" destOrd="0" presId="urn:microsoft.com/office/officeart/2005/8/layout/radial1"/>
    <dgm:cxn modelId="{4E1DFCA2-B91C-9347-846D-6ECC06B0D089}" srcId="{9C2A2218-16E3-B143-B29F-BFA5CC2A134D}" destId="{13EA4FD2-09BD-C846-98D8-AD492821AFE8}" srcOrd="3" destOrd="0" parTransId="{28E7D088-D025-B143-97CC-619AF2A0ABD5}" sibTransId="{63A3BCBE-E7E2-AB4A-9602-A98BF4DACCD9}"/>
    <dgm:cxn modelId="{7DC61B01-2717-854D-8CBB-50DD60709082}" srcId="{9C2A2218-16E3-B143-B29F-BFA5CC2A134D}" destId="{9517590D-9E1E-C748-A20A-6546E75283B1}" srcOrd="6" destOrd="0" parTransId="{F6B6E882-8DA1-7648-9A80-C8AFD37CD34F}" sibTransId="{194F0ABF-EC14-354C-B969-D1F2392AD2CF}"/>
    <dgm:cxn modelId="{56F7FB0A-AF88-C145-AACB-AA10C3812C18}" type="presOf" srcId="{DEE58E9E-F619-DA48-B96B-7B64962501C9}" destId="{1D81207E-355F-4A4C-8A9E-03DAD7054EDD}" srcOrd="1" destOrd="0" presId="urn:microsoft.com/office/officeart/2005/8/layout/radial1"/>
    <dgm:cxn modelId="{A92340FE-A831-6844-A751-19AA13DC6947}" srcId="{9C2A2218-16E3-B143-B29F-BFA5CC2A134D}" destId="{77C91122-1A63-1542-AC0A-F82EDF1F0FB7}" srcOrd="2" destOrd="0" parTransId="{DEE58E9E-F619-DA48-B96B-7B64962501C9}" sibTransId="{455AFE95-D3D0-864D-A4A2-2F5398853B68}"/>
    <dgm:cxn modelId="{C5B8FD46-1657-C24F-A8E2-62EC82CBC037}" type="presOf" srcId="{77C91122-1A63-1542-AC0A-F82EDF1F0FB7}" destId="{E9DFC70A-4913-0444-BF62-24FB8C0E0364}" srcOrd="0" destOrd="0" presId="urn:microsoft.com/office/officeart/2005/8/layout/radial1"/>
    <dgm:cxn modelId="{15BA8139-FA11-254D-B3EB-50F3D2C86644}" type="presOf" srcId="{13EA4FD2-09BD-C846-98D8-AD492821AFE8}" destId="{2C69121F-792A-FD43-9FB0-3C6CF9296DDC}" srcOrd="0" destOrd="0" presId="urn:microsoft.com/office/officeart/2005/8/layout/radial1"/>
    <dgm:cxn modelId="{4E4539EE-29E0-134D-91B3-0C337B01AE9C}" type="presParOf" srcId="{D4FF663C-71A5-974C-AD56-27D30EE67136}" destId="{26FAD6CC-4C45-7448-B983-83205DB541D5}" srcOrd="0" destOrd="0" presId="urn:microsoft.com/office/officeart/2005/8/layout/radial1"/>
    <dgm:cxn modelId="{81688FA6-0E20-F54C-B707-5F0D6D78B008}" type="presParOf" srcId="{D4FF663C-71A5-974C-AD56-27D30EE67136}" destId="{F700D6D8-498B-A846-85E7-6BF5D22AB943}" srcOrd="1" destOrd="0" presId="urn:microsoft.com/office/officeart/2005/8/layout/radial1"/>
    <dgm:cxn modelId="{974D88C0-4568-6841-A4BF-1DB48B17056F}" type="presParOf" srcId="{F700D6D8-498B-A846-85E7-6BF5D22AB943}" destId="{27A00E92-B19C-AB4C-9567-F5866FEC95FA}" srcOrd="0" destOrd="0" presId="urn:microsoft.com/office/officeart/2005/8/layout/radial1"/>
    <dgm:cxn modelId="{BD7A643D-6485-D849-8060-D5DC4FF2E255}" type="presParOf" srcId="{D4FF663C-71A5-974C-AD56-27D30EE67136}" destId="{FBCB283C-E07E-D049-8FAD-6D373E97884B}" srcOrd="2" destOrd="0" presId="urn:microsoft.com/office/officeart/2005/8/layout/radial1"/>
    <dgm:cxn modelId="{D2E390B4-B4C6-884C-BB1F-632ACA3D819B}" type="presParOf" srcId="{D4FF663C-71A5-974C-AD56-27D30EE67136}" destId="{4FC99AF5-F10F-9C45-AE9F-C755192B6348}" srcOrd="3" destOrd="0" presId="urn:microsoft.com/office/officeart/2005/8/layout/radial1"/>
    <dgm:cxn modelId="{79D18FB1-B066-D542-8490-C38EA0CF41DF}" type="presParOf" srcId="{4FC99AF5-F10F-9C45-AE9F-C755192B6348}" destId="{95D46F98-1635-614D-8270-DCAAC8B28C33}" srcOrd="0" destOrd="0" presId="urn:microsoft.com/office/officeart/2005/8/layout/radial1"/>
    <dgm:cxn modelId="{972E2A89-AD55-8145-942F-B0301C4B4DE5}" type="presParOf" srcId="{D4FF663C-71A5-974C-AD56-27D30EE67136}" destId="{A12A2ED9-8E1A-1447-9036-43DC07C126ED}" srcOrd="4" destOrd="0" presId="urn:microsoft.com/office/officeart/2005/8/layout/radial1"/>
    <dgm:cxn modelId="{5F61743E-D086-2242-BBA4-E7C5993652C1}" type="presParOf" srcId="{D4FF663C-71A5-974C-AD56-27D30EE67136}" destId="{A74EFB55-8A75-614A-84BB-1F0C79E44CEE}" srcOrd="5" destOrd="0" presId="urn:microsoft.com/office/officeart/2005/8/layout/radial1"/>
    <dgm:cxn modelId="{B3750D62-2E89-3247-AFDC-D85A5630E478}" type="presParOf" srcId="{A74EFB55-8A75-614A-84BB-1F0C79E44CEE}" destId="{1D81207E-355F-4A4C-8A9E-03DAD7054EDD}" srcOrd="0" destOrd="0" presId="urn:microsoft.com/office/officeart/2005/8/layout/radial1"/>
    <dgm:cxn modelId="{EAFDFE00-42CE-B645-AD76-0F1F9D2E551B}" type="presParOf" srcId="{D4FF663C-71A5-974C-AD56-27D30EE67136}" destId="{E9DFC70A-4913-0444-BF62-24FB8C0E0364}" srcOrd="6" destOrd="0" presId="urn:microsoft.com/office/officeart/2005/8/layout/radial1"/>
    <dgm:cxn modelId="{3B05ADA2-5B80-974F-9CB3-39378F409F22}" type="presParOf" srcId="{D4FF663C-71A5-974C-AD56-27D30EE67136}" destId="{D12E6BF3-F396-E844-A6EF-41CE44149D05}" srcOrd="7" destOrd="0" presId="urn:microsoft.com/office/officeart/2005/8/layout/radial1"/>
    <dgm:cxn modelId="{0CE42E30-5707-804B-A464-39EB4472B761}" type="presParOf" srcId="{D12E6BF3-F396-E844-A6EF-41CE44149D05}" destId="{B4921E91-E3F2-4749-A764-6CBF5A41F724}" srcOrd="0" destOrd="0" presId="urn:microsoft.com/office/officeart/2005/8/layout/radial1"/>
    <dgm:cxn modelId="{04D448FE-581D-874E-9187-1015B981D9A5}" type="presParOf" srcId="{D4FF663C-71A5-974C-AD56-27D30EE67136}" destId="{2C69121F-792A-FD43-9FB0-3C6CF9296DDC}" srcOrd="8" destOrd="0" presId="urn:microsoft.com/office/officeart/2005/8/layout/radial1"/>
    <dgm:cxn modelId="{AC97232A-512B-4445-BE7B-91B004DFADFE}" type="presParOf" srcId="{D4FF663C-71A5-974C-AD56-27D30EE67136}" destId="{9711B98A-D054-6C48-83AA-1F4B125C5FB7}" srcOrd="9" destOrd="0" presId="urn:microsoft.com/office/officeart/2005/8/layout/radial1"/>
    <dgm:cxn modelId="{CBA930A5-D303-E64F-A263-B94AFC23E1ED}" type="presParOf" srcId="{9711B98A-D054-6C48-83AA-1F4B125C5FB7}" destId="{13D45F56-F858-8947-9DE5-356057B3AD2F}" srcOrd="0" destOrd="0" presId="urn:microsoft.com/office/officeart/2005/8/layout/radial1"/>
    <dgm:cxn modelId="{4274ED39-AD6D-6E44-983C-B83BDAD6E1DC}" type="presParOf" srcId="{D4FF663C-71A5-974C-AD56-27D30EE67136}" destId="{39DF5E16-4DFB-CA48-9AB2-AD0E2A65195F}" srcOrd="10" destOrd="0" presId="urn:microsoft.com/office/officeart/2005/8/layout/radial1"/>
    <dgm:cxn modelId="{BB94D93F-3E12-EC41-BFE6-AF087F2FE7BF}" type="presParOf" srcId="{D4FF663C-71A5-974C-AD56-27D30EE67136}" destId="{0DA518E5-4CF9-C14D-8A47-81AC71EF73D0}" srcOrd="11" destOrd="0" presId="urn:microsoft.com/office/officeart/2005/8/layout/radial1"/>
    <dgm:cxn modelId="{C33C9B59-17B1-9B49-A0EC-73571B554FCE}" type="presParOf" srcId="{0DA518E5-4CF9-C14D-8A47-81AC71EF73D0}" destId="{82302FDD-33DB-0343-99E4-68D3AD0E6A96}" srcOrd="0" destOrd="0" presId="urn:microsoft.com/office/officeart/2005/8/layout/radial1"/>
    <dgm:cxn modelId="{990B9BA5-A01F-C345-8E29-468E761A0D28}" type="presParOf" srcId="{D4FF663C-71A5-974C-AD56-27D30EE67136}" destId="{DE83E12D-5591-D54B-B5DA-8810F63D6024}" srcOrd="12" destOrd="0" presId="urn:microsoft.com/office/officeart/2005/8/layout/radial1"/>
    <dgm:cxn modelId="{20A6D76E-8374-824E-82B5-C9035DBA8924}" type="presParOf" srcId="{D4FF663C-71A5-974C-AD56-27D30EE67136}" destId="{DEDFFC18-C1DA-3A47-82DD-066E52019E4F}" srcOrd="13" destOrd="0" presId="urn:microsoft.com/office/officeart/2005/8/layout/radial1"/>
    <dgm:cxn modelId="{AA91F620-D089-AD44-99D8-24B5C54EC362}" type="presParOf" srcId="{DEDFFC18-C1DA-3A47-82DD-066E52019E4F}" destId="{5DBED7A7-6BAF-0C49-AF49-9D8D668A0CE3}" srcOrd="0" destOrd="0" presId="urn:microsoft.com/office/officeart/2005/8/layout/radial1"/>
    <dgm:cxn modelId="{39F37B11-AE59-9E4F-B09D-2AC85F343817}" type="presParOf" srcId="{D4FF663C-71A5-974C-AD56-27D30EE67136}" destId="{3F7C7AF8-E3A6-D14A-AB33-83D5088B784D}" srcOrd="14" destOrd="0" presId="urn:microsoft.com/office/officeart/2005/8/layout/radial1"/>
  </dgm:cxnLst>
  <dgm:bg>
    <a:noFill/>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FAD6CC-4C45-7448-B983-83205DB541D5}">
      <dsp:nvSpPr>
        <dsp:cNvPr id="0" name=""/>
        <dsp:cNvSpPr/>
      </dsp:nvSpPr>
      <dsp:spPr>
        <a:xfrm>
          <a:off x="6438982" y="2696815"/>
          <a:ext cx="1828635" cy="1828635"/>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Federal/ Provincial Ministries of Health</a:t>
          </a:r>
          <a:endParaRPr lang="en-US" sz="2200" kern="1200" dirty="0">
            <a:latin typeface="Calibri"/>
            <a:cs typeface="Calibri"/>
          </a:endParaRPr>
        </a:p>
      </dsp:txBody>
      <dsp:txXfrm>
        <a:off x="6706779" y="2964612"/>
        <a:ext cx="1293041" cy="1293041"/>
      </dsp:txXfrm>
    </dsp:sp>
    <dsp:sp modelId="{F700D6D8-498B-A846-85E7-6BF5D22AB943}">
      <dsp:nvSpPr>
        <dsp:cNvPr id="0" name=""/>
        <dsp:cNvSpPr/>
      </dsp:nvSpPr>
      <dsp:spPr>
        <a:xfrm rot="16166427">
          <a:off x="6898784" y="2244637"/>
          <a:ext cx="882553" cy="21931"/>
        </a:xfrm>
        <a:custGeom>
          <a:avLst/>
          <a:gdLst/>
          <a:ahLst/>
          <a:cxnLst/>
          <a:rect l="0" t="0" r="0" b="0"/>
          <a:pathLst>
            <a:path>
              <a:moveTo>
                <a:pt x="0" y="10965"/>
              </a:moveTo>
              <a:lnTo>
                <a:pt x="882553"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rot="10800000">
        <a:off x="7317997" y="2233539"/>
        <a:ext cx="44127" cy="44127"/>
      </dsp:txXfrm>
    </dsp:sp>
    <dsp:sp modelId="{FBCB283C-E07E-D049-8FAD-6D373E97884B}">
      <dsp:nvSpPr>
        <dsp:cNvPr id="0" name=""/>
        <dsp:cNvSpPr/>
      </dsp:nvSpPr>
      <dsp:spPr>
        <a:xfrm>
          <a:off x="6431052" y="22488"/>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Healthcare Providers</a:t>
          </a:r>
          <a:endParaRPr lang="en-US" sz="2200" kern="1200" dirty="0">
            <a:latin typeface="Calibri"/>
            <a:cs typeface="Calibri"/>
          </a:endParaRPr>
        </a:p>
      </dsp:txBody>
      <dsp:txXfrm>
        <a:off x="6693470" y="284906"/>
        <a:ext cx="1267065" cy="1267065"/>
      </dsp:txXfrm>
    </dsp:sp>
    <dsp:sp modelId="{4FC99AF5-F10F-9C45-AE9F-C755192B6348}">
      <dsp:nvSpPr>
        <dsp:cNvPr id="0" name=""/>
        <dsp:cNvSpPr/>
      </dsp:nvSpPr>
      <dsp:spPr>
        <a:xfrm rot="19285714">
          <a:off x="7972294" y="2756183"/>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a:off x="8389655" y="2745182"/>
        <a:ext cx="43932" cy="43932"/>
      </dsp:txXfrm>
    </dsp:sp>
    <dsp:sp modelId="{A12A2ED9-8E1A-1447-9036-43DC07C126ED}">
      <dsp:nvSpPr>
        <dsp:cNvPr id="0" name=""/>
        <dsp:cNvSpPr/>
      </dsp:nvSpPr>
      <dsp:spPr>
        <a:xfrm>
          <a:off x="8559634" y="1038666"/>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Industry Experts</a:t>
          </a:r>
          <a:endParaRPr lang="en-US" sz="2200" kern="1200" dirty="0">
            <a:latin typeface="Calibri"/>
            <a:cs typeface="Calibri"/>
          </a:endParaRPr>
        </a:p>
      </dsp:txBody>
      <dsp:txXfrm>
        <a:off x="8822052" y="1301084"/>
        <a:ext cx="1267065" cy="1267065"/>
      </dsp:txXfrm>
    </dsp:sp>
    <dsp:sp modelId="{A74EFB55-8A75-614A-84BB-1F0C79E44CEE}">
      <dsp:nvSpPr>
        <dsp:cNvPr id="0" name=""/>
        <dsp:cNvSpPr/>
      </dsp:nvSpPr>
      <dsp:spPr>
        <a:xfrm rot="771429">
          <a:off x="8233678" y="3901381"/>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a:off x="8651039" y="3890381"/>
        <a:ext cx="43932" cy="43932"/>
      </dsp:txXfrm>
    </dsp:sp>
    <dsp:sp modelId="{E9DFC70A-4913-0444-BF62-24FB8C0E0364}">
      <dsp:nvSpPr>
        <dsp:cNvPr id="0" name=""/>
        <dsp:cNvSpPr/>
      </dsp:nvSpPr>
      <dsp:spPr>
        <a:xfrm>
          <a:off x="9078855" y="3313524"/>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 Patients</a:t>
          </a:r>
          <a:endParaRPr lang="en-US" sz="2200" kern="1200" dirty="0">
            <a:latin typeface="Calibri"/>
            <a:cs typeface="Calibri"/>
          </a:endParaRPr>
        </a:p>
      </dsp:txBody>
      <dsp:txXfrm>
        <a:off x="9341273" y="3575942"/>
        <a:ext cx="1267065" cy="1267065"/>
      </dsp:txXfrm>
    </dsp:sp>
    <dsp:sp modelId="{D12E6BF3-F396-E844-A6EF-41CE44149D05}">
      <dsp:nvSpPr>
        <dsp:cNvPr id="0" name=""/>
        <dsp:cNvSpPr/>
      </dsp:nvSpPr>
      <dsp:spPr>
        <a:xfrm rot="3857143">
          <a:off x="7501297" y="4819759"/>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a:off x="7918658" y="4808758"/>
        <a:ext cx="43932" cy="43932"/>
      </dsp:txXfrm>
    </dsp:sp>
    <dsp:sp modelId="{2C69121F-792A-FD43-9FB0-3C6CF9296DDC}">
      <dsp:nvSpPr>
        <dsp:cNvPr id="0" name=""/>
        <dsp:cNvSpPr/>
      </dsp:nvSpPr>
      <dsp:spPr>
        <a:xfrm>
          <a:off x="7624029" y="5137818"/>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Public/ Lay persons</a:t>
          </a:r>
          <a:endParaRPr lang="en-US" sz="2200" kern="1200" dirty="0">
            <a:latin typeface="Calibri"/>
            <a:cs typeface="Calibri"/>
          </a:endParaRPr>
        </a:p>
      </dsp:txBody>
      <dsp:txXfrm>
        <a:off x="7886447" y="5400236"/>
        <a:ext cx="1267065" cy="1267065"/>
      </dsp:txXfrm>
    </dsp:sp>
    <dsp:sp modelId="{9711B98A-D054-6C48-83AA-1F4B125C5FB7}">
      <dsp:nvSpPr>
        <dsp:cNvPr id="0" name=""/>
        <dsp:cNvSpPr/>
      </dsp:nvSpPr>
      <dsp:spPr>
        <a:xfrm rot="6942857">
          <a:off x="6326647" y="4819759"/>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rot="10800000">
        <a:off x="6744009" y="4808758"/>
        <a:ext cx="43932" cy="43932"/>
      </dsp:txXfrm>
    </dsp:sp>
    <dsp:sp modelId="{39DF5E16-4DFB-CA48-9AB2-AD0E2A65195F}">
      <dsp:nvSpPr>
        <dsp:cNvPr id="0" name=""/>
        <dsp:cNvSpPr/>
      </dsp:nvSpPr>
      <dsp:spPr>
        <a:xfrm>
          <a:off x="5290669" y="5137818"/>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Academics</a:t>
          </a:r>
          <a:endParaRPr lang="en-US" sz="2200" kern="1200" dirty="0">
            <a:latin typeface="Calibri"/>
            <a:cs typeface="Calibri"/>
          </a:endParaRPr>
        </a:p>
      </dsp:txBody>
      <dsp:txXfrm>
        <a:off x="5553087" y="5400236"/>
        <a:ext cx="1267065" cy="1267065"/>
      </dsp:txXfrm>
    </dsp:sp>
    <dsp:sp modelId="{0DA518E5-4CF9-C14D-8A47-81AC71EF73D0}">
      <dsp:nvSpPr>
        <dsp:cNvPr id="0" name=""/>
        <dsp:cNvSpPr/>
      </dsp:nvSpPr>
      <dsp:spPr>
        <a:xfrm rot="10028571">
          <a:off x="5594266" y="3901381"/>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rot="10800000">
        <a:off x="6011627" y="3890381"/>
        <a:ext cx="43932" cy="43932"/>
      </dsp:txXfrm>
    </dsp:sp>
    <dsp:sp modelId="{DE83E12D-5591-D54B-B5DA-8810F63D6024}">
      <dsp:nvSpPr>
        <dsp:cNvPr id="0" name=""/>
        <dsp:cNvSpPr/>
      </dsp:nvSpPr>
      <dsp:spPr>
        <a:xfrm>
          <a:off x="3835843" y="3313524"/>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Clinical Specialists</a:t>
          </a:r>
          <a:endParaRPr lang="en-US" sz="2200" kern="1200" dirty="0">
            <a:latin typeface="Calibri"/>
            <a:cs typeface="Calibri"/>
          </a:endParaRPr>
        </a:p>
      </dsp:txBody>
      <dsp:txXfrm>
        <a:off x="4098261" y="3575942"/>
        <a:ext cx="1267065" cy="1267065"/>
      </dsp:txXfrm>
    </dsp:sp>
    <dsp:sp modelId="{DEDFFC18-C1DA-3A47-82DD-066E52019E4F}">
      <dsp:nvSpPr>
        <dsp:cNvPr id="0" name=""/>
        <dsp:cNvSpPr/>
      </dsp:nvSpPr>
      <dsp:spPr>
        <a:xfrm rot="13114286">
          <a:off x="5855650" y="2756183"/>
          <a:ext cx="878654" cy="21931"/>
        </a:xfrm>
        <a:custGeom>
          <a:avLst/>
          <a:gdLst/>
          <a:ahLst/>
          <a:cxnLst/>
          <a:rect l="0" t="0" r="0" b="0"/>
          <a:pathLst>
            <a:path>
              <a:moveTo>
                <a:pt x="0" y="10965"/>
              </a:moveTo>
              <a:lnTo>
                <a:pt x="878654" y="1096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77900">
            <a:lnSpc>
              <a:spcPct val="90000"/>
            </a:lnSpc>
            <a:spcBef>
              <a:spcPct val="0"/>
            </a:spcBef>
            <a:spcAft>
              <a:spcPct val="35000"/>
            </a:spcAft>
          </a:pPr>
          <a:endParaRPr lang="en-US" sz="2200" kern="1200" dirty="0">
            <a:latin typeface="Calibri"/>
            <a:cs typeface="Calibri"/>
          </a:endParaRPr>
        </a:p>
      </dsp:txBody>
      <dsp:txXfrm rot="10800000">
        <a:off x="6273011" y="2745182"/>
        <a:ext cx="43932" cy="43932"/>
      </dsp:txXfrm>
    </dsp:sp>
    <dsp:sp modelId="{3F7C7AF8-E3A6-D14A-AB33-83D5088B784D}">
      <dsp:nvSpPr>
        <dsp:cNvPr id="0" name=""/>
        <dsp:cNvSpPr/>
      </dsp:nvSpPr>
      <dsp:spPr>
        <a:xfrm>
          <a:off x="4355064" y="1038666"/>
          <a:ext cx="1791901" cy="1791901"/>
        </a:xfrm>
        <a:prstGeom prst="ellipse">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solidFill>
            <a:schemeClr val="tx1"/>
          </a:solid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n-US" sz="2200" kern="1200" dirty="0" smtClean="0">
              <a:latin typeface="Calibri"/>
              <a:cs typeface="Calibri"/>
            </a:rPr>
            <a:t>Ethicists</a:t>
          </a:r>
          <a:endParaRPr lang="en-US" sz="2200" kern="1200" dirty="0">
            <a:latin typeface="Calibri"/>
            <a:cs typeface="Calibri"/>
          </a:endParaRPr>
        </a:p>
      </dsp:txBody>
      <dsp:txXfrm>
        <a:off x="4617482" y="1301084"/>
        <a:ext cx="1267065" cy="1267065"/>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30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67163" y="0"/>
            <a:ext cx="3035300" cy="465138"/>
          </a:xfrm>
          <a:prstGeom prst="rect">
            <a:avLst/>
          </a:prstGeom>
        </p:spPr>
        <p:txBody>
          <a:bodyPr vert="horz" lIns="91440" tIns="45720" rIns="91440" bIns="45720" rtlCol="0"/>
          <a:lstStyle>
            <a:lvl1pPr algn="r">
              <a:defRPr sz="1200"/>
            </a:lvl1pPr>
          </a:lstStyle>
          <a:p>
            <a:fld id="{AA1C3C51-3FC5-E948-88D1-727E4252A9DF}" type="datetimeFigureOut">
              <a:rPr lang="en-US" smtClean="0"/>
              <a:pPr/>
              <a:t>9/4/2018</a:t>
            </a:fld>
            <a:endParaRPr lang="en-US" dirty="0"/>
          </a:p>
        </p:txBody>
      </p:sp>
      <p:sp>
        <p:nvSpPr>
          <p:cNvPr id="4" name="Slide Image Placeholder 3"/>
          <p:cNvSpPr>
            <a:spLocks noGrp="1" noRot="1" noChangeAspect="1"/>
          </p:cNvSpPr>
          <p:nvPr>
            <p:ph type="sldImg" idx="2"/>
          </p:nvPr>
        </p:nvSpPr>
        <p:spPr>
          <a:xfrm>
            <a:off x="2195513" y="696913"/>
            <a:ext cx="2613025" cy="348297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0088" y="4413250"/>
            <a:ext cx="5603875" cy="4179888"/>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823325"/>
            <a:ext cx="3035300"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67163" y="8823325"/>
            <a:ext cx="3035300" cy="465138"/>
          </a:xfrm>
          <a:prstGeom prst="rect">
            <a:avLst/>
          </a:prstGeom>
        </p:spPr>
        <p:txBody>
          <a:bodyPr vert="horz" lIns="91440" tIns="45720" rIns="91440" bIns="45720" rtlCol="0" anchor="b"/>
          <a:lstStyle>
            <a:lvl1pPr algn="r">
              <a:defRPr sz="1200"/>
            </a:lvl1pPr>
          </a:lstStyle>
          <a:p>
            <a:fld id="{D7C2EAC2-0594-7E42-BD84-11C6C3BA88BE}" type="slidenum">
              <a:rPr lang="en-US" smtClean="0"/>
              <a:pPr/>
              <a:t>‹#›</a:t>
            </a:fld>
            <a:endParaRPr lang="en-US" dirty="0"/>
          </a:p>
        </p:txBody>
      </p:sp>
    </p:spTree>
    <p:extLst>
      <p:ext uri="{BB962C8B-B14F-4D97-AF65-F5344CB8AC3E}">
        <p14:creationId xmlns:p14="http://schemas.microsoft.com/office/powerpoint/2010/main" val="920894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7C2EAC2-0594-7E42-BD84-11C6C3BA88BE}" type="slidenum">
              <a:rPr lang="en-US" smtClean="0"/>
              <a:pPr/>
              <a:t>1</a:t>
            </a:fld>
            <a:endParaRPr lang="en-US" dirty="0"/>
          </a:p>
        </p:txBody>
      </p:sp>
    </p:spTree>
    <p:extLst>
      <p:ext uri="{BB962C8B-B14F-4D97-AF65-F5344CB8AC3E}">
        <p14:creationId xmlns:p14="http://schemas.microsoft.com/office/powerpoint/2010/main" val="241234536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Rectangle 10"/>
          <p:cNvSpPr/>
          <p:nvPr userDrawn="1"/>
        </p:nvSpPr>
        <p:spPr>
          <a:xfrm>
            <a:off x="3200400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userDrawn="1"/>
        </p:nvSpPr>
        <p:spPr>
          <a:xfrm>
            <a:off x="0" y="0"/>
            <a:ext cx="914400" cy="438912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0"/>
            <a:ext cx="32918400" cy="5486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0" y="38404800"/>
            <a:ext cx="32918400" cy="54864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16" descr="PosterTemplateCopyright"/>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71600" y="43434000"/>
            <a:ext cx="3502025" cy="295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 name="Instructions"/>
          <p:cNvSpPr/>
          <p:nvPr userDrawn="1"/>
        </p:nvSpPr>
        <p:spPr>
          <a:xfrm>
            <a:off x="-137160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Poster Print Size:</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This poster template is 48” high by 36” wide. It can be used to print any poster with a 4:3 aspect ratio.</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Placeholders</a:t>
            </a:r>
            <a:r>
              <a:rPr sz="9600" dirty="0" smtClean="0">
                <a:solidFill>
                  <a:srgbClr val="7F7F7F"/>
                </a:solidFill>
                <a:latin typeface="Calibri" pitchFamily="34" charset="0"/>
                <a:cs typeface="Calibri" panose="020F0502020204030204" pitchFamily="34" charset="0"/>
              </a:rPr>
              <a:t>:</a:t>
            </a:r>
            <a:endParaRPr sz="9600" dirty="0">
              <a:solidFill>
                <a:srgbClr val="7F7F7F"/>
              </a:solidFill>
              <a:latin typeface="Calibri" pitchFamily="34" charset="0"/>
              <a:cs typeface="Calibri" panose="020F0502020204030204" pitchFamily="34" charset="0"/>
            </a:endParaRPr>
          </a:p>
          <a:p>
            <a:pPr lvl="0">
              <a:spcBef>
                <a:spcPts val="0"/>
              </a:spcBef>
              <a:spcAft>
                <a:spcPts val="2400"/>
              </a:spcAft>
            </a:pPr>
            <a:r>
              <a:rPr sz="6600" dirty="0">
                <a:solidFill>
                  <a:srgbClr val="7F7F7F"/>
                </a:solidFill>
                <a:latin typeface="Calibri" pitchFamily="34" charset="0"/>
                <a:cs typeface="Calibri" panose="020F0502020204030204" pitchFamily="34" charset="0"/>
              </a:rPr>
              <a:t>The </a:t>
            </a:r>
            <a:r>
              <a:rPr lang="en-US" sz="6600" dirty="0" smtClean="0">
                <a:solidFill>
                  <a:srgbClr val="7F7F7F"/>
                </a:solidFill>
                <a:latin typeface="Calibri" pitchFamily="34" charset="0"/>
                <a:cs typeface="Calibri" panose="020F0502020204030204" pitchFamily="34" charset="0"/>
              </a:rPr>
              <a:t>various elements included</a:t>
            </a:r>
            <a:r>
              <a:rPr sz="6600" dirty="0" smtClean="0">
                <a:solidFill>
                  <a:srgbClr val="7F7F7F"/>
                </a:solidFill>
                <a:latin typeface="Calibri" pitchFamily="34" charset="0"/>
                <a:cs typeface="Calibri" panose="020F0502020204030204" pitchFamily="34" charset="0"/>
              </a:rPr>
              <a:t> </a:t>
            </a:r>
            <a:r>
              <a:rPr sz="6600" dirty="0">
                <a:solidFill>
                  <a:srgbClr val="7F7F7F"/>
                </a:solidFill>
                <a:latin typeface="Calibri" pitchFamily="34" charset="0"/>
                <a:cs typeface="Calibri" panose="020F0502020204030204" pitchFamily="34" charset="0"/>
              </a:rPr>
              <a:t>in this </a:t>
            </a:r>
            <a:r>
              <a:rPr lang="en-US" sz="6600" dirty="0" smtClean="0">
                <a:solidFill>
                  <a:srgbClr val="7F7F7F"/>
                </a:solidFill>
                <a:latin typeface="Calibri" pitchFamily="34" charset="0"/>
                <a:cs typeface="Calibri" panose="020F0502020204030204" pitchFamily="34" charset="0"/>
              </a:rPr>
              <a:t>poster are ones</a:t>
            </a:r>
            <a:r>
              <a:rPr lang="en-US" sz="6600" baseline="0" dirty="0" smtClean="0">
                <a:solidFill>
                  <a:srgbClr val="7F7F7F"/>
                </a:solidFill>
                <a:latin typeface="Calibri" pitchFamily="34" charset="0"/>
                <a:cs typeface="Calibri" panose="020F0502020204030204" pitchFamily="34" charset="0"/>
              </a:rPr>
              <a:t> we often see in medical, research, and scientific posters.</a:t>
            </a:r>
            <a:r>
              <a:rPr sz="6600" dirty="0" smtClean="0">
                <a:solidFill>
                  <a:srgbClr val="7F7F7F"/>
                </a:solidFill>
                <a:latin typeface="Calibri" pitchFamily="34" charset="0"/>
                <a:cs typeface="Calibri" panose="020F0502020204030204" pitchFamily="34" charset="0"/>
              </a:rPr>
              <a:t> </a:t>
            </a:r>
            <a:r>
              <a:rPr lang="en-US" sz="6600" dirty="0" smtClean="0">
                <a:solidFill>
                  <a:srgbClr val="7F7F7F"/>
                </a:solidFill>
                <a:latin typeface="Calibri" pitchFamily="34" charset="0"/>
                <a:cs typeface="Calibri" panose="020F0502020204030204" pitchFamily="34" charset="0"/>
              </a:rPr>
              <a:t>Feel</a:t>
            </a:r>
            <a:r>
              <a:rPr lang="en-US" sz="66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2400"/>
              </a:spcAft>
            </a:pPr>
            <a:r>
              <a:rPr lang="en-US" sz="9600" dirty="0" smtClean="0">
                <a:solidFill>
                  <a:srgbClr val="7F7F7F"/>
                </a:solidFill>
                <a:latin typeface="Calibri" pitchFamily="34" charset="0"/>
                <a:cs typeface="Calibri" panose="020F0502020204030204" pitchFamily="34" charset="0"/>
              </a:rPr>
              <a:t>Image</a:t>
            </a:r>
            <a:r>
              <a:rPr lang="en-US" sz="9600" baseline="0" dirty="0" smtClean="0">
                <a:solidFill>
                  <a:srgbClr val="7F7F7F"/>
                </a:solidFill>
                <a:latin typeface="Calibri" pitchFamily="34" charset="0"/>
                <a:cs typeface="Calibri" panose="020F0502020204030204" pitchFamily="34" charset="0"/>
              </a:rPr>
              <a:t> Quality</a:t>
            </a:r>
            <a:r>
              <a:rPr lang="en-US" sz="9600" dirty="0" smtClean="0">
                <a:solidFill>
                  <a:srgbClr val="7F7F7F"/>
                </a:solidFill>
                <a:latin typeface="Calibri" pitchFamily="34" charset="0"/>
                <a:cs typeface="Calibri" panose="020F0502020204030204" pitchFamily="34" charset="0"/>
              </a:rPr>
              <a:t>:</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6600" b="1" dirty="0" smtClean="0">
                <a:solidFill>
                  <a:srgbClr val="7F7F7F"/>
                </a:solidFill>
                <a:latin typeface="Calibri" pitchFamily="34" charset="0"/>
                <a:cs typeface="Calibri" panose="020F0502020204030204" pitchFamily="34" charset="0"/>
              </a:rPr>
              <a:t>Insert, Picture</a:t>
            </a:r>
            <a:r>
              <a:rPr lang="en-US" sz="66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6600" b="1" dirty="0" smtClean="0">
                <a:solidFill>
                  <a:srgbClr val="7F7F7F"/>
                </a:solidFill>
                <a:latin typeface="Calibri" pitchFamily="34" charset="0"/>
                <a:cs typeface="Calibri" panose="020F0502020204030204" pitchFamily="34" charset="0"/>
              </a:rPr>
              <a:t>150-200 pixels per inch in their final printed size</a:t>
            </a:r>
            <a:r>
              <a:rPr lang="en-US" sz="6600" dirty="0" smtClean="0">
                <a:solidFill>
                  <a:srgbClr val="7F7F7F"/>
                </a:solidFill>
                <a:latin typeface="Calibri" pitchFamily="34" charset="0"/>
                <a:cs typeface="Calibri" panose="020F0502020204030204" pitchFamily="34" charset="0"/>
              </a:rPr>
              <a:t>. For instance, a 1600 x 1200 pixel</a:t>
            </a:r>
            <a:r>
              <a:rPr lang="en-US" sz="6600" baseline="0" dirty="0" smtClean="0">
                <a:solidFill>
                  <a:srgbClr val="7F7F7F"/>
                </a:solidFill>
                <a:latin typeface="Calibri" pitchFamily="34" charset="0"/>
                <a:cs typeface="Calibri" panose="020F0502020204030204" pitchFamily="34" charset="0"/>
              </a:rPr>
              <a:t> photo will usually look fine up to </a:t>
            </a:r>
            <a:r>
              <a:rPr lang="en-US" sz="66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2400"/>
              </a:spcAft>
            </a:pPr>
            <a:r>
              <a:rPr lang="en-US" sz="66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2400"/>
              </a:spcAft>
            </a:pPr>
            <a:r>
              <a:rPr lang="en-US" sz="4800" dirty="0" smtClean="0">
                <a:solidFill>
                  <a:srgbClr val="7F7F7F"/>
                </a:solidFill>
                <a:latin typeface="Calibri" pitchFamily="34" charset="0"/>
                <a:cs typeface="Calibri" panose="020F0502020204030204" pitchFamily="34" charset="0"/>
              </a:rPr>
              <a:t/>
            </a:r>
            <a:br>
              <a:rPr lang="en-US" sz="4800" dirty="0" smtClean="0">
                <a:solidFill>
                  <a:srgbClr val="7F7F7F"/>
                </a:solidFill>
                <a:latin typeface="Calibri" pitchFamily="34" charset="0"/>
                <a:cs typeface="Calibri" panose="020F0502020204030204" pitchFamily="34" charset="0"/>
              </a:rPr>
            </a:br>
            <a:r>
              <a:rPr lang="en-US" sz="4800" dirty="0" smtClean="0">
                <a:solidFill>
                  <a:srgbClr val="7F7F7F"/>
                </a:solidFill>
                <a:latin typeface="Calibri" pitchFamily="34" charset="0"/>
                <a:cs typeface="Calibri" panose="020F0502020204030204" pitchFamily="34" charset="0"/>
              </a:rPr>
              <a:t>[This sidebar area does not print.]</a:t>
            </a:r>
          </a:p>
        </p:txBody>
      </p:sp>
      <p:grpSp>
        <p:nvGrpSpPr>
          <p:cNvPr id="2" name="Group 1"/>
          <p:cNvGrpSpPr/>
          <p:nvPr userDrawn="1"/>
        </p:nvGrpSpPr>
        <p:grpSpPr>
          <a:xfrm>
            <a:off x="33832800" y="0"/>
            <a:ext cx="12801600" cy="43891200"/>
            <a:chOff x="33832800" y="0"/>
            <a:chExt cx="12801600" cy="43891200"/>
          </a:xfrm>
        </p:grpSpPr>
        <p:sp>
          <p:nvSpPr>
            <p:cNvPr id="13"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Change</a:t>
              </a:r>
              <a:r>
                <a:rPr lang="en-US" sz="9600" baseline="0" dirty="0" smtClean="0">
                  <a:solidFill>
                    <a:schemeClr val="bg1">
                      <a:lumMod val="50000"/>
                    </a:schemeClr>
                  </a:solidFill>
                  <a:latin typeface="Calibri" pitchFamily="34" charset="0"/>
                  <a:cs typeface="Calibri" panose="020F0502020204030204" pitchFamily="34" charset="0"/>
                </a:rPr>
                <a:t> Color Theme</a:t>
              </a:r>
              <a:r>
                <a:rPr lang="en-US" sz="9600" dirty="0" smtClean="0">
                  <a:solidFill>
                    <a:schemeClr val="bg1">
                      <a:lumMod val="50000"/>
                    </a:schemeClr>
                  </a:solidFill>
                  <a:latin typeface="Calibri" pitchFamily="34" charset="0"/>
                  <a:cs typeface="Calibri" panose="020F0502020204030204" pitchFamily="34" charset="0"/>
                </a:rPr>
                <a:t>:</a:t>
              </a:r>
              <a:endParaRPr sz="9600" dirty="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66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6600" b="1" baseline="0" dirty="0" smtClean="0">
                  <a:solidFill>
                    <a:schemeClr val="bg1">
                      <a:lumMod val="50000"/>
                    </a:schemeClr>
                  </a:solidFill>
                  <a:latin typeface="Calibri" pitchFamily="34" charset="0"/>
                  <a:cs typeface="Calibri" panose="020F0502020204030204" pitchFamily="34" charset="0"/>
                </a:rPr>
                <a:t>Design</a:t>
              </a:r>
              <a:r>
                <a:rPr lang="en-US" sz="6600" baseline="0" dirty="0" smtClean="0">
                  <a:solidFill>
                    <a:schemeClr val="bg1">
                      <a:lumMod val="50000"/>
                    </a:schemeClr>
                  </a:solidFill>
                  <a:latin typeface="Calibri" pitchFamily="34" charset="0"/>
                  <a:cs typeface="Calibri" panose="020F0502020204030204" pitchFamily="34" charset="0"/>
                </a:rPr>
                <a:t> tab, then select the </a:t>
              </a:r>
              <a:r>
                <a:rPr lang="en-US" sz="6600" b="1" baseline="0" dirty="0" smtClean="0">
                  <a:solidFill>
                    <a:schemeClr val="bg1">
                      <a:lumMod val="50000"/>
                    </a:schemeClr>
                  </a:solidFill>
                  <a:latin typeface="Calibri" pitchFamily="34" charset="0"/>
                  <a:cs typeface="Calibri" panose="020F0502020204030204" pitchFamily="34" charset="0"/>
                </a:rPr>
                <a:t>Colors</a:t>
              </a:r>
              <a:r>
                <a:rPr lang="en-US" sz="66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2400"/>
                </a:spcAft>
              </a:pPr>
              <a:r>
                <a:rPr lang="en-US" sz="96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2400"/>
                </a:spcAft>
              </a:pPr>
              <a:r>
                <a:rPr lang="en-US" sz="6600" dirty="0" smtClean="0">
                  <a:solidFill>
                    <a:schemeClr val="bg1">
                      <a:lumMod val="50000"/>
                    </a:schemeClr>
                  </a:solidFill>
                  <a:latin typeface="Calibri" pitchFamily="34" charset="0"/>
                  <a:cs typeface="Calibri" panose="020F0502020204030204" pitchFamily="34" charset="0"/>
                </a:rPr>
                <a:t>Once your poster file is ready, visit</a:t>
              </a:r>
              <a:r>
                <a:rPr lang="en-US" sz="6600" baseline="0" dirty="0" smtClean="0">
                  <a:solidFill>
                    <a:schemeClr val="bg1">
                      <a:lumMod val="50000"/>
                    </a:schemeClr>
                  </a:solidFill>
                  <a:latin typeface="Calibri" pitchFamily="34" charset="0"/>
                  <a:cs typeface="Calibri" panose="020F0502020204030204" pitchFamily="34" charset="0"/>
                </a:rPr>
                <a:t> </a:t>
              </a:r>
              <a:r>
                <a:rPr lang="en-US" sz="6600" b="1" baseline="0" dirty="0" smtClean="0">
                  <a:solidFill>
                    <a:schemeClr val="bg1">
                      <a:lumMod val="50000"/>
                    </a:schemeClr>
                  </a:solidFill>
                  <a:latin typeface="Calibri" pitchFamily="34" charset="0"/>
                  <a:cs typeface="Calibri" panose="020F0502020204030204" pitchFamily="34" charset="0"/>
                </a:rPr>
                <a:t>www.genigraphics.com</a:t>
              </a:r>
              <a:r>
                <a:rPr lang="en-US" sz="66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2400"/>
                </a:spcAft>
              </a:pPr>
              <a:r>
                <a:rPr lang="en-US" sz="66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66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6600" baseline="0" dirty="0" smtClean="0">
                  <a:solidFill>
                    <a:schemeClr val="bg1">
                      <a:lumMod val="50000"/>
                    </a:schemeClr>
                  </a:solidFill>
                  <a:latin typeface="Calibri" pitchFamily="34" charset="0"/>
                  <a:cs typeface="Calibri" panose="020F0502020204030204" pitchFamily="34" charset="0"/>
                </a:rPr>
                <a:t>US and Canada:  1-800-790-4001</a:t>
              </a:r>
              <a:br>
                <a:rPr lang="en-US" sz="6600" baseline="0" dirty="0" smtClean="0">
                  <a:solidFill>
                    <a:schemeClr val="bg1">
                      <a:lumMod val="50000"/>
                    </a:schemeClr>
                  </a:solidFill>
                  <a:latin typeface="Calibri" pitchFamily="34" charset="0"/>
                  <a:cs typeface="Calibri" panose="020F0502020204030204" pitchFamily="34" charset="0"/>
                </a:rPr>
              </a:br>
              <a:r>
                <a:rPr lang="en-US" sz="66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4800" dirty="0" smtClean="0">
                  <a:solidFill>
                    <a:schemeClr val="bg1">
                      <a:lumMod val="50000"/>
                    </a:schemeClr>
                  </a:solidFill>
                  <a:latin typeface="Calibri" pitchFamily="34" charset="0"/>
                  <a:cs typeface="Calibri" panose="020F0502020204030204" pitchFamily="34" charset="0"/>
                </a:rPr>
                <a:t/>
              </a:r>
              <a:br>
                <a:rPr lang="en-US" sz="4800" dirty="0" smtClean="0">
                  <a:solidFill>
                    <a:schemeClr val="bg1">
                      <a:lumMod val="50000"/>
                    </a:schemeClr>
                  </a:solidFill>
                  <a:latin typeface="Calibri" pitchFamily="34" charset="0"/>
                  <a:cs typeface="Calibri" panose="020F0502020204030204" pitchFamily="34" charset="0"/>
                </a:rPr>
              </a:br>
              <a:r>
                <a:rPr lang="en-US" sz="48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pPr/>
              <a:t>9/4/2018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pPr/>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757683"/>
            <a:ext cx="29626560" cy="7315200"/>
          </a:xfrm>
          <a:prstGeom prst="rect">
            <a:avLst/>
          </a:prstGeom>
        </p:spPr>
        <p:txBody>
          <a:bodyPr vert="horz" lIns="438912" tIns="219456" rIns="438912" bIns="219456"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10241283"/>
            <a:ext cx="29626560" cy="28966163"/>
          </a:xfrm>
          <a:prstGeom prst="rect">
            <a:avLst/>
          </a:prstGeom>
        </p:spPr>
        <p:txBody>
          <a:bodyPr vert="horz" lIns="438912" tIns="219456" rIns="438912" bIns="219456"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40680643"/>
            <a:ext cx="7680960" cy="2336800"/>
          </a:xfrm>
          <a:prstGeom prst="rect">
            <a:avLst/>
          </a:prstGeom>
        </p:spPr>
        <p:txBody>
          <a:bodyPr vert="horz" lIns="438912" tIns="219456" rIns="438912" bIns="219456" rtlCol="0" anchor="ctr"/>
          <a:lstStyle>
            <a:lvl1pPr algn="l">
              <a:defRPr sz="5800">
                <a:solidFill>
                  <a:schemeClr val="tx1">
                    <a:tint val="75000"/>
                  </a:schemeClr>
                </a:solidFill>
              </a:defRPr>
            </a:lvl1pPr>
          </a:lstStyle>
          <a:p>
            <a:fld id="{985D6BDF-9D0E-4E2B-85B8-D8F4790360C9}" type="datetimeFigureOut">
              <a:rPr lang="en-US" smtClean="0"/>
              <a:pPr/>
              <a:t>9/4/2018</a:t>
            </a:fld>
            <a:endParaRPr lang="en-US" dirty="0"/>
          </a:p>
        </p:txBody>
      </p:sp>
      <p:sp>
        <p:nvSpPr>
          <p:cNvPr id="5" name="Footer Placeholder 4"/>
          <p:cNvSpPr>
            <a:spLocks noGrp="1"/>
          </p:cNvSpPr>
          <p:nvPr>
            <p:ph type="ftr" sz="quarter" idx="3"/>
          </p:nvPr>
        </p:nvSpPr>
        <p:spPr>
          <a:xfrm>
            <a:off x="11247120" y="40680643"/>
            <a:ext cx="10424160" cy="2336800"/>
          </a:xfrm>
          <a:prstGeom prst="rect">
            <a:avLst/>
          </a:prstGeom>
        </p:spPr>
        <p:txBody>
          <a:bodyPr vert="horz" lIns="438912" tIns="219456" rIns="438912" bIns="219456" rtlCol="0" anchor="ctr"/>
          <a:lstStyle>
            <a:lvl1pPr algn="ctr">
              <a:defRPr sz="5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40680643"/>
            <a:ext cx="7680960" cy="2336800"/>
          </a:xfrm>
          <a:prstGeom prst="rect">
            <a:avLst/>
          </a:prstGeom>
        </p:spPr>
        <p:txBody>
          <a:bodyPr vert="horz" lIns="438912" tIns="219456" rIns="438912" bIns="219456" rtlCol="0" anchor="ctr"/>
          <a:lstStyle>
            <a:lvl1pPr algn="r">
              <a:defRPr sz="5800">
                <a:solidFill>
                  <a:schemeClr val="tx1">
                    <a:tint val="75000"/>
                  </a:schemeClr>
                </a:solidFill>
              </a:defRPr>
            </a:lvl1pPr>
          </a:lstStyle>
          <a:p>
            <a:fld id="{FBB075EA-769C-4ECD-B48E-D6FCDC24F876}" type="slidenum">
              <a:rPr lang="en-US" smtClean="0"/>
              <a:pPr/>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4389120" rtl="0" eaLnBrk="1" latinLnBrk="0" hangingPunct="1">
        <a:spcBef>
          <a:spcPct val="0"/>
        </a:spcBef>
        <a:buNone/>
        <a:defRPr sz="8000" kern="1200">
          <a:solidFill>
            <a:schemeClr val="tx1"/>
          </a:solidFill>
          <a:latin typeface="+mj-lt"/>
          <a:ea typeface="+mj-ea"/>
          <a:cs typeface="+mj-cs"/>
        </a:defRPr>
      </a:lvl1pPr>
    </p:titleStyle>
    <p:bodyStyle>
      <a:lvl1pPr marL="4572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9144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3716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3pPr>
      <a:lvl4pPr marL="18288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4pPr>
      <a:lvl5pPr marL="2286000" indent="-457200" algn="l" defTabSz="4389120" rtl="0" eaLnBrk="1" latinLnBrk="0" hangingPunct="1">
        <a:spcBef>
          <a:spcPct val="20000"/>
        </a:spcBef>
        <a:buFont typeface="Arial" pitchFamily="34" charset="0"/>
        <a:buChar char="»"/>
        <a:defRPr sz="3600" kern="1200">
          <a:solidFill>
            <a:schemeClr val="tx1"/>
          </a:solidFill>
          <a:latin typeface="+mn-lt"/>
          <a:ea typeface="+mn-ea"/>
          <a:cs typeface="+mn-cs"/>
        </a:defRPr>
      </a:lvl5pPr>
      <a:lvl6pPr marL="1207008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00" kern="1200">
          <a:solidFill>
            <a:schemeClr val="tx1"/>
          </a:solidFill>
          <a:latin typeface="+mn-lt"/>
          <a:ea typeface="+mn-ea"/>
          <a:cs typeface="+mn-cs"/>
        </a:defRPr>
      </a:lvl1pPr>
      <a:lvl2pPr marL="2194560" algn="l" defTabSz="4389120" rtl="0" eaLnBrk="1" latinLnBrk="0" hangingPunct="1">
        <a:defRPr sz="8600" kern="1200">
          <a:solidFill>
            <a:schemeClr val="tx1"/>
          </a:solidFill>
          <a:latin typeface="+mn-lt"/>
          <a:ea typeface="+mn-ea"/>
          <a:cs typeface="+mn-cs"/>
        </a:defRPr>
      </a:lvl2pPr>
      <a:lvl3pPr marL="4389120" algn="l" defTabSz="4389120" rtl="0" eaLnBrk="1" latinLnBrk="0" hangingPunct="1">
        <a:defRPr sz="8600" kern="1200">
          <a:solidFill>
            <a:schemeClr val="tx1"/>
          </a:solidFill>
          <a:latin typeface="+mn-lt"/>
          <a:ea typeface="+mn-ea"/>
          <a:cs typeface="+mn-cs"/>
        </a:defRPr>
      </a:lvl3pPr>
      <a:lvl4pPr marL="6583680" algn="l" defTabSz="4389120" rtl="0" eaLnBrk="1" latinLnBrk="0" hangingPunct="1">
        <a:defRPr sz="8600" kern="1200">
          <a:solidFill>
            <a:schemeClr val="tx1"/>
          </a:solidFill>
          <a:latin typeface="+mn-lt"/>
          <a:ea typeface="+mn-ea"/>
          <a:cs typeface="+mn-cs"/>
        </a:defRPr>
      </a:lvl4pPr>
      <a:lvl5pPr marL="8778240" algn="l" defTabSz="4389120" rtl="0" eaLnBrk="1" latinLnBrk="0" hangingPunct="1">
        <a:defRPr sz="8600" kern="1200">
          <a:solidFill>
            <a:schemeClr val="tx1"/>
          </a:solidFill>
          <a:latin typeface="+mn-lt"/>
          <a:ea typeface="+mn-ea"/>
          <a:cs typeface="+mn-cs"/>
        </a:defRPr>
      </a:lvl5pPr>
      <a:lvl6pPr marL="10972800" algn="l" defTabSz="4389120" rtl="0" eaLnBrk="1" latinLnBrk="0" hangingPunct="1">
        <a:defRPr sz="8600" kern="1200">
          <a:solidFill>
            <a:schemeClr val="tx1"/>
          </a:solidFill>
          <a:latin typeface="+mn-lt"/>
          <a:ea typeface="+mn-ea"/>
          <a:cs typeface="+mn-cs"/>
        </a:defRPr>
      </a:lvl6pPr>
      <a:lvl7pPr marL="13167360" algn="l" defTabSz="4389120" rtl="0" eaLnBrk="1" latinLnBrk="0" hangingPunct="1">
        <a:defRPr sz="8600" kern="1200">
          <a:solidFill>
            <a:schemeClr val="tx1"/>
          </a:solidFill>
          <a:latin typeface="+mn-lt"/>
          <a:ea typeface="+mn-ea"/>
          <a:cs typeface="+mn-cs"/>
        </a:defRPr>
      </a:lvl7pPr>
      <a:lvl8pPr marL="15361920" algn="l" defTabSz="4389120" rtl="0" eaLnBrk="1" latinLnBrk="0" hangingPunct="1">
        <a:defRPr sz="8600" kern="1200">
          <a:solidFill>
            <a:schemeClr val="tx1"/>
          </a:solidFill>
          <a:latin typeface="+mn-lt"/>
          <a:ea typeface="+mn-ea"/>
          <a:cs typeface="+mn-cs"/>
        </a:defRPr>
      </a:lvl8pPr>
      <a:lvl9pPr marL="17556480" algn="l" defTabSz="4389120" rtl="0" eaLnBrk="1" latinLnBrk="0" hangingPunct="1">
        <a:defRPr sz="8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Text Box 194"/>
          <p:cNvSpPr txBox="1">
            <a:spLocks noChangeArrowheads="1"/>
          </p:cNvSpPr>
          <p:nvPr/>
        </p:nvSpPr>
        <p:spPr bwMode="auto">
          <a:xfrm>
            <a:off x="16459200" y="25785634"/>
            <a:ext cx="14859000" cy="5878533"/>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457200" indent="-457200" algn="just" eaLnBrk="1" hangingPunct="1">
              <a:spcAft>
                <a:spcPts val="600"/>
              </a:spcAft>
              <a:buFont typeface="Wingdings" charset="2"/>
              <a:buChar char="§"/>
            </a:pPr>
            <a:r>
              <a:rPr lang="en-US" sz="2600" dirty="0">
                <a:latin typeface="+mn-lt"/>
              </a:rPr>
              <a:t>Governmental and public healthcare organizations can </a:t>
            </a:r>
            <a:r>
              <a:rPr lang="en-US" sz="2600" dirty="0" smtClean="0">
                <a:latin typeface="+mn-lt"/>
              </a:rPr>
              <a:t>learn from </a:t>
            </a:r>
            <a:r>
              <a:rPr lang="en-US" sz="2600" dirty="0">
                <a:latin typeface="+mn-lt"/>
              </a:rPr>
              <a:t>Stakeholder Theory and other theories of public participation, principally that stakeholder consideration and inclusion is strategically advantageous and not a </a:t>
            </a:r>
            <a:r>
              <a:rPr lang="en-US" sz="2600" dirty="0" smtClean="0">
                <a:latin typeface="+mn-lt"/>
              </a:rPr>
              <a:t>hindrance.</a:t>
            </a:r>
          </a:p>
          <a:p>
            <a:pPr marL="457200" indent="-457200" algn="just" eaLnBrk="1" hangingPunct="1">
              <a:spcAft>
                <a:spcPts val="600"/>
              </a:spcAft>
              <a:buFont typeface="Wingdings" charset="2"/>
              <a:buChar char="§"/>
            </a:pPr>
            <a:r>
              <a:rPr lang="en-US" sz="2600" dirty="0" smtClean="0">
                <a:latin typeface="+mn-lt"/>
              </a:rPr>
              <a:t>It </a:t>
            </a:r>
            <a:r>
              <a:rPr lang="en-US" sz="2600" dirty="0">
                <a:latin typeface="+mn-lt"/>
              </a:rPr>
              <a:t>is un-debated that stakeholder </a:t>
            </a:r>
            <a:r>
              <a:rPr lang="en-US" sz="2600" dirty="0">
                <a:solidFill>
                  <a:srgbClr val="000000"/>
                </a:solidFill>
                <a:latin typeface="+mn-lt"/>
              </a:rPr>
              <a:t>inclusion </a:t>
            </a:r>
            <a:r>
              <a:rPr lang="en-US" sz="2600" dirty="0" smtClean="0">
                <a:solidFill>
                  <a:srgbClr val="000000"/>
                </a:solidFill>
                <a:latin typeface="+mn-lt"/>
              </a:rPr>
              <a:t>is ethically desirable, however</a:t>
            </a:r>
            <a:r>
              <a:rPr lang="en-US" sz="2600" dirty="0" smtClean="0">
                <a:latin typeface="+mn-lt"/>
              </a:rPr>
              <a:t>, this is </a:t>
            </a:r>
            <a:r>
              <a:rPr lang="en-US" sz="2600" dirty="0">
                <a:latin typeface="+mn-lt"/>
              </a:rPr>
              <a:t>not always the guiding force of an organization’s actions</a:t>
            </a:r>
            <a:r>
              <a:rPr lang="en-US" sz="2600" dirty="0" smtClean="0">
                <a:latin typeface="+mn-lt"/>
              </a:rPr>
              <a:t>.</a:t>
            </a:r>
          </a:p>
          <a:p>
            <a:pPr marL="457200" indent="-457200" algn="just" eaLnBrk="1" hangingPunct="1">
              <a:spcAft>
                <a:spcPts val="600"/>
              </a:spcAft>
              <a:buFont typeface="Wingdings" charset="2"/>
              <a:buChar char="§"/>
            </a:pPr>
            <a:r>
              <a:rPr lang="en-US" sz="2600" dirty="0" smtClean="0">
                <a:latin typeface="+mn-lt"/>
              </a:rPr>
              <a:t>The </a:t>
            </a:r>
            <a:r>
              <a:rPr lang="en-US" sz="2600" dirty="0">
                <a:latin typeface="+mn-lt"/>
              </a:rPr>
              <a:t>majority of current and former members of the 11 Canadian public drug advisory bodies believe that stakeholder inclusion is vital to creating a fair decision-making and recommendation </a:t>
            </a:r>
            <a:r>
              <a:rPr lang="en-US" sz="2600" dirty="0" smtClean="0">
                <a:latin typeface="+mn-lt"/>
              </a:rPr>
              <a:t>process, </a:t>
            </a:r>
            <a:r>
              <a:rPr lang="en-US" sz="2600" dirty="0">
                <a:latin typeface="+mn-lt"/>
              </a:rPr>
              <a:t>and that including such stakeholder adds to the quality of their recommendations. </a:t>
            </a:r>
            <a:endParaRPr lang="en-US" sz="2600" dirty="0" smtClean="0">
              <a:latin typeface="+mn-lt"/>
            </a:endParaRPr>
          </a:p>
          <a:p>
            <a:pPr marL="457200" indent="-457200" algn="just" eaLnBrk="1" hangingPunct="1">
              <a:spcAft>
                <a:spcPts val="600"/>
              </a:spcAft>
              <a:buFont typeface="Wingdings" charset="2"/>
              <a:buChar char="§"/>
            </a:pPr>
            <a:r>
              <a:rPr lang="en-US" sz="2600" dirty="0" smtClean="0">
                <a:latin typeface="+mn-lt"/>
              </a:rPr>
              <a:t>It </a:t>
            </a:r>
            <a:r>
              <a:rPr lang="en-US" sz="2600" dirty="0">
                <a:latin typeface="+mn-lt"/>
              </a:rPr>
              <a:t>is believed that the patient and public members </a:t>
            </a:r>
            <a:r>
              <a:rPr lang="en-US" sz="2600" dirty="0" smtClean="0">
                <a:latin typeface="+mn-lt"/>
              </a:rPr>
              <a:t>bring </a:t>
            </a:r>
            <a:r>
              <a:rPr lang="en-US" sz="2600" dirty="0">
                <a:latin typeface="+mn-lt"/>
              </a:rPr>
              <a:t>an important “human element” to offset the purely economic and scientific discussion, and that these different perspectives provided vital new information and analyses that the groups would not have </a:t>
            </a:r>
            <a:r>
              <a:rPr lang="en-US" sz="2600" dirty="0" smtClean="0">
                <a:latin typeface="+mn-lt"/>
              </a:rPr>
              <a:t>acknowledged otherwise. These </a:t>
            </a:r>
            <a:r>
              <a:rPr lang="en-US" sz="2600" dirty="0">
                <a:latin typeface="+mn-lt"/>
              </a:rPr>
              <a:t>findings are similar to reasons behind using Stakeholder Theory and other theories of public participation in healthcare organizations. </a:t>
            </a:r>
            <a:endParaRPr lang="en-US" sz="2600" dirty="0" smtClean="0">
              <a:latin typeface="+mn-lt"/>
              <a:cs typeface="Calibri"/>
            </a:endParaRPr>
          </a:p>
        </p:txBody>
      </p:sp>
      <p:sp>
        <p:nvSpPr>
          <p:cNvPr id="61" name="Text Box 192"/>
          <p:cNvSpPr txBox="1">
            <a:spLocks noChangeArrowheads="1"/>
          </p:cNvSpPr>
          <p:nvPr/>
        </p:nvSpPr>
        <p:spPr bwMode="auto">
          <a:xfrm>
            <a:off x="1752599" y="7010400"/>
            <a:ext cx="14706601" cy="6524864"/>
          </a:xfrm>
          <a:prstGeom prst="rect">
            <a:avLst/>
          </a:prstGeom>
          <a:solidFill>
            <a:schemeClr val="bg1"/>
          </a:solidFill>
          <a:ln w="12700">
            <a:solidFill>
              <a:schemeClr val="accent1">
                <a:lumMod val="75000"/>
              </a:schemeClr>
            </a:solidFill>
          </a:ln>
          <a:effectLst/>
        </p:spPr>
        <p:txBody>
          <a:bodyPr wrap="square" lIns="182880" tIns="182880" rIns="182880" bIns="182880" anchor="ct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spcBef>
                <a:spcPts val="600"/>
              </a:spcBef>
              <a:spcAft>
                <a:spcPts val="600"/>
              </a:spcAft>
            </a:pPr>
            <a:r>
              <a:rPr lang="en-US" sz="2600" dirty="0" smtClean="0">
                <a:latin typeface="Calibri"/>
                <a:cs typeface="Calibri"/>
              </a:rPr>
              <a:t>According </a:t>
            </a:r>
            <a:r>
              <a:rPr lang="en-US" sz="2600" dirty="0">
                <a:latin typeface="Calibri"/>
                <a:cs typeface="Calibri"/>
              </a:rPr>
              <a:t>to Freeman’s (1984) Stakeholder Theory, it is deemed both ethically and strategically necessary for organizations to identify, consider and create value for appropriate stakeholders. </a:t>
            </a:r>
            <a:r>
              <a:rPr lang="en-US" sz="2600" dirty="0" smtClean="0">
                <a:latin typeface="Calibri"/>
                <a:cs typeface="Calibri"/>
              </a:rPr>
              <a:t>Like corporations</a:t>
            </a:r>
            <a:r>
              <a:rPr lang="en-US" sz="2600" dirty="0">
                <a:latin typeface="Calibri"/>
                <a:cs typeface="Calibri"/>
              </a:rPr>
              <a:t>, governmental </a:t>
            </a:r>
            <a:r>
              <a:rPr lang="en-US" sz="2600" dirty="0">
                <a:solidFill>
                  <a:srgbClr val="000000"/>
                </a:solidFill>
                <a:latin typeface="Calibri"/>
                <a:cs typeface="Calibri"/>
              </a:rPr>
              <a:t>organizations have </a:t>
            </a:r>
            <a:r>
              <a:rPr lang="en-US" sz="2600" dirty="0" smtClean="0">
                <a:solidFill>
                  <a:srgbClr val="000000"/>
                </a:solidFill>
                <a:latin typeface="Calibri"/>
                <a:cs typeface="Calibri"/>
              </a:rPr>
              <a:t>a host of stakeholders </a:t>
            </a:r>
            <a:r>
              <a:rPr lang="en-US" sz="2600" dirty="0">
                <a:solidFill>
                  <a:srgbClr val="000000"/>
                </a:solidFill>
                <a:latin typeface="Calibri"/>
                <a:cs typeface="Calibri"/>
              </a:rPr>
              <a:t>to consider and seeking input from </a:t>
            </a:r>
            <a:r>
              <a:rPr lang="en-US" sz="2600" dirty="0" smtClean="0">
                <a:solidFill>
                  <a:srgbClr val="000000"/>
                </a:solidFill>
                <a:latin typeface="Calibri"/>
                <a:cs typeface="Calibri"/>
              </a:rPr>
              <a:t>them is fundamental to </a:t>
            </a:r>
            <a:r>
              <a:rPr lang="en-US" sz="2600" dirty="0">
                <a:solidFill>
                  <a:srgbClr val="000000"/>
                </a:solidFill>
                <a:latin typeface="Calibri"/>
                <a:cs typeface="Calibri"/>
              </a:rPr>
              <a:t>their achievement. This is also true of government appointed advisory bodies that make recommendations on </a:t>
            </a:r>
            <a:r>
              <a:rPr lang="en-US" sz="2600" dirty="0" smtClean="0">
                <a:solidFill>
                  <a:srgbClr val="000000"/>
                </a:solidFill>
                <a:latin typeface="Calibri"/>
                <a:cs typeface="Calibri"/>
              </a:rPr>
              <a:t>health issues, such </a:t>
            </a:r>
            <a:r>
              <a:rPr lang="en-US" sz="2600" dirty="0">
                <a:solidFill>
                  <a:srgbClr val="000000"/>
                </a:solidFill>
                <a:latin typeface="Calibri"/>
                <a:cs typeface="Calibri"/>
              </a:rPr>
              <a:t>as the </a:t>
            </a:r>
            <a:r>
              <a:rPr lang="en-US" sz="2600" dirty="0" smtClean="0">
                <a:solidFill>
                  <a:srgbClr val="000000"/>
                </a:solidFill>
                <a:latin typeface="Calibri"/>
                <a:cs typeface="Calibri"/>
              </a:rPr>
              <a:t>public funding </a:t>
            </a:r>
            <a:r>
              <a:rPr lang="en-US" sz="2600" dirty="0">
                <a:solidFill>
                  <a:srgbClr val="000000"/>
                </a:solidFill>
                <a:latin typeface="Calibri"/>
                <a:cs typeface="Calibri"/>
              </a:rPr>
              <a:t>of prescription drugs. The inclusion of </a:t>
            </a:r>
            <a:r>
              <a:rPr lang="en-US" sz="2600" dirty="0" smtClean="0">
                <a:solidFill>
                  <a:srgbClr val="000000"/>
                </a:solidFill>
                <a:latin typeface="Calibri"/>
                <a:cs typeface="Calibri"/>
              </a:rPr>
              <a:t>expert stakeholders </a:t>
            </a:r>
            <a:r>
              <a:rPr lang="en-US" sz="2600" dirty="0">
                <a:solidFill>
                  <a:srgbClr val="000000"/>
                </a:solidFill>
                <a:latin typeface="Calibri"/>
                <a:cs typeface="Calibri"/>
              </a:rPr>
              <a:t>is already occurring, </a:t>
            </a:r>
            <a:r>
              <a:rPr lang="en-US" sz="2600" dirty="0" smtClean="0">
                <a:solidFill>
                  <a:srgbClr val="000000"/>
                </a:solidFill>
                <a:latin typeface="Calibri"/>
                <a:cs typeface="Calibri"/>
              </a:rPr>
              <a:t>however, </a:t>
            </a:r>
            <a:r>
              <a:rPr lang="en-US" sz="2600" dirty="0">
                <a:solidFill>
                  <a:srgbClr val="000000"/>
                </a:solidFill>
                <a:latin typeface="Calibri"/>
                <a:cs typeface="Calibri"/>
              </a:rPr>
              <a:t>public and </a:t>
            </a:r>
            <a:r>
              <a:rPr lang="en-US" sz="2600" dirty="0" smtClean="0">
                <a:solidFill>
                  <a:srgbClr val="000000"/>
                </a:solidFill>
                <a:latin typeface="Calibri"/>
                <a:cs typeface="Calibri"/>
              </a:rPr>
              <a:t>patient representation is often minimal and, in some committees, absent </a:t>
            </a:r>
            <a:r>
              <a:rPr lang="en-US" sz="2600" dirty="0">
                <a:solidFill>
                  <a:srgbClr val="000000"/>
                </a:solidFill>
                <a:latin typeface="Calibri"/>
                <a:cs typeface="Calibri"/>
              </a:rPr>
              <a:t>from the recommendation process</a:t>
            </a:r>
            <a:r>
              <a:rPr lang="en-US" sz="2600" dirty="0" smtClean="0">
                <a:solidFill>
                  <a:srgbClr val="000000"/>
                </a:solidFill>
                <a:latin typeface="Calibri"/>
                <a:cs typeface="Calibri"/>
              </a:rPr>
              <a:t>. </a:t>
            </a:r>
          </a:p>
          <a:p>
            <a:pPr algn="just" eaLnBrk="1" hangingPunct="1">
              <a:spcBef>
                <a:spcPts val="600"/>
              </a:spcBef>
              <a:spcAft>
                <a:spcPts val="600"/>
              </a:spcAft>
            </a:pPr>
            <a:r>
              <a:rPr lang="en-US" sz="2600" dirty="0" smtClean="0">
                <a:solidFill>
                  <a:srgbClr val="000000"/>
                </a:solidFill>
                <a:latin typeface="Calibri"/>
                <a:cs typeface="Calibri"/>
              </a:rPr>
              <a:t>Other theories about stakeholder involvement, </a:t>
            </a:r>
            <a:r>
              <a:rPr lang="en-US" sz="2600" dirty="0">
                <a:solidFill>
                  <a:srgbClr val="000000"/>
                </a:solidFill>
                <a:latin typeface="Calibri"/>
                <a:cs typeface="Calibri"/>
              </a:rPr>
              <a:t>including those of public participation, </a:t>
            </a:r>
            <a:r>
              <a:rPr lang="en-US" sz="2600" dirty="0" smtClean="0">
                <a:solidFill>
                  <a:srgbClr val="000000"/>
                </a:solidFill>
                <a:latin typeface="Calibri"/>
                <a:cs typeface="Calibri"/>
              </a:rPr>
              <a:t>argue that having </a:t>
            </a:r>
            <a:r>
              <a:rPr lang="en-US" sz="2600" dirty="0">
                <a:solidFill>
                  <a:srgbClr val="000000"/>
                </a:solidFill>
                <a:latin typeface="Calibri"/>
                <a:cs typeface="Calibri"/>
              </a:rPr>
              <a:t>suitable stakeholder representation on the committees is not only </a:t>
            </a:r>
            <a:r>
              <a:rPr lang="en-US" sz="2600" dirty="0" smtClean="0">
                <a:solidFill>
                  <a:srgbClr val="000000"/>
                </a:solidFill>
                <a:latin typeface="Calibri"/>
                <a:cs typeface="Calibri"/>
              </a:rPr>
              <a:t>ethically desirable, but their involvement can also lead to higher </a:t>
            </a:r>
            <a:r>
              <a:rPr lang="en-US" sz="2600" dirty="0">
                <a:solidFill>
                  <a:srgbClr val="000000"/>
                </a:solidFill>
                <a:latin typeface="Calibri"/>
                <a:cs typeface="Calibri"/>
              </a:rPr>
              <a:t>quality decisions.  Several studies have shown that stakeholder-based decisions outperform the status quo, particularly when attempting to make recommendations </a:t>
            </a:r>
            <a:r>
              <a:rPr lang="en-US" sz="2600" dirty="0" smtClean="0">
                <a:latin typeface="Calibri"/>
                <a:cs typeface="Calibri"/>
              </a:rPr>
              <a:t>that must keep </a:t>
            </a:r>
            <a:r>
              <a:rPr lang="en-US" sz="2600" dirty="0">
                <a:latin typeface="Calibri"/>
                <a:cs typeface="Calibri"/>
              </a:rPr>
              <a:t>diverse perspectives in mind.  This paper aims to understand the impact of stakeholder inclusion in decision-making by studying 11 public drug advisory bodies across Canada through the qualitative analysis of interviews with current and former members of these committees. Evaluation criteria are drawn from a review of relevant literature.</a:t>
            </a:r>
          </a:p>
        </p:txBody>
      </p:sp>
      <p:sp>
        <p:nvSpPr>
          <p:cNvPr id="4" name="Text Box 122"/>
          <p:cNvSpPr txBox="1">
            <a:spLocks noChangeArrowheads="1"/>
          </p:cNvSpPr>
          <p:nvPr/>
        </p:nvSpPr>
        <p:spPr bwMode="auto">
          <a:xfrm>
            <a:off x="1905000" y="500658"/>
            <a:ext cx="29413200" cy="33855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smtClean="0">
                <a:solidFill>
                  <a:schemeClr val="accent3">
                    <a:lumMod val="20000"/>
                    <a:lumOff val="80000"/>
                  </a:schemeClr>
                </a:solidFill>
                <a:latin typeface="Calibri"/>
                <a:cs typeface="Calibri"/>
              </a:rPr>
              <a:t>Exploring public and patient stakeholder involvement within Canadian drug advisory committees </a:t>
            </a:r>
            <a:endParaRPr lang="en-US" sz="8000" b="1" dirty="0">
              <a:solidFill>
                <a:schemeClr val="accent3">
                  <a:lumMod val="20000"/>
                  <a:lumOff val="80000"/>
                </a:schemeClr>
              </a:solidFill>
              <a:latin typeface="Calibri"/>
              <a:cs typeface="Calibri"/>
            </a:endParaRPr>
          </a:p>
        </p:txBody>
      </p:sp>
      <p:sp>
        <p:nvSpPr>
          <p:cNvPr id="5" name="Text Box 123"/>
          <p:cNvSpPr txBox="1">
            <a:spLocks noChangeArrowheads="1"/>
          </p:cNvSpPr>
          <p:nvPr/>
        </p:nvSpPr>
        <p:spPr bwMode="auto">
          <a:xfrm>
            <a:off x="5486400" y="3429000"/>
            <a:ext cx="21945600" cy="2286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400" dirty="0" smtClean="0">
                <a:solidFill>
                  <a:schemeClr val="accent3">
                    <a:lumMod val="20000"/>
                    <a:lumOff val="80000"/>
                  </a:schemeClr>
                </a:solidFill>
                <a:latin typeface="Calibri"/>
                <a:cs typeface="Calibri"/>
              </a:rPr>
              <a:t>Paige Danielle Hillier, BCom, MBA Candidate</a:t>
            </a:r>
          </a:p>
          <a:p>
            <a:pPr algn="ctr" eaLnBrk="1" hangingPunct="1"/>
            <a:r>
              <a:rPr lang="en-US" sz="4400" dirty="0" smtClean="0">
                <a:solidFill>
                  <a:schemeClr val="accent3">
                    <a:lumMod val="20000"/>
                    <a:lumOff val="80000"/>
                  </a:schemeClr>
                </a:solidFill>
                <a:latin typeface="Calibri"/>
                <a:cs typeface="Calibri"/>
              </a:rPr>
              <a:t>Ryerson University</a:t>
            </a:r>
          </a:p>
        </p:txBody>
      </p:sp>
      <p:sp>
        <p:nvSpPr>
          <p:cNvPr id="26" name="TextBox 25"/>
          <p:cNvSpPr txBox="1"/>
          <p:nvPr/>
        </p:nvSpPr>
        <p:spPr>
          <a:xfrm>
            <a:off x="16459200" y="38785800"/>
            <a:ext cx="15849600" cy="2896069"/>
          </a:xfrm>
          <a:prstGeom prst="rect">
            <a:avLst/>
          </a:prstGeom>
          <a:noFill/>
        </p:spPr>
        <p:txBody>
          <a:bodyPr wrap="square" tIns="91440" bIns="91440" numCol="1" spcCol="457200" rtlCol="0">
            <a:noAutofit/>
          </a:bodyPr>
          <a:lstStyle/>
          <a:p>
            <a:pPr marL="342900" indent="-342900">
              <a:buFont typeface="+mj-lt"/>
              <a:buAutoNum type="arabicPeriod" startAt="14"/>
            </a:pPr>
            <a:r>
              <a:rPr lang="en-CA" sz="1600" dirty="0"/>
              <a:t>Gilmartin, M. J., &amp; Freeman, R. E. (2002). Business ethics and health care: A stakeholder perspective. Health Care Management Review, 27(2), 52-65.</a:t>
            </a:r>
          </a:p>
          <a:p>
            <a:pPr marL="342900" indent="-342900">
              <a:buFont typeface="+mj-lt"/>
              <a:buAutoNum type="arabicPeriod" startAt="14"/>
            </a:pPr>
            <a:r>
              <a:rPr lang="en-CA" sz="1600" dirty="0" smtClean="0"/>
              <a:t>Health </a:t>
            </a:r>
            <a:r>
              <a:rPr lang="en-CA" sz="1600" dirty="0"/>
              <a:t>Canada. (2015, June 30). </a:t>
            </a:r>
            <a:r>
              <a:rPr lang="en-CA" sz="1600" dirty="0" smtClean="0"/>
              <a:t>Health </a:t>
            </a:r>
            <a:r>
              <a:rPr lang="en-CA" sz="1600" dirty="0"/>
              <a:t>Canada - Home Page. Retrieved from http://www.hc-sc.gc.ca/index-eng.php</a:t>
            </a:r>
          </a:p>
          <a:p>
            <a:pPr marL="342900" indent="-342900">
              <a:buFont typeface="+mj-lt"/>
              <a:buAutoNum type="arabicPeriod" startAt="14"/>
            </a:pPr>
            <a:r>
              <a:rPr lang="en-CA" sz="1600" dirty="0" smtClean="0"/>
              <a:t>Health </a:t>
            </a:r>
            <a:r>
              <a:rPr lang="en-CA" sz="1600" dirty="0"/>
              <a:t>Canada. (2000). Health Canada policy toolkit for public involvement in decision making. Retrieved from http://www.hc-sc.gc.ca/ahc-asc/alt_formats/pacrb-dgapcr/pdf/public-consult/2000decision-eng.pdf</a:t>
            </a:r>
          </a:p>
          <a:p>
            <a:pPr marL="342900" indent="-342900">
              <a:buFont typeface="+mj-lt"/>
              <a:buAutoNum type="arabicPeriod" startAt="14"/>
            </a:pPr>
            <a:r>
              <a:rPr lang="en-CA" sz="1600" dirty="0" smtClean="0"/>
              <a:t>INESSS. (2015). INESSS: Comité scientifique permanent en santé et en services sociaux. Retrieved from https://www.inesss.qc.ca/en/about-us/structure/standing-scientific-committees/comite-scientifique-permanent-en-sante-et-en-services-sociaux.html</a:t>
            </a:r>
          </a:p>
          <a:p>
            <a:pPr marL="342900" indent="-342900">
              <a:buFont typeface="+mj-lt"/>
              <a:buAutoNum type="arabicPeriod" startAt="14"/>
            </a:pPr>
            <a:r>
              <a:rPr lang="en-CA" sz="1600" dirty="0" smtClean="0"/>
              <a:t>Merriam</a:t>
            </a:r>
            <a:r>
              <a:rPr lang="en-CA" sz="1600" dirty="0"/>
              <a:t>, S. B. (2014). </a:t>
            </a:r>
            <a:r>
              <a:rPr lang="en-CA" sz="1600" i="1" dirty="0"/>
              <a:t>Qualitative research: A guide to design and implementation</a:t>
            </a:r>
            <a:r>
              <a:rPr lang="en-CA" sz="1600" dirty="0"/>
              <a:t>. John Wiley </a:t>
            </a:r>
            <a:r>
              <a:rPr lang="en-CA" sz="1600" dirty="0" smtClean="0"/>
              <a:t>&amp; </a:t>
            </a:r>
            <a:r>
              <a:rPr lang="en-CA" sz="1600" dirty="0"/>
              <a:t>Sons.</a:t>
            </a:r>
          </a:p>
          <a:p>
            <a:pPr marL="342900" indent="-342900">
              <a:buFont typeface="+mj-lt"/>
              <a:buAutoNum type="arabicPeriod" startAt="14"/>
            </a:pPr>
            <a:r>
              <a:rPr lang="en-CA" sz="1600" dirty="0"/>
              <a:t>Parmar, B. L., Freeman, R. E., Harrison, J. S., Wicks, A. C., Purnell, L., &amp; de Colle, S. (2010). </a:t>
            </a:r>
            <a:r>
              <a:rPr lang="en-CA" sz="1600" dirty="0" smtClean="0"/>
              <a:t>Stakeholder </a:t>
            </a:r>
            <a:r>
              <a:rPr lang="en-CA" sz="1600" dirty="0"/>
              <a:t>theory: The state of the art.</a:t>
            </a:r>
            <a:r>
              <a:rPr lang="en-CA" sz="1600" i="1" dirty="0"/>
              <a:t> The Academy of Management Annals, 4</a:t>
            </a:r>
            <a:r>
              <a:rPr lang="en-CA" sz="1600" dirty="0"/>
              <a:t>(1), 403</a:t>
            </a:r>
            <a:r>
              <a:rPr lang="en-CA" sz="1600" dirty="0" smtClean="0"/>
              <a:t>-445.</a:t>
            </a:r>
          </a:p>
          <a:p>
            <a:pPr marL="342900" indent="-342900">
              <a:buFont typeface="+mj-lt"/>
              <a:buAutoNum type="arabicPeriod" startAt="14"/>
            </a:pPr>
            <a:r>
              <a:rPr lang="en-CA" sz="1600" dirty="0" smtClean="0"/>
              <a:t> Phillips</a:t>
            </a:r>
            <a:r>
              <a:rPr lang="en-CA" sz="1600" dirty="0"/>
              <a:t>, R., Freeman, R. E., &amp; Wicks, A. C. (2003). What stakeholder theory is not. </a:t>
            </a:r>
            <a:r>
              <a:rPr lang="en-CA" sz="1600" i="1" dirty="0"/>
              <a:t>Business </a:t>
            </a:r>
            <a:r>
              <a:rPr lang="en-CA" sz="1600" i="1" dirty="0" smtClean="0"/>
              <a:t>Ethics Quarterly</a:t>
            </a:r>
            <a:r>
              <a:rPr lang="en-CA" sz="1600" dirty="0"/>
              <a:t>, </a:t>
            </a:r>
            <a:r>
              <a:rPr lang="en-CA" sz="1600" i="1" dirty="0"/>
              <a:t>13</a:t>
            </a:r>
            <a:r>
              <a:rPr lang="en-CA" sz="1600" dirty="0"/>
              <a:t>(04), 479-502</a:t>
            </a:r>
            <a:r>
              <a:rPr lang="en-CA" sz="1600" dirty="0" smtClean="0"/>
              <a:t>..</a:t>
            </a:r>
            <a:endParaRPr lang="en-CA" sz="1600" dirty="0"/>
          </a:p>
          <a:p>
            <a:pPr marL="342900" indent="-342900">
              <a:buFont typeface="+mj-lt"/>
              <a:buAutoNum type="arabicPeriod" startAt="14"/>
            </a:pPr>
            <a:r>
              <a:rPr lang="en-CA" sz="1600" dirty="0"/>
              <a:t>Rosenberg-Yunger, Z. R., Thorsteinsdóttir, H., Daar, A. S., &amp; Martin, D. K. (2012). </a:t>
            </a:r>
            <a:r>
              <a:rPr lang="en-CA" sz="1600" dirty="0" smtClean="0"/>
              <a:t>Stakeholderinvolvement </a:t>
            </a:r>
            <a:r>
              <a:rPr lang="en-CA" sz="1600" dirty="0"/>
              <a:t>in expensive drug recommendation decisions: an international </a:t>
            </a:r>
            <a:r>
              <a:rPr lang="en-CA" sz="1600" dirty="0" smtClean="0"/>
              <a:t>perspective</a:t>
            </a:r>
            <a:r>
              <a:rPr lang="en-CA" sz="1600" dirty="0"/>
              <a:t>. </a:t>
            </a:r>
            <a:r>
              <a:rPr lang="en-CA" sz="1600" i="1" dirty="0"/>
              <a:t>Health policy</a:t>
            </a:r>
            <a:r>
              <a:rPr lang="en-CA" sz="1600" dirty="0"/>
              <a:t>, </a:t>
            </a:r>
            <a:r>
              <a:rPr lang="en-CA" sz="1600" i="1" dirty="0"/>
              <a:t>105</a:t>
            </a:r>
            <a:r>
              <a:rPr lang="en-CA" sz="1600" dirty="0"/>
              <a:t>(2), 226-235. </a:t>
            </a:r>
          </a:p>
          <a:p>
            <a:pPr marL="342900" indent="-342900">
              <a:buFont typeface="+mj-lt"/>
              <a:buAutoNum type="arabicPeriod" startAt="14"/>
            </a:pPr>
            <a:r>
              <a:rPr lang="en-CA" sz="1600" dirty="0"/>
              <a:t>Rosenberg-Yunger, Z. R., &amp; Bayoumi, A. M. (2014). Transparency in Canadian public drug </a:t>
            </a:r>
            <a:r>
              <a:rPr lang="en-CA" sz="1600" dirty="0" smtClean="0"/>
              <a:t>advisory </a:t>
            </a:r>
            <a:r>
              <a:rPr lang="en-CA" sz="1600" dirty="0"/>
              <a:t>committees. </a:t>
            </a:r>
            <a:r>
              <a:rPr lang="en-CA" sz="1600" i="1" dirty="0"/>
              <a:t>Health Policy</a:t>
            </a:r>
            <a:r>
              <a:rPr lang="en-CA" sz="1600" dirty="0"/>
              <a:t>, </a:t>
            </a:r>
            <a:r>
              <a:rPr lang="en-CA" sz="1600" i="1" dirty="0"/>
              <a:t>118</a:t>
            </a:r>
            <a:r>
              <a:rPr lang="en-CA" sz="1600" dirty="0"/>
              <a:t>(2), 255-263</a:t>
            </a:r>
            <a:r>
              <a:rPr lang="en-CA" sz="1600" dirty="0" smtClean="0"/>
              <a:t>.</a:t>
            </a:r>
          </a:p>
          <a:p>
            <a:pPr marL="342900" indent="-342900">
              <a:buFont typeface="+mj-lt"/>
              <a:buAutoNum type="arabicPeriod" startAt="14"/>
            </a:pPr>
            <a:r>
              <a:rPr lang="en-CA" sz="1600" dirty="0" smtClean="0"/>
              <a:t> Rowe</a:t>
            </a:r>
            <a:r>
              <a:rPr lang="en-CA" sz="1600" dirty="0"/>
              <a:t>, G., &amp; Frewer, L. J. (2004). Evaluating public-participation exercises: a research </a:t>
            </a:r>
            <a:r>
              <a:rPr lang="en-CA" sz="1600" dirty="0" smtClean="0"/>
              <a:t>agenda</a:t>
            </a:r>
            <a:r>
              <a:rPr lang="en-CA" sz="1600" dirty="0"/>
              <a:t>. </a:t>
            </a:r>
            <a:r>
              <a:rPr lang="en-CA" sz="1600" i="1" dirty="0"/>
              <a:t>Science, technology &amp; human values</a:t>
            </a:r>
            <a:r>
              <a:rPr lang="en-CA" sz="1600" dirty="0"/>
              <a:t>, </a:t>
            </a:r>
            <a:r>
              <a:rPr lang="en-CA" sz="1600" i="1" dirty="0"/>
              <a:t>29</a:t>
            </a:r>
            <a:r>
              <a:rPr lang="en-CA" sz="1600" dirty="0"/>
              <a:t>(4), 512-556. </a:t>
            </a:r>
            <a:endParaRPr lang="en-CA" sz="1600" dirty="0" smtClean="0"/>
          </a:p>
          <a:p>
            <a:pPr marL="342900" indent="-342900">
              <a:buFont typeface="+mj-lt"/>
              <a:buAutoNum type="arabicPeriod" startAt="14"/>
            </a:pPr>
            <a:r>
              <a:rPr lang="en-CA" sz="1600" dirty="0" smtClean="0"/>
              <a:t>Rustin</a:t>
            </a:r>
            <a:r>
              <a:rPr lang="en-CA" sz="1600" dirty="0"/>
              <a:t>, M. (1997). Stakeholding and the public sector. </a:t>
            </a:r>
            <a:r>
              <a:rPr lang="en-CA" sz="1600" i="1" dirty="0"/>
              <a:t>Stakeholder Capitalism (Mac Millan, </a:t>
            </a:r>
            <a:r>
              <a:rPr lang="en-CA" sz="1600" i="1" dirty="0" smtClean="0"/>
              <a:t>London</a:t>
            </a:r>
            <a:r>
              <a:rPr lang="en-CA" sz="1600" i="1" dirty="0"/>
              <a:t>)</a:t>
            </a:r>
            <a:r>
              <a:rPr lang="en-CA" sz="1600" dirty="0"/>
              <a:t>, 72</a:t>
            </a:r>
            <a:r>
              <a:rPr lang="en-CA" sz="1600" dirty="0" smtClean="0"/>
              <a:t>-81</a:t>
            </a:r>
            <a:r>
              <a:rPr lang="en-CA" sz="1600" dirty="0"/>
              <a:t>.</a:t>
            </a:r>
          </a:p>
          <a:p>
            <a:pPr marL="342900" indent="-342900">
              <a:buFont typeface="+mj-lt"/>
              <a:buAutoNum type="arabicPeriod" startAt="14"/>
            </a:pPr>
            <a:r>
              <a:rPr lang="en-CA" sz="1600" dirty="0"/>
              <a:t>Scholl, H. J. (2001). Applying stakeholder theory to e-government. In </a:t>
            </a:r>
            <a:r>
              <a:rPr lang="en-CA" sz="1600" i="1" dirty="0"/>
              <a:t>Towards the E</a:t>
            </a:r>
            <a:r>
              <a:rPr lang="en-CA" sz="1600" i="1" dirty="0" smtClean="0"/>
              <a:t>-Society</a:t>
            </a:r>
            <a:r>
              <a:rPr lang="en-CA" sz="1600" dirty="0"/>
              <a:t> (pp. 735-747). Springer US. </a:t>
            </a:r>
          </a:p>
          <a:p>
            <a:pPr marL="342900" indent="-342900">
              <a:buFont typeface="+mj-lt"/>
              <a:buAutoNum type="arabicPeriod" startAt="14"/>
            </a:pPr>
            <a:r>
              <a:rPr lang="en-CA" sz="1600" dirty="0"/>
              <a:t>Schmeer, K. (1999). Stakeholder analysis guidelines. </a:t>
            </a:r>
            <a:r>
              <a:rPr lang="en-CA" sz="1600" i="1" dirty="0"/>
              <a:t>Policy toolkit for strengthening health </a:t>
            </a:r>
            <a:r>
              <a:rPr lang="en-CA" sz="1600" i="1" dirty="0" smtClean="0"/>
              <a:t>sector </a:t>
            </a:r>
            <a:r>
              <a:rPr lang="en-CA" sz="1600" i="1" dirty="0"/>
              <a:t>reform</a:t>
            </a:r>
            <a:r>
              <a:rPr lang="en-CA" sz="1600" dirty="0"/>
              <a:t>, 1-33. </a:t>
            </a:r>
            <a:endParaRPr lang="en-CA" sz="1600" dirty="0" smtClean="0"/>
          </a:p>
          <a:p>
            <a:pPr marL="342900" indent="-342900">
              <a:buFont typeface="+mj-lt"/>
              <a:buAutoNum type="arabicPeriod" startAt="14"/>
            </a:pPr>
            <a:r>
              <a:rPr lang="en-CA" sz="1600" dirty="0" smtClean="0"/>
              <a:t>Ziebland</a:t>
            </a:r>
            <a:r>
              <a:rPr lang="en-CA" sz="1600" dirty="0"/>
              <a:t>, S., &amp; McPherson, A. (2006). Making sense of qualitative data analysis: an </a:t>
            </a:r>
            <a:r>
              <a:rPr lang="en-CA" sz="1600" dirty="0" smtClean="0"/>
              <a:t>introduction with </a:t>
            </a:r>
            <a:r>
              <a:rPr lang="en-CA" sz="1600" dirty="0"/>
              <a:t>illustrations from DIPEx (personal experiences of health and illness). </a:t>
            </a:r>
            <a:r>
              <a:rPr lang="en-CA" sz="1600" i="1" dirty="0"/>
              <a:t>Medical </a:t>
            </a:r>
            <a:r>
              <a:rPr lang="en-CA" sz="1600" i="1" dirty="0" smtClean="0"/>
              <a:t>education</a:t>
            </a:r>
            <a:r>
              <a:rPr lang="en-CA" sz="1600" dirty="0"/>
              <a:t>, </a:t>
            </a:r>
            <a:r>
              <a:rPr lang="en-CA" sz="1600" i="1" dirty="0"/>
              <a:t>40</a:t>
            </a:r>
            <a:r>
              <a:rPr lang="en-CA" sz="1600" dirty="0"/>
              <a:t>(5), 405-414. </a:t>
            </a:r>
          </a:p>
        </p:txBody>
      </p:sp>
      <p:sp>
        <p:nvSpPr>
          <p:cNvPr id="27" name="TextBox 26"/>
          <p:cNvSpPr txBox="1"/>
          <p:nvPr/>
        </p:nvSpPr>
        <p:spPr>
          <a:xfrm>
            <a:off x="914400" y="38481000"/>
            <a:ext cx="2781681" cy="769441"/>
          </a:xfrm>
          <a:prstGeom prst="rect">
            <a:avLst/>
          </a:prstGeom>
          <a:noFill/>
        </p:spPr>
        <p:txBody>
          <a:bodyPr wrap="none" rtlCol="0">
            <a:spAutoFit/>
          </a:bodyPr>
          <a:lstStyle/>
          <a:p>
            <a:r>
              <a:rPr lang="en-US" sz="4400" b="1" dirty="0" smtClean="0"/>
              <a:t>References</a:t>
            </a:r>
            <a:endParaRPr lang="en-US" sz="4800" b="1" dirty="0"/>
          </a:p>
        </p:txBody>
      </p:sp>
      <p:sp>
        <p:nvSpPr>
          <p:cNvPr id="15" name="Text Box 194"/>
          <p:cNvSpPr txBox="1">
            <a:spLocks noChangeArrowheads="1"/>
          </p:cNvSpPr>
          <p:nvPr/>
        </p:nvSpPr>
        <p:spPr bwMode="auto">
          <a:xfrm>
            <a:off x="16459200" y="32349967"/>
            <a:ext cx="14859000" cy="5401479"/>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457200" indent="-457200" algn="just" eaLnBrk="1" hangingPunct="1">
              <a:spcAft>
                <a:spcPts val="600"/>
              </a:spcAft>
              <a:buFont typeface="Wingdings" charset="2"/>
              <a:buChar char="ü"/>
            </a:pPr>
            <a:r>
              <a:rPr lang="en-US" sz="2600" dirty="0" smtClean="0">
                <a:latin typeface="Calibri"/>
                <a:cs typeface="Calibri"/>
              </a:rPr>
              <a:t>The Federal</a:t>
            </a:r>
            <a:r>
              <a:rPr lang="en-US" sz="2600" dirty="0">
                <a:latin typeface="Calibri"/>
                <a:cs typeface="Calibri"/>
              </a:rPr>
              <a:t> </a:t>
            </a:r>
            <a:r>
              <a:rPr lang="en-US" sz="2600" dirty="0" smtClean="0">
                <a:latin typeface="Calibri"/>
                <a:cs typeface="Calibri"/>
              </a:rPr>
              <a:t>&amp; Provincial Ministries of Health </a:t>
            </a:r>
            <a:r>
              <a:rPr lang="en-US" sz="2600" dirty="0" smtClean="0">
                <a:solidFill>
                  <a:srgbClr val="000000"/>
                </a:solidFill>
                <a:latin typeface="Calibri"/>
                <a:cs typeface="Calibri"/>
              </a:rPr>
              <a:t>should re-enforce stakeholder inclusion.</a:t>
            </a:r>
            <a:endParaRPr lang="en-US" sz="2600" strike="sngStrike" dirty="0" smtClean="0">
              <a:solidFill>
                <a:srgbClr val="000000"/>
              </a:solidFill>
              <a:latin typeface="Calibri"/>
              <a:cs typeface="Calibri"/>
            </a:endParaRPr>
          </a:p>
          <a:p>
            <a:pPr marL="457200" indent="-457200" algn="just" eaLnBrk="1" hangingPunct="1">
              <a:spcAft>
                <a:spcPts val="600"/>
              </a:spcAft>
              <a:buFont typeface="Wingdings" charset="2"/>
              <a:buChar char="ü"/>
            </a:pPr>
            <a:r>
              <a:rPr lang="en-US" sz="2600" dirty="0" smtClean="0">
                <a:latin typeface="Calibri"/>
                <a:cs typeface="Calibri"/>
              </a:rPr>
              <a:t>A </a:t>
            </a:r>
            <a:r>
              <a:rPr lang="en-US" sz="2600" dirty="0">
                <a:latin typeface="Calibri"/>
                <a:cs typeface="Calibri"/>
              </a:rPr>
              <a:t>consistent </a:t>
            </a:r>
            <a:r>
              <a:rPr lang="en-US" sz="2600" dirty="0" smtClean="0">
                <a:latin typeface="Calibri"/>
                <a:cs typeface="Calibri"/>
              </a:rPr>
              <a:t>and unvarying ethics framework should be employed in stakeholder inclusion processes to ensure clarity and fairness with the involvement of public and patient representative across all provinces and territories (Giacomini et al., 2009). Without this, terms like ‘stakeholder consideration</a:t>
            </a:r>
            <a:r>
              <a:rPr lang="en-US" sz="2600" dirty="0">
                <a:latin typeface="Calibri"/>
                <a:cs typeface="Calibri"/>
              </a:rPr>
              <a:t>’, ‘transparency</a:t>
            </a:r>
            <a:r>
              <a:rPr lang="en-US" sz="2600" dirty="0" smtClean="0">
                <a:latin typeface="Calibri"/>
                <a:cs typeface="Calibri"/>
              </a:rPr>
              <a:t>’</a:t>
            </a:r>
            <a:r>
              <a:rPr lang="en-US" sz="2600" dirty="0">
                <a:latin typeface="Calibri"/>
                <a:cs typeface="Calibri"/>
              </a:rPr>
              <a:t> </a:t>
            </a:r>
            <a:r>
              <a:rPr lang="en-US" sz="2600" dirty="0" smtClean="0">
                <a:latin typeface="Calibri"/>
                <a:cs typeface="Calibri"/>
              </a:rPr>
              <a:t>and ‘fairness’ mean very little in a practical and accountable sense (Abelson &amp; </a:t>
            </a:r>
            <a:r>
              <a:rPr lang="en-US" sz="2600" dirty="0" err="1" smtClean="0">
                <a:latin typeface="Calibri"/>
                <a:cs typeface="Calibri"/>
              </a:rPr>
              <a:t>Gauvin</a:t>
            </a:r>
            <a:r>
              <a:rPr lang="en-US" sz="2600" dirty="0" smtClean="0">
                <a:latin typeface="Calibri"/>
                <a:cs typeface="Calibri"/>
              </a:rPr>
              <a:t>, 2006). </a:t>
            </a:r>
          </a:p>
          <a:p>
            <a:pPr marL="457200" indent="-457200" algn="just" eaLnBrk="1" hangingPunct="1">
              <a:spcAft>
                <a:spcPts val="600"/>
              </a:spcAft>
              <a:buFont typeface="Wingdings" charset="2"/>
              <a:buChar char="ü"/>
            </a:pPr>
            <a:r>
              <a:rPr lang="en-US" sz="2600" dirty="0" smtClean="0">
                <a:latin typeface="Calibri"/>
                <a:cs typeface="Calibri"/>
              </a:rPr>
              <a:t>Depending on their capacity, </a:t>
            </a:r>
            <a:r>
              <a:rPr lang="en-US" sz="2600" dirty="0">
                <a:latin typeface="Calibri"/>
                <a:cs typeface="Calibri"/>
              </a:rPr>
              <a:t>s</a:t>
            </a:r>
            <a:r>
              <a:rPr lang="en-US" sz="2600" dirty="0" smtClean="0">
                <a:latin typeface="Calibri"/>
                <a:cs typeface="Calibri"/>
              </a:rPr>
              <a:t>maller advisory bodies should use the structures and methodology of </a:t>
            </a:r>
            <a:r>
              <a:rPr lang="en-US" sz="2600" dirty="0">
                <a:latin typeface="Calibri"/>
                <a:cs typeface="Calibri"/>
              </a:rPr>
              <a:t>more experienced provincial advisory bodies </a:t>
            </a:r>
            <a:r>
              <a:rPr lang="en-US" sz="2600" dirty="0" smtClean="0">
                <a:latin typeface="Calibri"/>
                <a:cs typeface="Calibri"/>
              </a:rPr>
              <a:t>as an example while the best practices on this subject continue to take form.  </a:t>
            </a:r>
          </a:p>
          <a:p>
            <a:pPr marL="457200" indent="-457200" algn="just" eaLnBrk="1" hangingPunct="1">
              <a:spcAft>
                <a:spcPts val="600"/>
              </a:spcAft>
              <a:buFont typeface="Wingdings" charset="2"/>
              <a:buChar char="ü"/>
            </a:pPr>
            <a:r>
              <a:rPr lang="en-US" sz="2600" dirty="0" smtClean="0">
                <a:latin typeface="Calibri"/>
                <a:cs typeface="Calibri"/>
              </a:rPr>
              <a:t>The government and associated healthcare organizations should create collaborative evaluation criteria in which to evaluate stakeholder inclusion in public drug advisory bodies, including the recruitment and selection processes that ensure proper representativeness. </a:t>
            </a:r>
          </a:p>
        </p:txBody>
      </p:sp>
      <p:sp>
        <p:nvSpPr>
          <p:cNvPr id="14" name="Text Box 193"/>
          <p:cNvSpPr txBox="1">
            <a:spLocks noChangeArrowheads="1"/>
          </p:cNvSpPr>
          <p:nvPr/>
        </p:nvSpPr>
        <p:spPr bwMode="auto">
          <a:xfrm>
            <a:off x="16459200" y="17490967"/>
            <a:ext cx="14859000" cy="7478971"/>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spcBef>
                <a:spcPts val="600"/>
              </a:spcBef>
              <a:spcAft>
                <a:spcPts val="600"/>
              </a:spcAft>
            </a:pPr>
            <a:r>
              <a:rPr lang="en-US" sz="2600" dirty="0">
                <a:latin typeface="Calibri"/>
                <a:cs typeface="Calibri"/>
              </a:rPr>
              <a:t>When framing public drug advisory body composition under the lens of Freeman’s (1984) Stakeholder Theory, and other theories </a:t>
            </a:r>
            <a:r>
              <a:rPr lang="en-US" sz="2600" dirty="0" smtClean="0">
                <a:latin typeface="Calibri"/>
                <a:cs typeface="Calibri"/>
              </a:rPr>
              <a:t>about public </a:t>
            </a:r>
            <a:r>
              <a:rPr lang="en-US" sz="2600" dirty="0">
                <a:latin typeface="Calibri"/>
                <a:cs typeface="Calibri"/>
              </a:rPr>
              <a:t>participation, vital stakeholders such as public and patient representatives, should be included in these </a:t>
            </a:r>
            <a:r>
              <a:rPr lang="en-US" sz="2600" dirty="0" smtClean="0">
                <a:latin typeface="Calibri"/>
                <a:cs typeface="Calibri"/>
              </a:rPr>
              <a:t>committees </a:t>
            </a:r>
            <a:r>
              <a:rPr lang="en-US" sz="2600" dirty="0">
                <a:latin typeface="Calibri"/>
                <a:cs typeface="Calibri"/>
              </a:rPr>
              <a:t>when considering ethical obligations and ideal functioning. </a:t>
            </a:r>
            <a:endParaRPr lang="en-US" sz="2600" dirty="0" smtClean="0">
              <a:latin typeface="Calibri"/>
              <a:cs typeface="Calibri"/>
            </a:endParaRPr>
          </a:p>
          <a:p>
            <a:pPr algn="just" eaLnBrk="1" hangingPunct="1">
              <a:spcBef>
                <a:spcPts val="600"/>
              </a:spcBef>
              <a:spcAft>
                <a:spcPts val="600"/>
              </a:spcAft>
            </a:pPr>
            <a:r>
              <a:rPr lang="en-US" sz="2600" dirty="0" smtClean="0">
                <a:latin typeface="Calibri"/>
                <a:cs typeface="Calibri"/>
              </a:rPr>
              <a:t>Studies </a:t>
            </a:r>
            <a:r>
              <a:rPr lang="en-US" sz="2600" dirty="0">
                <a:latin typeface="Calibri"/>
                <a:cs typeface="Calibri"/>
              </a:rPr>
              <a:t>have shown that stakeholder inclusion in decision-making can often yield a multitude of positive outcomes, if the right mechanisms are in place. Such criteria, including stakeholder representativeness, process fairness and transparency, task definition and assertion of goals, can all aid in fostering a process that will allow for optimal decision-</a:t>
            </a:r>
            <a:r>
              <a:rPr lang="en-US" sz="2600" dirty="0" smtClean="0">
                <a:latin typeface="Calibri"/>
                <a:cs typeface="Calibri"/>
              </a:rPr>
              <a:t>making </a:t>
            </a:r>
            <a:r>
              <a:rPr lang="en-US" sz="2600" dirty="0">
                <a:latin typeface="Calibri"/>
                <a:cs typeface="Calibri"/>
              </a:rPr>
              <a:t>(</a:t>
            </a:r>
            <a:r>
              <a:rPr lang="en-US" sz="2600" dirty="0" smtClean="0">
                <a:latin typeface="Calibri"/>
                <a:cs typeface="Calibri"/>
              </a:rPr>
              <a:t>Abelson et al., 2006; Rowe &amp; Frewer, 2004)</a:t>
            </a:r>
            <a:r>
              <a:rPr lang="en-US" sz="2600" dirty="0">
                <a:latin typeface="Calibri"/>
                <a:cs typeface="Calibri"/>
              </a:rPr>
              <a:t>. Many of these processes are associated with stakeholder inclusion in one way or </a:t>
            </a:r>
            <a:r>
              <a:rPr lang="en-US" sz="2600" dirty="0" smtClean="0">
                <a:latin typeface="Calibri"/>
                <a:cs typeface="Calibri"/>
              </a:rPr>
              <a:t>another − </a:t>
            </a:r>
            <a:r>
              <a:rPr lang="en-US" sz="2600" dirty="0">
                <a:latin typeface="Calibri"/>
                <a:cs typeface="Calibri"/>
              </a:rPr>
              <a:t>the most obvious being ‘representativeness’. Based on this one process criterion, appropriate stakeholder inclusion is deemed a necessary mechanism for optimal decision-making. Stakeholder inclusion does not only mean including relevant </a:t>
            </a:r>
            <a:r>
              <a:rPr lang="en-US" sz="2600" dirty="0" smtClean="0">
                <a:latin typeface="Calibri"/>
                <a:cs typeface="Calibri"/>
              </a:rPr>
              <a:t>clinical experts but </a:t>
            </a:r>
            <a:r>
              <a:rPr lang="en-US" sz="2600" dirty="0">
                <a:latin typeface="Calibri"/>
                <a:cs typeface="Calibri"/>
              </a:rPr>
              <a:t>also the inclusion </a:t>
            </a:r>
            <a:r>
              <a:rPr lang="en-US" sz="2600" dirty="0" smtClean="0">
                <a:latin typeface="Calibri"/>
                <a:cs typeface="Calibri"/>
              </a:rPr>
              <a:t>of both public and </a:t>
            </a:r>
            <a:r>
              <a:rPr lang="en-US" sz="2600" dirty="0">
                <a:latin typeface="Calibri"/>
                <a:cs typeface="Calibri"/>
              </a:rPr>
              <a:t>patient </a:t>
            </a:r>
            <a:r>
              <a:rPr lang="en-US" sz="2600" dirty="0" smtClean="0">
                <a:latin typeface="Calibri"/>
                <a:cs typeface="Calibri"/>
              </a:rPr>
              <a:t>experts. Both of these stakeholder groups are necessary for contributing different but equally valuable perspectives.</a:t>
            </a:r>
          </a:p>
          <a:p>
            <a:pPr algn="just" eaLnBrk="1" hangingPunct="1">
              <a:spcBef>
                <a:spcPts val="600"/>
              </a:spcBef>
              <a:spcAft>
                <a:spcPts val="600"/>
              </a:spcAft>
            </a:pPr>
            <a:r>
              <a:rPr lang="en-CA" sz="2600" dirty="0" smtClean="0">
                <a:latin typeface="+mn-lt"/>
              </a:rPr>
              <a:t>Many </a:t>
            </a:r>
            <a:r>
              <a:rPr lang="en-CA" sz="2600" dirty="0">
                <a:latin typeface="+mn-lt"/>
              </a:rPr>
              <a:t>of the Canadian </a:t>
            </a:r>
            <a:r>
              <a:rPr lang="en-CA" sz="2600" dirty="0" smtClean="0">
                <a:latin typeface="+mn-lt"/>
              </a:rPr>
              <a:t>public </a:t>
            </a:r>
            <a:r>
              <a:rPr lang="en-CA" sz="2600" dirty="0">
                <a:latin typeface="+mn-lt"/>
              </a:rPr>
              <a:t>drug advisory </a:t>
            </a:r>
            <a:r>
              <a:rPr lang="en-CA" sz="2600" dirty="0" smtClean="0">
                <a:latin typeface="+mn-lt"/>
              </a:rPr>
              <a:t>bodies </a:t>
            </a:r>
            <a:r>
              <a:rPr lang="en-CA" sz="2600" dirty="0">
                <a:latin typeface="+mn-lt"/>
              </a:rPr>
              <a:t>include a mention on their websites to their commitment </a:t>
            </a:r>
            <a:r>
              <a:rPr lang="en-CA" sz="2600" dirty="0" smtClean="0">
                <a:latin typeface="+mn-lt"/>
              </a:rPr>
              <a:t>to </a:t>
            </a:r>
            <a:r>
              <a:rPr lang="en-CA" sz="2600" dirty="0">
                <a:latin typeface="+mn-lt"/>
              </a:rPr>
              <a:t>stakeholder </a:t>
            </a:r>
            <a:r>
              <a:rPr lang="en-CA" sz="2600" dirty="0" smtClean="0">
                <a:latin typeface="+mn-lt"/>
              </a:rPr>
              <a:t>consideration</a:t>
            </a:r>
            <a:r>
              <a:rPr lang="en-US" sz="2600" dirty="0" smtClean="0">
                <a:latin typeface="+mn-lt"/>
              </a:rPr>
              <a:t>, but of these groups not all patient and public stakeholders have </a:t>
            </a:r>
            <a:r>
              <a:rPr lang="en-US" sz="2600" dirty="0">
                <a:latin typeface="+mn-lt"/>
              </a:rPr>
              <a:t>formal </a:t>
            </a:r>
            <a:r>
              <a:rPr lang="en-US" sz="2600" dirty="0" smtClean="0">
                <a:latin typeface="+mn-lt"/>
              </a:rPr>
              <a:t>means </a:t>
            </a:r>
            <a:r>
              <a:rPr lang="en-US" sz="2600" dirty="0">
                <a:latin typeface="+mn-lt"/>
              </a:rPr>
              <a:t>to have their voice heard </a:t>
            </a:r>
            <a:r>
              <a:rPr lang="en-US" sz="2600" dirty="0" smtClean="0">
                <a:latin typeface="+mn-lt"/>
              </a:rPr>
              <a:t>and thus their perspectives may not be included in the deliberative process</a:t>
            </a:r>
            <a:r>
              <a:rPr lang="en-US" sz="2600" dirty="0">
                <a:latin typeface="+mn-lt"/>
              </a:rPr>
              <a:t>. </a:t>
            </a:r>
            <a:r>
              <a:rPr lang="en-US" sz="2600" dirty="0" smtClean="0">
                <a:latin typeface="+mn-lt"/>
              </a:rPr>
              <a:t>This could be a result of the lack of capacity of certain advisory bodies, particularly those in smaller provinces. </a:t>
            </a:r>
            <a:endParaRPr lang="en-CA" sz="2600" dirty="0">
              <a:latin typeface="+mn-lt"/>
            </a:endParaRPr>
          </a:p>
        </p:txBody>
      </p:sp>
      <p:sp>
        <p:nvSpPr>
          <p:cNvPr id="36" name="Rectangle 35"/>
          <p:cNvSpPr/>
          <p:nvPr/>
        </p:nvSpPr>
        <p:spPr>
          <a:xfrm>
            <a:off x="16459200" y="31587967"/>
            <a:ext cx="14859000" cy="8382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chemeClr val="accent3">
                    <a:lumMod val="20000"/>
                    <a:lumOff val="80000"/>
                  </a:schemeClr>
                </a:solidFill>
                <a:latin typeface="Calibri"/>
                <a:cs typeface="Calibri"/>
              </a:rPr>
              <a:t>Recommendations &amp; Future Research</a:t>
            </a:r>
            <a:endParaRPr lang="en-US" sz="4800" b="1" dirty="0">
              <a:solidFill>
                <a:schemeClr val="accent3">
                  <a:lumMod val="20000"/>
                  <a:lumOff val="80000"/>
                </a:schemeClr>
              </a:solidFill>
              <a:latin typeface="Calibri"/>
              <a:cs typeface="Calibri"/>
            </a:endParaRPr>
          </a:p>
        </p:txBody>
      </p:sp>
      <p:sp>
        <p:nvSpPr>
          <p:cNvPr id="46" name="Text Box 192"/>
          <p:cNvSpPr txBox="1">
            <a:spLocks noChangeArrowheads="1"/>
          </p:cNvSpPr>
          <p:nvPr/>
        </p:nvSpPr>
        <p:spPr bwMode="auto">
          <a:xfrm>
            <a:off x="1752600" y="14325600"/>
            <a:ext cx="14706601" cy="1785104"/>
          </a:xfrm>
          <a:prstGeom prst="rect">
            <a:avLst/>
          </a:prstGeom>
          <a:solidFill>
            <a:schemeClr val="bg1"/>
          </a:solidFill>
          <a:ln w="12700">
            <a:solidFill>
              <a:schemeClr val="accent1">
                <a:lumMod val="75000"/>
              </a:schemeClr>
            </a:solidFill>
          </a:ln>
          <a:effectLst/>
        </p:spPr>
        <p:txBody>
          <a:bodyPr wrap="square" lIns="182880" tIns="182880" rIns="182880" bIns="182880" anchor="ctr">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marL="457200" indent="-457200" eaLnBrk="1" hangingPunct="1">
              <a:spcBef>
                <a:spcPts val="600"/>
              </a:spcBef>
              <a:spcAft>
                <a:spcPts val="1200"/>
              </a:spcAft>
              <a:buAutoNum type="arabicPeriod"/>
            </a:pPr>
            <a:r>
              <a:rPr lang="en-US" sz="2600" b="1" dirty="0" smtClean="0">
                <a:latin typeface="Calibri"/>
                <a:cs typeface="Calibri"/>
              </a:rPr>
              <a:t>Does </a:t>
            </a:r>
            <a:r>
              <a:rPr lang="en-US" sz="2600" b="1" dirty="0">
                <a:latin typeface="Calibri"/>
                <a:cs typeface="Calibri"/>
              </a:rPr>
              <a:t>public and patient stakeholder involvement contribute to improved decision-making in public drug advisory </a:t>
            </a:r>
            <a:r>
              <a:rPr lang="en-US" sz="2600" b="1" dirty="0" smtClean="0">
                <a:latin typeface="Calibri"/>
                <a:cs typeface="Calibri"/>
              </a:rPr>
              <a:t>bodies, according to the perspective of committee members?</a:t>
            </a:r>
          </a:p>
          <a:p>
            <a:pPr marL="457200" indent="-457200" eaLnBrk="1" hangingPunct="1">
              <a:spcBef>
                <a:spcPts val="600"/>
              </a:spcBef>
              <a:spcAft>
                <a:spcPts val="1200"/>
              </a:spcAft>
              <a:buAutoNum type="arabicPeriod"/>
            </a:pPr>
            <a:r>
              <a:rPr lang="en-US" sz="2600" b="1" dirty="0" smtClean="0">
                <a:latin typeface="Calibri"/>
                <a:cs typeface="Calibri"/>
              </a:rPr>
              <a:t>What </a:t>
            </a:r>
            <a:r>
              <a:rPr lang="en-US" sz="2600" b="1" dirty="0">
                <a:latin typeface="Calibri"/>
                <a:cs typeface="Calibri"/>
              </a:rPr>
              <a:t>are the ethical and practical implications of involving relevant stakeholders? </a:t>
            </a:r>
          </a:p>
        </p:txBody>
      </p:sp>
      <p:sp>
        <p:nvSpPr>
          <p:cNvPr id="47" name="Rectangle 46"/>
          <p:cNvSpPr/>
          <p:nvPr/>
        </p:nvSpPr>
        <p:spPr>
          <a:xfrm>
            <a:off x="1752600" y="13487400"/>
            <a:ext cx="14706600" cy="830997"/>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4800" b="1" dirty="0" smtClean="0">
                <a:solidFill>
                  <a:schemeClr val="accent3">
                    <a:lumMod val="20000"/>
                    <a:lumOff val="80000"/>
                  </a:schemeClr>
                </a:solidFill>
                <a:latin typeface="Calibri"/>
                <a:cs typeface="Calibri"/>
              </a:rPr>
              <a:t>Research Questions</a:t>
            </a:r>
            <a:endParaRPr lang="en-US" sz="4800" b="1" dirty="0">
              <a:solidFill>
                <a:schemeClr val="accent3">
                  <a:lumMod val="20000"/>
                  <a:lumOff val="80000"/>
                </a:schemeClr>
              </a:solidFill>
              <a:latin typeface="Calibri"/>
              <a:cs typeface="Calibri"/>
            </a:endParaRPr>
          </a:p>
        </p:txBody>
      </p:sp>
      <p:sp>
        <p:nvSpPr>
          <p:cNvPr id="50" name="Text Box 192"/>
          <p:cNvSpPr txBox="1">
            <a:spLocks noChangeArrowheads="1"/>
          </p:cNvSpPr>
          <p:nvPr/>
        </p:nvSpPr>
        <p:spPr bwMode="auto">
          <a:xfrm>
            <a:off x="16459200" y="7003197"/>
            <a:ext cx="14859000" cy="9756519"/>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spcBef>
                <a:spcPts val="600"/>
              </a:spcBef>
              <a:spcAft>
                <a:spcPts val="600"/>
              </a:spcAft>
            </a:pPr>
            <a:r>
              <a:rPr lang="en-US" sz="2600" i="1" dirty="0" smtClean="0">
                <a:latin typeface="+mj-lt"/>
                <a:cs typeface="Calibri"/>
              </a:rPr>
              <a:t>Stakeholder </a:t>
            </a:r>
            <a:r>
              <a:rPr lang="en-US" sz="2600" i="1" dirty="0">
                <a:latin typeface="+mj-lt"/>
                <a:cs typeface="Calibri"/>
              </a:rPr>
              <a:t>Inclusion Processes</a:t>
            </a:r>
          </a:p>
          <a:p>
            <a:pPr marL="457200" indent="-457200" algn="just" eaLnBrk="1" hangingPunct="1">
              <a:spcBef>
                <a:spcPts val="600"/>
              </a:spcBef>
              <a:spcAft>
                <a:spcPts val="600"/>
              </a:spcAft>
              <a:buFont typeface="Wingdings" charset="2"/>
              <a:buChar char="Ø"/>
            </a:pPr>
            <a:r>
              <a:rPr lang="en-US" sz="2600" dirty="0" smtClean="0">
                <a:latin typeface="+mj-lt"/>
                <a:cs typeface="Calibri"/>
              </a:rPr>
              <a:t>Out of the 11 </a:t>
            </a:r>
            <a:r>
              <a:rPr lang="en-US" sz="2600" dirty="0">
                <a:latin typeface="+mj-lt"/>
                <a:cs typeface="Calibri"/>
              </a:rPr>
              <a:t>public drug advisory bodies examined, </a:t>
            </a:r>
            <a:r>
              <a:rPr lang="en-US" sz="2600" dirty="0" smtClean="0">
                <a:latin typeface="+mj-lt"/>
                <a:cs typeface="Calibri"/>
              </a:rPr>
              <a:t>4 </a:t>
            </a:r>
            <a:r>
              <a:rPr lang="en-US" sz="2600" dirty="0">
                <a:latin typeface="+mj-lt"/>
                <a:cs typeface="Calibri"/>
              </a:rPr>
              <a:t>have public members, and 2 have patient members, with none having both. Out of the 9 advisory bodies that do not have patient members, </a:t>
            </a:r>
            <a:r>
              <a:rPr lang="en-US" sz="2600" dirty="0" smtClean="0">
                <a:latin typeface="+mj-lt"/>
                <a:cs typeface="Calibri"/>
              </a:rPr>
              <a:t>3 </a:t>
            </a:r>
            <a:r>
              <a:rPr lang="en-US" sz="2600" dirty="0">
                <a:latin typeface="+mj-lt"/>
                <a:cs typeface="Calibri"/>
              </a:rPr>
              <a:t>have </a:t>
            </a:r>
            <a:r>
              <a:rPr lang="en-US" sz="2600" dirty="0" smtClean="0">
                <a:latin typeface="+mj-lt"/>
                <a:cs typeface="Calibri"/>
              </a:rPr>
              <a:t>patient group submission processes.</a:t>
            </a:r>
          </a:p>
          <a:p>
            <a:pPr marL="457200" indent="-457200" algn="just" eaLnBrk="1" hangingPunct="1">
              <a:spcBef>
                <a:spcPts val="600"/>
              </a:spcBef>
              <a:spcAft>
                <a:spcPts val="600"/>
              </a:spcAft>
              <a:buFont typeface="Wingdings" charset="2"/>
              <a:buChar char="Ø"/>
            </a:pPr>
            <a:r>
              <a:rPr lang="en-US" sz="2600" dirty="0" smtClean="0">
                <a:latin typeface="+mj-lt"/>
                <a:cs typeface="Calibri"/>
              </a:rPr>
              <a:t>As discovered in both the interviews and document review, </a:t>
            </a:r>
            <a:r>
              <a:rPr lang="en-US" sz="2600" dirty="0">
                <a:latin typeface="+mj-lt"/>
                <a:cs typeface="Calibri"/>
              </a:rPr>
              <a:t>t</a:t>
            </a:r>
            <a:r>
              <a:rPr lang="en-US" sz="2600" dirty="0" smtClean="0">
                <a:latin typeface="+mj-lt"/>
                <a:cs typeface="Calibri"/>
              </a:rPr>
              <a:t>he </a:t>
            </a:r>
            <a:r>
              <a:rPr lang="en-US" sz="2600" dirty="0">
                <a:latin typeface="+mj-lt"/>
                <a:cs typeface="Calibri"/>
              </a:rPr>
              <a:t>majority of advisory bodies studied did not have stakeholder consideration as an explicit goal. </a:t>
            </a:r>
            <a:endParaRPr lang="en-US" sz="2600" dirty="0" smtClean="0">
              <a:latin typeface="+mj-lt"/>
              <a:cs typeface="Calibri"/>
            </a:endParaRPr>
          </a:p>
          <a:p>
            <a:pPr marL="457200" indent="-457200" algn="just" eaLnBrk="1" hangingPunct="1">
              <a:spcBef>
                <a:spcPts val="600"/>
              </a:spcBef>
              <a:spcAft>
                <a:spcPts val="600"/>
              </a:spcAft>
              <a:buFont typeface="Wingdings" charset="2"/>
              <a:buChar char="Ø"/>
            </a:pPr>
            <a:r>
              <a:rPr lang="en-US" sz="2600" dirty="0" smtClean="0">
                <a:latin typeface="+mn-lt"/>
                <a:ea typeface="ＭＳ 明朝"/>
              </a:rPr>
              <a:t>Many </a:t>
            </a:r>
            <a:r>
              <a:rPr lang="en-US" sz="2600" dirty="0">
                <a:latin typeface="+mn-lt"/>
                <a:ea typeface="ＭＳ 明朝"/>
              </a:rPr>
              <a:t>committees did not have any formal process for member </a:t>
            </a:r>
            <a:r>
              <a:rPr lang="en-US" sz="2600" dirty="0" smtClean="0">
                <a:latin typeface="+mn-lt"/>
                <a:ea typeface="ＭＳ 明朝"/>
              </a:rPr>
              <a:t>selection </a:t>
            </a:r>
            <a:r>
              <a:rPr lang="en-US" sz="2600" dirty="0">
                <a:latin typeface="+mn-lt"/>
                <a:ea typeface="ＭＳ 明朝"/>
              </a:rPr>
              <a:t>or guidelines on group composition. </a:t>
            </a:r>
            <a:endParaRPr lang="en-US" sz="2600" i="1" dirty="0" smtClean="0">
              <a:latin typeface="+mn-lt"/>
              <a:ea typeface="ＭＳ 明朝"/>
            </a:endParaRPr>
          </a:p>
          <a:p>
            <a:pPr algn="just" eaLnBrk="1" hangingPunct="1">
              <a:spcBef>
                <a:spcPts val="600"/>
              </a:spcBef>
              <a:spcAft>
                <a:spcPts val="600"/>
              </a:spcAft>
            </a:pPr>
            <a:r>
              <a:rPr lang="en-US" sz="2600" i="1" dirty="0" smtClean="0">
                <a:latin typeface="+mn-lt"/>
                <a:ea typeface="ＭＳ 明朝"/>
              </a:rPr>
              <a:t>Purpose </a:t>
            </a:r>
            <a:r>
              <a:rPr lang="en-US" sz="2600" i="1" dirty="0">
                <a:latin typeface="+mn-lt"/>
                <a:ea typeface="ＭＳ 明朝"/>
              </a:rPr>
              <a:t>of Stakeholder Inclusion</a:t>
            </a:r>
            <a:r>
              <a:rPr lang="en-CA" sz="2600" i="1" dirty="0">
                <a:latin typeface="+mn-lt"/>
              </a:rPr>
              <a:t> </a:t>
            </a:r>
            <a:endParaRPr lang="en-CA" sz="2600" i="1" dirty="0" smtClean="0">
              <a:latin typeface="+mn-lt"/>
            </a:endParaRPr>
          </a:p>
          <a:p>
            <a:pPr marL="457200" indent="-457200" algn="just" eaLnBrk="1" hangingPunct="1">
              <a:spcBef>
                <a:spcPts val="600"/>
              </a:spcBef>
              <a:spcAft>
                <a:spcPts val="600"/>
              </a:spcAft>
              <a:buFont typeface="Wingdings" charset="2"/>
              <a:buChar char="Ø"/>
            </a:pPr>
            <a:r>
              <a:rPr lang="en-CA" sz="2600" dirty="0">
                <a:latin typeface="+mn-lt"/>
              </a:rPr>
              <a:t>T</a:t>
            </a:r>
            <a:r>
              <a:rPr lang="en-CA" sz="2600" dirty="0" smtClean="0">
                <a:latin typeface="+mn-lt"/>
              </a:rPr>
              <a:t>he majority of interviewees believed that </a:t>
            </a:r>
            <a:r>
              <a:rPr lang="en-CA" sz="2600" dirty="0">
                <a:latin typeface="+mn-lt"/>
              </a:rPr>
              <a:t>it is </a:t>
            </a:r>
            <a:r>
              <a:rPr lang="en-CA" sz="2600" dirty="0" smtClean="0">
                <a:latin typeface="+mn-lt"/>
              </a:rPr>
              <a:t>important to include </a:t>
            </a:r>
            <a:r>
              <a:rPr lang="en-CA" sz="2600" dirty="0">
                <a:latin typeface="+mn-lt"/>
              </a:rPr>
              <a:t>relevant stakeholders. </a:t>
            </a:r>
            <a:r>
              <a:rPr lang="en-CA" sz="2600" dirty="0" smtClean="0">
                <a:latin typeface="+mn-lt"/>
              </a:rPr>
              <a:t>The most common reason expressed relates to the </a:t>
            </a:r>
            <a:r>
              <a:rPr lang="en-CA" sz="2600" dirty="0">
                <a:latin typeface="+mn-lt"/>
              </a:rPr>
              <a:t>ethics and values of the Canadian </a:t>
            </a:r>
            <a:r>
              <a:rPr lang="en-CA" sz="2600" dirty="0" smtClean="0">
                <a:latin typeface="+mn-lt"/>
              </a:rPr>
              <a:t>healthcare system, which advisory bodies are an extension of.</a:t>
            </a:r>
          </a:p>
          <a:p>
            <a:pPr algn="just" eaLnBrk="1" hangingPunct="1">
              <a:spcBef>
                <a:spcPts val="600"/>
              </a:spcBef>
              <a:spcAft>
                <a:spcPts val="600"/>
              </a:spcAft>
            </a:pPr>
            <a:r>
              <a:rPr lang="en-CA" sz="2600" i="1" dirty="0" smtClean="0">
                <a:latin typeface="+mn-lt"/>
                <a:cs typeface="Calibri"/>
              </a:rPr>
              <a:t>Impact </a:t>
            </a:r>
            <a:r>
              <a:rPr lang="en-CA" sz="2600" i="1" dirty="0">
                <a:latin typeface="+mn-lt"/>
                <a:cs typeface="Calibri"/>
              </a:rPr>
              <a:t>of Stakeholder </a:t>
            </a:r>
            <a:r>
              <a:rPr lang="en-CA" sz="2600" i="1" dirty="0" smtClean="0">
                <a:latin typeface="+mn-lt"/>
                <a:cs typeface="Calibri"/>
              </a:rPr>
              <a:t>Inclusion</a:t>
            </a:r>
            <a:endParaRPr lang="en-US" sz="2600" i="1" dirty="0" smtClean="0">
              <a:latin typeface="+mn-lt"/>
              <a:cs typeface="Calibri"/>
            </a:endParaRPr>
          </a:p>
          <a:p>
            <a:pPr marL="457200" indent="-457200" algn="just" eaLnBrk="1" hangingPunct="1">
              <a:spcBef>
                <a:spcPts val="600"/>
              </a:spcBef>
              <a:spcAft>
                <a:spcPts val="600"/>
              </a:spcAft>
              <a:buFont typeface="Wingdings" charset="2"/>
              <a:buChar char="Ø"/>
            </a:pPr>
            <a:r>
              <a:rPr lang="en-US" sz="2600" dirty="0" smtClean="0">
                <a:latin typeface="+mj-lt"/>
                <a:ea typeface="ＭＳ 明朝"/>
                <a:cs typeface="Calibri"/>
              </a:rPr>
              <a:t>The </a:t>
            </a:r>
            <a:r>
              <a:rPr lang="en-US" sz="2600" dirty="0" smtClean="0">
                <a:latin typeface="+mj-lt"/>
                <a:ea typeface="ＭＳ 明朝"/>
              </a:rPr>
              <a:t>perceived impacts </a:t>
            </a:r>
            <a:r>
              <a:rPr lang="en-US" sz="2600" dirty="0">
                <a:latin typeface="+mj-lt"/>
                <a:ea typeface="ＭＳ 明朝"/>
              </a:rPr>
              <a:t>of patient and public representatives on the committees’ decision-making and </a:t>
            </a:r>
            <a:r>
              <a:rPr lang="en-US" sz="2600" dirty="0" smtClean="0">
                <a:latin typeface="+mj-lt"/>
                <a:ea typeface="ＭＳ 明朝"/>
              </a:rPr>
              <a:t>recommendation range </a:t>
            </a:r>
            <a:r>
              <a:rPr lang="en-US" sz="2600" dirty="0">
                <a:latin typeface="+mj-lt"/>
                <a:ea typeface="ＭＳ 明朝"/>
              </a:rPr>
              <a:t>vastly from the value of new information </a:t>
            </a:r>
            <a:r>
              <a:rPr lang="en-US" sz="2600" dirty="0" smtClean="0">
                <a:latin typeface="+mj-lt"/>
                <a:ea typeface="ＭＳ 明朝"/>
              </a:rPr>
              <a:t>added</a:t>
            </a:r>
            <a:r>
              <a:rPr lang="en-US" sz="2600" dirty="0">
                <a:latin typeface="+mj-lt"/>
                <a:ea typeface="ＭＳ 明朝"/>
              </a:rPr>
              <a:t> </a:t>
            </a:r>
            <a:r>
              <a:rPr lang="en-US" sz="2600" dirty="0" smtClean="0">
                <a:latin typeface="+mj-lt"/>
                <a:ea typeface="ＭＳ 明朝"/>
              </a:rPr>
              <a:t>to </a:t>
            </a:r>
            <a:r>
              <a:rPr lang="en-US" sz="2600" dirty="0">
                <a:latin typeface="+mj-lt"/>
                <a:ea typeface="ＭＳ 明朝"/>
              </a:rPr>
              <a:t>real-world applicability, the ability to offset the purely scientific points of view on the committees, and more. </a:t>
            </a:r>
            <a:endParaRPr lang="en-US" sz="2600" dirty="0" smtClean="0">
              <a:latin typeface="+mj-lt"/>
              <a:ea typeface="ＭＳ 明朝"/>
            </a:endParaRPr>
          </a:p>
          <a:p>
            <a:pPr marL="457200" indent="-457200" algn="just" eaLnBrk="1" hangingPunct="1">
              <a:spcBef>
                <a:spcPts val="600"/>
              </a:spcBef>
              <a:spcAft>
                <a:spcPts val="600"/>
              </a:spcAft>
              <a:buFont typeface="Wingdings" charset="2"/>
              <a:buChar char="Ø"/>
            </a:pPr>
            <a:r>
              <a:rPr lang="en-US" sz="2600" dirty="0">
                <a:latin typeface="+mj-lt"/>
                <a:cs typeface="Calibri"/>
              </a:rPr>
              <a:t>Different perspectives often lead to more discussion, rather than simple agreement, which effectively </a:t>
            </a:r>
            <a:r>
              <a:rPr lang="en-US" sz="2600" dirty="0" smtClean="0">
                <a:latin typeface="+mj-lt"/>
                <a:cs typeface="Calibri"/>
              </a:rPr>
              <a:t>raises new </a:t>
            </a:r>
            <a:r>
              <a:rPr lang="en-US" sz="2600" dirty="0">
                <a:latin typeface="+mj-lt"/>
                <a:cs typeface="Calibri"/>
              </a:rPr>
              <a:t>and often valid information </a:t>
            </a:r>
            <a:r>
              <a:rPr lang="en-US" sz="2600" dirty="0" smtClean="0">
                <a:latin typeface="+mj-lt"/>
                <a:cs typeface="Calibri"/>
              </a:rPr>
              <a:t>about </a:t>
            </a:r>
            <a:r>
              <a:rPr lang="en-US" sz="2600" dirty="0">
                <a:latin typeface="+mj-lt"/>
                <a:cs typeface="Calibri"/>
              </a:rPr>
              <a:t>a particular topic. </a:t>
            </a:r>
            <a:endParaRPr lang="en-US" sz="2600" dirty="0" smtClean="0">
              <a:latin typeface="+mj-lt"/>
              <a:cs typeface="Calibri"/>
            </a:endParaRPr>
          </a:p>
          <a:p>
            <a:pPr marL="457200" indent="-457200" algn="just" eaLnBrk="1" hangingPunct="1">
              <a:spcBef>
                <a:spcPts val="600"/>
              </a:spcBef>
              <a:spcAft>
                <a:spcPts val="600"/>
              </a:spcAft>
              <a:buFont typeface="Wingdings" charset="2"/>
              <a:buChar char="Ø"/>
            </a:pPr>
            <a:r>
              <a:rPr lang="en-US" sz="2600" dirty="0" smtClean="0">
                <a:latin typeface="+mj-lt"/>
                <a:cs typeface="Calibri"/>
              </a:rPr>
              <a:t>A small number of interviewees expressed hesitation to </a:t>
            </a:r>
            <a:r>
              <a:rPr lang="en-US" sz="2600" dirty="0">
                <a:latin typeface="+mj-lt"/>
                <a:cs typeface="Calibri"/>
              </a:rPr>
              <a:t>include public and patient </a:t>
            </a:r>
            <a:r>
              <a:rPr lang="en-US" sz="2600" dirty="0" smtClean="0">
                <a:latin typeface="+mj-lt"/>
                <a:cs typeface="Calibri"/>
              </a:rPr>
              <a:t>participants, fearing that </a:t>
            </a:r>
            <a:r>
              <a:rPr lang="en-US" sz="2600" dirty="0">
                <a:latin typeface="+mj-lt"/>
                <a:cs typeface="Calibri"/>
              </a:rPr>
              <a:t>they may take up too much time and potentially infringe on group efficiency. </a:t>
            </a:r>
            <a:endParaRPr lang="en-US" sz="2600" dirty="0" smtClean="0">
              <a:latin typeface="+mj-lt"/>
              <a:cs typeface="Calibri"/>
            </a:endParaRPr>
          </a:p>
        </p:txBody>
      </p:sp>
      <p:graphicFrame>
        <p:nvGraphicFramePr>
          <p:cNvPr id="52" name="Diagram 51"/>
          <p:cNvGraphicFramePr/>
          <p:nvPr>
            <p:extLst>
              <p:ext uri="{D42A27DB-BD31-4B8C-83A1-F6EECF244321}">
                <p14:modId xmlns:p14="http://schemas.microsoft.com/office/powerpoint/2010/main" val="4000677598"/>
              </p:ext>
            </p:extLst>
          </p:nvPr>
        </p:nvGraphicFramePr>
        <p:xfrm>
          <a:off x="1752600" y="16132621"/>
          <a:ext cx="14706600" cy="69559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ectangle 1"/>
          <p:cNvSpPr/>
          <p:nvPr/>
        </p:nvSpPr>
        <p:spPr>
          <a:xfrm>
            <a:off x="1752600" y="16154400"/>
            <a:ext cx="6096000" cy="892552"/>
          </a:xfrm>
          <a:prstGeom prst="rect">
            <a:avLst/>
          </a:prstGeom>
          <a:ln>
            <a:solidFill>
              <a:schemeClr val="tx1"/>
            </a:solidFill>
          </a:ln>
        </p:spPr>
        <p:txBody>
          <a:bodyPr wrap="square">
            <a:spAutoFit/>
          </a:bodyPr>
          <a:lstStyle/>
          <a:p>
            <a:r>
              <a:rPr lang="en-US" sz="2600" dirty="0" smtClean="0">
                <a:latin typeface="Calibri"/>
                <a:cs typeface="Calibri"/>
              </a:rPr>
              <a:t>Figure </a:t>
            </a:r>
            <a:r>
              <a:rPr lang="en-US" sz="2600" dirty="0">
                <a:latin typeface="Calibri"/>
                <a:cs typeface="Calibri"/>
              </a:rPr>
              <a:t>1.0: </a:t>
            </a:r>
            <a:endParaRPr lang="en-US" sz="2600" dirty="0" smtClean="0">
              <a:latin typeface="Calibri"/>
              <a:cs typeface="Calibri"/>
            </a:endParaRPr>
          </a:p>
          <a:p>
            <a:r>
              <a:rPr lang="en-US" sz="2600" dirty="0" smtClean="0">
                <a:latin typeface="Calibri"/>
                <a:cs typeface="Calibri"/>
              </a:rPr>
              <a:t>Public </a:t>
            </a:r>
            <a:r>
              <a:rPr lang="en-US" sz="2600" dirty="0">
                <a:latin typeface="Calibri"/>
                <a:cs typeface="Calibri"/>
              </a:rPr>
              <a:t>Drug Advisory Body Stakeholder Map</a:t>
            </a:r>
            <a:endParaRPr lang="en-CA" sz="2600" dirty="0">
              <a:latin typeface="Calibri"/>
              <a:cs typeface="Calibri"/>
            </a:endParaRPr>
          </a:p>
        </p:txBody>
      </p:sp>
      <p:sp>
        <p:nvSpPr>
          <p:cNvPr id="45" name="Rectangle 44"/>
          <p:cNvSpPr/>
          <p:nvPr/>
        </p:nvSpPr>
        <p:spPr>
          <a:xfrm>
            <a:off x="16459200" y="16652767"/>
            <a:ext cx="148590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chemeClr val="accent3">
                    <a:lumMod val="20000"/>
                    <a:lumOff val="80000"/>
                  </a:schemeClr>
                </a:solidFill>
                <a:latin typeface="Calibri"/>
                <a:cs typeface="Calibri"/>
              </a:rPr>
              <a:t>Discussion</a:t>
            </a:r>
            <a:endParaRPr lang="en-US" sz="4800" b="1" dirty="0">
              <a:solidFill>
                <a:schemeClr val="accent3">
                  <a:lumMod val="20000"/>
                  <a:lumOff val="80000"/>
                </a:schemeClr>
              </a:solidFill>
              <a:latin typeface="Calibri"/>
              <a:cs typeface="Calibri"/>
            </a:endParaRPr>
          </a:p>
        </p:txBody>
      </p:sp>
      <p:sp>
        <p:nvSpPr>
          <p:cNvPr id="59" name="Text Box 192"/>
          <p:cNvSpPr txBox="1">
            <a:spLocks noChangeArrowheads="1"/>
          </p:cNvSpPr>
          <p:nvPr/>
        </p:nvSpPr>
        <p:spPr bwMode="auto">
          <a:xfrm>
            <a:off x="1752600" y="23540888"/>
            <a:ext cx="14706600" cy="14219279"/>
          </a:xfrm>
          <a:prstGeom prst="rect">
            <a:avLst/>
          </a:prstGeom>
          <a:solidFill>
            <a:schemeClr val="bg1"/>
          </a:solidFill>
          <a:ln w="12700">
            <a:solidFill>
              <a:schemeClr val="accent1">
                <a:lumMod val="75000"/>
              </a:schemeClr>
            </a:solidFill>
          </a:ln>
          <a:effectLst/>
        </p:spPr>
        <p:txBody>
          <a:bodyPr wrap="square"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algn="just" eaLnBrk="1" hangingPunct="1">
              <a:spcBef>
                <a:spcPts val="600"/>
              </a:spcBef>
              <a:spcAft>
                <a:spcPts val="600"/>
              </a:spcAft>
            </a:pPr>
            <a:endParaRPr lang="en-US" sz="2600" i="1" dirty="0">
              <a:latin typeface="Calibri"/>
              <a:cs typeface="Calibri"/>
            </a:endParaRPr>
          </a:p>
          <a:p>
            <a:pPr algn="just" eaLnBrk="1" hangingPunct="1">
              <a:spcAft>
                <a:spcPts val="600"/>
              </a:spcAft>
            </a:pPr>
            <a:r>
              <a:rPr lang="en-US" sz="2600" i="1" dirty="0" smtClean="0">
                <a:latin typeface="Calibri"/>
                <a:cs typeface="Calibri"/>
              </a:rPr>
              <a:t>Interviews</a:t>
            </a:r>
          </a:p>
          <a:p>
            <a:pPr algn="just" eaLnBrk="1" hangingPunct="1">
              <a:spcBef>
                <a:spcPts val="600"/>
              </a:spcBef>
              <a:spcAft>
                <a:spcPts val="600"/>
              </a:spcAft>
            </a:pPr>
            <a:r>
              <a:rPr lang="en-US" sz="2600" dirty="0" smtClean="0">
                <a:latin typeface="Calibri"/>
                <a:cs typeface="Calibri"/>
              </a:rPr>
              <a:t>Primary </a:t>
            </a:r>
            <a:r>
              <a:rPr lang="en-US" sz="2600" dirty="0">
                <a:latin typeface="Calibri"/>
                <a:cs typeface="Calibri"/>
              </a:rPr>
              <a:t>data were obtained through 27 key informant interviews from current and </a:t>
            </a:r>
            <a:r>
              <a:rPr lang="en-US" sz="2600" dirty="0" smtClean="0">
                <a:latin typeface="Calibri"/>
                <a:cs typeface="Calibri"/>
              </a:rPr>
              <a:t>former </a:t>
            </a:r>
            <a:r>
              <a:rPr lang="en-US" sz="2600" dirty="0">
                <a:latin typeface="Calibri"/>
                <a:cs typeface="Calibri"/>
              </a:rPr>
              <a:t>members of 11 public drug advisory bodies across Canada</a:t>
            </a:r>
            <a:r>
              <a:rPr lang="en-US" sz="2600" dirty="0" smtClean="0">
                <a:latin typeface="Calibri"/>
                <a:cs typeface="Calibri"/>
              </a:rPr>
              <a:t>.</a:t>
            </a:r>
          </a:p>
          <a:p>
            <a:pPr algn="just" eaLnBrk="1" hangingPunct="1">
              <a:spcBef>
                <a:spcPts val="600"/>
              </a:spcBef>
              <a:spcAft>
                <a:spcPts val="600"/>
              </a:spcAft>
            </a:pPr>
            <a:r>
              <a:rPr lang="en-US" sz="2600" dirty="0" smtClean="0">
                <a:latin typeface="Calibri"/>
                <a:cs typeface="Calibri"/>
              </a:rPr>
              <a:t>Dr</a:t>
            </a:r>
            <a:r>
              <a:rPr lang="en-US" sz="2600" dirty="0">
                <a:latin typeface="Calibri"/>
                <a:cs typeface="Calibri"/>
              </a:rPr>
              <a:t>. Zahava Rosenberg-Yunger, Adjunct Professor at the School of Health Services Management, and Dr. Ahmed Bayoumi conducted </a:t>
            </a:r>
            <a:r>
              <a:rPr lang="en-US" sz="2600" dirty="0" smtClean="0">
                <a:latin typeface="Calibri"/>
                <a:cs typeface="Calibri"/>
              </a:rPr>
              <a:t>the </a:t>
            </a:r>
            <a:r>
              <a:rPr lang="en-US" sz="2600" dirty="0">
                <a:latin typeface="Calibri"/>
                <a:cs typeface="Calibri"/>
              </a:rPr>
              <a:t>interviews in 2012 as part of a larger study aimed at assessing public and patient involvement in public drug </a:t>
            </a:r>
            <a:r>
              <a:rPr lang="en-US" sz="2600" dirty="0" smtClean="0">
                <a:latin typeface="Calibri"/>
                <a:cs typeface="Calibri"/>
              </a:rPr>
              <a:t>reimbursement.</a:t>
            </a:r>
          </a:p>
          <a:p>
            <a:pPr algn="just" eaLnBrk="1" hangingPunct="1">
              <a:spcBef>
                <a:spcPts val="600"/>
              </a:spcBef>
              <a:spcAft>
                <a:spcPts val="600"/>
              </a:spcAft>
            </a:pPr>
            <a:r>
              <a:rPr lang="en-US" sz="2600" dirty="0">
                <a:latin typeface="+mn-lt"/>
                <a:ea typeface="ＭＳ 明朝"/>
              </a:rPr>
              <a:t>A qualitative methodological approach was </a:t>
            </a:r>
            <a:r>
              <a:rPr lang="en-US" sz="2600" dirty="0" smtClean="0">
                <a:latin typeface="+mn-lt"/>
                <a:ea typeface="ＭＳ 明朝"/>
              </a:rPr>
              <a:t>used to </a:t>
            </a:r>
            <a:r>
              <a:rPr lang="en-US" sz="2600" dirty="0">
                <a:latin typeface="+mn-lt"/>
                <a:ea typeface="ＭＳ 明朝"/>
              </a:rPr>
              <a:t>analyze the interview data (Merriam, 2014; Ziebland &amp; McPherson, 2006). The interviews were coded using </a:t>
            </a:r>
            <a:r>
              <a:rPr lang="en-US" sz="2600" dirty="0" smtClean="0">
                <a:latin typeface="+mn-lt"/>
                <a:ea typeface="ＭＳ 明朝"/>
              </a:rPr>
              <a:t>NVivo 10 software </a:t>
            </a:r>
            <a:r>
              <a:rPr lang="en-US" sz="2600" dirty="0">
                <a:latin typeface="+mn-lt"/>
                <a:ea typeface="ＭＳ 明朝"/>
              </a:rPr>
              <a:t>and relevant themes pertaining to public and patient engagement were </a:t>
            </a:r>
            <a:r>
              <a:rPr lang="en-US" sz="2600" dirty="0" smtClean="0">
                <a:latin typeface="+mn-lt"/>
                <a:ea typeface="ＭＳ 明朝"/>
              </a:rPr>
              <a:t>identified. </a:t>
            </a:r>
            <a:r>
              <a:rPr lang="en-US" sz="2600" dirty="0" smtClean="0">
                <a:latin typeface="+mn-lt"/>
                <a:cs typeface="Calibri"/>
              </a:rPr>
              <a:t> </a:t>
            </a:r>
          </a:p>
          <a:p>
            <a:pPr algn="just" eaLnBrk="1" hangingPunct="1">
              <a:spcBef>
                <a:spcPts val="600"/>
              </a:spcBef>
              <a:spcAft>
                <a:spcPts val="600"/>
              </a:spcAft>
            </a:pPr>
            <a:r>
              <a:rPr lang="en-US" sz="2600" i="1" dirty="0" smtClean="0">
                <a:latin typeface="+mn-lt"/>
                <a:cs typeface="Calibri"/>
              </a:rPr>
              <a:t>Document Review</a:t>
            </a:r>
          </a:p>
          <a:p>
            <a:pPr algn="just" eaLnBrk="1" hangingPunct="1">
              <a:spcBef>
                <a:spcPts val="600"/>
              </a:spcBef>
              <a:spcAft>
                <a:spcPts val="600"/>
              </a:spcAft>
            </a:pPr>
            <a:r>
              <a:rPr lang="en-US" sz="2600" dirty="0">
                <a:latin typeface="+mj-lt"/>
                <a:ea typeface="ＭＳ 明朝"/>
              </a:rPr>
              <a:t>Other data were obtained by reviewing documents and websites relevant to the 11 previously mentioned Canadian public advisory bodies. Documents include publically available member information, committee application processes, terms of </a:t>
            </a:r>
            <a:r>
              <a:rPr lang="en-US" sz="2600" dirty="0" smtClean="0">
                <a:latin typeface="+mj-lt"/>
                <a:ea typeface="ＭＳ 明朝"/>
              </a:rPr>
              <a:t>reference and </a:t>
            </a:r>
            <a:r>
              <a:rPr lang="en-US" sz="2600" dirty="0">
                <a:latin typeface="+mj-lt"/>
                <a:ea typeface="ＭＳ 明朝"/>
              </a:rPr>
              <a:t>deliberative </a:t>
            </a:r>
            <a:r>
              <a:rPr lang="en-US" sz="2600" dirty="0" smtClean="0">
                <a:latin typeface="+mj-lt"/>
                <a:ea typeface="ＭＳ 明朝"/>
              </a:rPr>
              <a:t>frameworks. </a:t>
            </a:r>
            <a:r>
              <a:rPr lang="en-US" sz="2600" dirty="0">
                <a:latin typeface="+mj-lt"/>
                <a:ea typeface="ＭＳ 明朝"/>
              </a:rPr>
              <a:t>Data from these sources were mainly used to compare and understand advisory body </a:t>
            </a:r>
            <a:r>
              <a:rPr lang="en-US" sz="2600" dirty="0" smtClean="0">
                <a:latin typeface="+mj-lt"/>
                <a:ea typeface="ＭＳ 明朝"/>
              </a:rPr>
              <a:t>processes. </a:t>
            </a:r>
            <a:endParaRPr lang="en-US" sz="2600" b="1" dirty="0" smtClean="0">
              <a:latin typeface="+mj-lt"/>
              <a:ea typeface="ＭＳ 明朝"/>
              <a:cs typeface="Calibri"/>
            </a:endParaRPr>
          </a:p>
          <a:p>
            <a:pPr algn="just" eaLnBrk="1" hangingPunct="1">
              <a:spcBef>
                <a:spcPts val="600"/>
              </a:spcBef>
            </a:pPr>
            <a:r>
              <a:rPr lang="en-US" sz="2600" i="1" dirty="0" smtClean="0">
                <a:latin typeface="+mj-lt"/>
                <a:ea typeface="ＭＳ 明朝"/>
                <a:cs typeface="Calibri"/>
              </a:rPr>
              <a:t>Analysis</a:t>
            </a:r>
          </a:p>
          <a:p>
            <a:pPr algn="ctr" eaLnBrk="1" hangingPunct="1">
              <a:spcAft>
                <a:spcPts val="600"/>
              </a:spcAft>
            </a:pPr>
            <a:r>
              <a:rPr lang="en-US" sz="2600" u="sng" dirty="0">
                <a:latin typeface="+mj-lt"/>
                <a:ea typeface="ＭＳ 明朝"/>
                <a:cs typeface="Calibri"/>
              </a:rPr>
              <a:t>Table 1.0: </a:t>
            </a:r>
            <a:r>
              <a:rPr lang="en-US" sz="2600" u="sng" dirty="0" smtClean="0">
                <a:latin typeface="+mj-lt"/>
                <a:ea typeface="ＭＳ 明朝"/>
                <a:cs typeface="Calibri"/>
              </a:rPr>
              <a:t>Comparison of </a:t>
            </a:r>
            <a:r>
              <a:rPr lang="en-US" sz="2600" u="sng" dirty="0">
                <a:latin typeface="+mj-lt"/>
                <a:ea typeface="ＭＳ 明朝"/>
                <a:cs typeface="Calibri"/>
              </a:rPr>
              <a:t>Canadian Public Drug Advisory </a:t>
            </a:r>
            <a:r>
              <a:rPr lang="en-US" sz="2600" u="sng" dirty="0" smtClean="0">
                <a:latin typeface="+mj-lt"/>
                <a:ea typeface="ＭＳ 明朝"/>
                <a:cs typeface="Calibri"/>
              </a:rPr>
              <a:t>Bodies from Document Review</a:t>
            </a:r>
            <a:endParaRPr lang="en-US" sz="2600" i="1" dirty="0" smtClean="0">
              <a:latin typeface="+mj-lt"/>
              <a:ea typeface="ＭＳ 明朝"/>
              <a:cs typeface="Calibri"/>
            </a:endParaRPr>
          </a:p>
          <a:p>
            <a:pPr algn="ctr" eaLnBrk="1" hangingPunct="1">
              <a:spcAft>
                <a:spcPts val="600"/>
              </a:spcAft>
            </a:pPr>
            <a:endParaRPr lang="en-US" sz="2600" i="1" dirty="0" smtClean="0">
              <a:latin typeface="+mj-lt"/>
              <a:ea typeface="ＭＳ 明朝"/>
              <a:cs typeface="Calibri"/>
            </a:endParaRPr>
          </a:p>
          <a:p>
            <a:pPr algn="ctr" eaLnBrk="1" hangingPunct="1">
              <a:spcAft>
                <a:spcPts val="600"/>
              </a:spcAft>
            </a:pPr>
            <a:endParaRPr lang="en-US" sz="2400" i="1" dirty="0" smtClean="0">
              <a:latin typeface="+mj-lt"/>
              <a:ea typeface="ＭＳ 明朝"/>
              <a:cs typeface="Calibri"/>
            </a:endParaRPr>
          </a:p>
          <a:p>
            <a:pPr algn="just" eaLnBrk="1" hangingPunct="1">
              <a:spcBef>
                <a:spcPts val="600"/>
              </a:spcBef>
              <a:spcAft>
                <a:spcPts val="600"/>
              </a:spcAft>
            </a:pPr>
            <a:endParaRPr lang="en-US" sz="2400" i="1" dirty="0">
              <a:latin typeface="+mj-lt"/>
              <a:ea typeface="ＭＳ 明朝"/>
              <a:cs typeface="Calibri"/>
            </a:endParaRPr>
          </a:p>
          <a:p>
            <a:pPr algn="just" eaLnBrk="1" hangingPunct="1">
              <a:spcBef>
                <a:spcPts val="600"/>
              </a:spcBef>
              <a:spcAft>
                <a:spcPts val="600"/>
              </a:spcAft>
            </a:pPr>
            <a:endParaRPr lang="en-US" sz="2400" i="1" dirty="0" smtClean="0">
              <a:latin typeface="+mj-lt"/>
              <a:ea typeface="ＭＳ 明朝"/>
              <a:cs typeface="Calibri"/>
            </a:endParaRPr>
          </a:p>
          <a:p>
            <a:pPr algn="just" eaLnBrk="1" hangingPunct="1">
              <a:spcBef>
                <a:spcPts val="600"/>
              </a:spcBef>
              <a:spcAft>
                <a:spcPts val="600"/>
              </a:spcAft>
            </a:pPr>
            <a:endParaRPr lang="en-US" sz="2400" i="1" dirty="0">
              <a:latin typeface="+mj-lt"/>
              <a:ea typeface="ＭＳ 明朝"/>
              <a:cs typeface="Calibri"/>
            </a:endParaRPr>
          </a:p>
          <a:p>
            <a:pPr algn="just" eaLnBrk="1" hangingPunct="1">
              <a:spcBef>
                <a:spcPts val="600"/>
              </a:spcBef>
              <a:spcAft>
                <a:spcPts val="600"/>
              </a:spcAft>
            </a:pPr>
            <a:endParaRPr lang="en-US" sz="2400" i="1" dirty="0" smtClean="0">
              <a:latin typeface="+mj-lt"/>
              <a:ea typeface="ＭＳ 明朝"/>
              <a:cs typeface="Calibri"/>
            </a:endParaRPr>
          </a:p>
          <a:p>
            <a:pPr algn="just" eaLnBrk="1" hangingPunct="1">
              <a:spcBef>
                <a:spcPts val="600"/>
              </a:spcBef>
              <a:spcAft>
                <a:spcPts val="600"/>
              </a:spcAft>
            </a:pPr>
            <a:endParaRPr lang="en-US" sz="2400" i="1" dirty="0">
              <a:latin typeface="+mj-lt"/>
              <a:ea typeface="ＭＳ 明朝"/>
              <a:cs typeface="Calibri"/>
            </a:endParaRPr>
          </a:p>
          <a:p>
            <a:pPr algn="just" eaLnBrk="1" hangingPunct="1">
              <a:spcBef>
                <a:spcPts val="600"/>
              </a:spcBef>
              <a:spcAft>
                <a:spcPts val="600"/>
              </a:spcAft>
            </a:pPr>
            <a:endParaRPr lang="en-US" sz="2400" i="1" dirty="0">
              <a:latin typeface="+mj-lt"/>
              <a:ea typeface="ＭＳ 明朝"/>
              <a:cs typeface="Calibri"/>
            </a:endParaRPr>
          </a:p>
          <a:p>
            <a:pPr algn="just" eaLnBrk="1" hangingPunct="1">
              <a:spcBef>
                <a:spcPts val="600"/>
              </a:spcBef>
              <a:spcAft>
                <a:spcPts val="600"/>
              </a:spcAft>
            </a:pPr>
            <a:endParaRPr lang="en-US" sz="100" b="1" i="1" dirty="0" smtClean="0">
              <a:latin typeface="+mj-lt"/>
              <a:ea typeface="ＭＳ 明朝"/>
              <a:cs typeface="Calibri"/>
            </a:endParaRPr>
          </a:p>
          <a:p>
            <a:pPr algn="just" eaLnBrk="1" hangingPunct="1">
              <a:spcBef>
                <a:spcPts val="600"/>
              </a:spcBef>
              <a:spcAft>
                <a:spcPts val="600"/>
              </a:spcAft>
            </a:pPr>
            <a:endParaRPr lang="en-US" sz="100" b="1" i="1" dirty="0">
              <a:latin typeface="+mj-lt"/>
              <a:ea typeface="ＭＳ 明朝"/>
              <a:cs typeface="Calibri"/>
            </a:endParaRPr>
          </a:p>
          <a:p>
            <a:pPr algn="just" eaLnBrk="1" hangingPunct="1">
              <a:spcBef>
                <a:spcPts val="600"/>
              </a:spcBef>
              <a:spcAft>
                <a:spcPts val="600"/>
              </a:spcAft>
            </a:pPr>
            <a:endParaRPr lang="en-US" sz="100" b="1" i="1" dirty="0">
              <a:latin typeface="+mj-lt"/>
              <a:ea typeface="ＭＳ 明朝"/>
              <a:cs typeface="Calibri"/>
            </a:endParaRPr>
          </a:p>
          <a:p>
            <a:pPr algn="just" eaLnBrk="1" hangingPunct="1">
              <a:spcBef>
                <a:spcPts val="600"/>
              </a:spcBef>
              <a:spcAft>
                <a:spcPts val="600"/>
              </a:spcAft>
            </a:pPr>
            <a:endParaRPr lang="en-US" sz="100" b="1" i="1" dirty="0" smtClean="0">
              <a:latin typeface="+mj-lt"/>
              <a:ea typeface="ＭＳ 明朝"/>
              <a:cs typeface="Calibri"/>
            </a:endParaRPr>
          </a:p>
          <a:p>
            <a:pPr algn="just" eaLnBrk="1" hangingPunct="1">
              <a:spcBef>
                <a:spcPts val="600"/>
              </a:spcBef>
              <a:spcAft>
                <a:spcPts val="600"/>
              </a:spcAft>
            </a:pPr>
            <a:endParaRPr lang="en-US" sz="100" b="1" i="1" dirty="0" smtClean="0">
              <a:latin typeface="+mj-lt"/>
              <a:ea typeface="ＭＳ 明朝"/>
              <a:cs typeface="Calibri"/>
            </a:endParaRPr>
          </a:p>
          <a:p>
            <a:pPr algn="just" eaLnBrk="1" hangingPunct="1">
              <a:spcBef>
                <a:spcPts val="600"/>
              </a:spcBef>
              <a:spcAft>
                <a:spcPts val="600"/>
              </a:spcAft>
            </a:pPr>
            <a:endParaRPr lang="en-US" sz="2400" dirty="0" smtClean="0">
              <a:latin typeface="+mj-lt"/>
              <a:ea typeface="ＭＳ 明朝"/>
              <a:cs typeface="Calibri"/>
            </a:endParaRPr>
          </a:p>
          <a:p>
            <a:pPr algn="just" eaLnBrk="1" hangingPunct="1">
              <a:spcBef>
                <a:spcPts val="600"/>
              </a:spcBef>
              <a:spcAft>
                <a:spcPts val="600"/>
              </a:spcAft>
            </a:pPr>
            <a:endParaRPr lang="en-US" sz="3000" i="1" dirty="0">
              <a:latin typeface="+mj-lt"/>
              <a:ea typeface="ＭＳ 明朝"/>
              <a:cs typeface="Calibri"/>
            </a:endParaRPr>
          </a:p>
        </p:txBody>
      </p:sp>
      <p:sp>
        <p:nvSpPr>
          <p:cNvPr id="60" name="Rectangle 59"/>
          <p:cNvSpPr/>
          <p:nvPr/>
        </p:nvSpPr>
        <p:spPr>
          <a:xfrm>
            <a:off x="1752600" y="23088600"/>
            <a:ext cx="14706600" cy="830997"/>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4800" b="1" dirty="0" smtClean="0">
                <a:solidFill>
                  <a:schemeClr val="accent3">
                    <a:lumMod val="20000"/>
                    <a:lumOff val="80000"/>
                  </a:schemeClr>
                </a:solidFill>
                <a:latin typeface="Calibri"/>
                <a:cs typeface="Calibri"/>
              </a:rPr>
              <a:t>Methods &amp; Analysis</a:t>
            </a:r>
            <a:endParaRPr lang="en-US" sz="4800" b="1" dirty="0">
              <a:solidFill>
                <a:schemeClr val="accent3">
                  <a:lumMod val="20000"/>
                  <a:lumOff val="80000"/>
                </a:schemeClr>
              </a:solidFill>
              <a:latin typeface="Calibri"/>
              <a:cs typeface="Calibri"/>
            </a:endParaRPr>
          </a:p>
        </p:txBody>
      </p:sp>
      <p:sp>
        <p:nvSpPr>
          <p:cNvPr id="62" name="TextBox 61"/>
          <p:cNvSpPr txBox="1"/>
          <p:nvPr/>
        </p:nvSpPr>
        <p:spPr>
          <a:xfrm>
            <a:off x="990600" y="39243000"/>
            <a:ext cx="14706600" cy="2926080"/>
          </a:xfrm>
          <a:prstGeom prst="rect">
            <a:avLst/>
          </a:prstGeom>
          <a:noFill/>
        </p:spPr>
        <p:txBody>
          <a:bodyPr wrap="square" tIns="91440" bIns="91440" numCol="1" spcCol="457200" rtlCol="0">
            <a:noAutofit/>
          </a:bodyPr>
          <a:lstStyle/>
          <a:p>
            <a:pPr marL="342900" indent="-342900">
              <a:buFont typeface="+mj-lt"/>
              <a:buAutoNum type="arabicPeriod"/>
            </a:pPr>
            <a:r>
              <a:rPr lang="en-CA" sz="1600" dirty="0" smtClean="0"/>
              <a:t>Abelson, J., &amp; Gauvin, F. P. (2006). </a:t>
            </a:r>
            <a:r>
              <a:rPr lang="en-CA" sz="1600" i="1" dirty="0" smtClean="0"/>
              <a:t>Assessing the impacts of public participation: Concepts, evidence and policy implications</a:t>
            </a:r>
            <a:r>
              <a:rPr lang="en-CA" sz="1600" dirty="0" smtClean="0"/>
              <a:t>. Ottawa: Canadian Policy Research Networks. </a:t>
            </a:r>
          </a:p>
          <a:p>
            <a:pPr marL="342900" indent="-342900">
              <a:buFont typeface="+mj-lt"/>
              <a:buAutoNum type="arabicPeriod"/>
            </a:pPr>
            <a:r>
              <a:rPr lang="en-CA" sz="1600" dirty="0" smtClean="0"/>
              <a:t>Abelson, J., Giacomini, M., Lehoux, P., &amp; Gauvin, F. P. (2007). Bringing ‘the public’ into health technology assessment and coverage policy decisions: from principles to practice. </a:t>
            </a:r>
            <a:r>
              <a:rPr lang="en-CA" sz="1600" i="1" dirty="0" smtClean="0"/>
              <a:t>Health policy</a:t>
            </a:r>
            <a:r>
              <a:rPr lang="en-CA" sz="1600" dirty="0" smtClean="0"/>
              <a:t>, </a:t>
            </a:r>
            <a:r>
              <a:rPr lang="en-CA" sz="1600" i="1" dirty="0" smtClean="0"/>
              <a:t>82</a:t>
            </a:r>
            <a:r>
              <a:rPr lang="en-CA" sz="1600" dirty="0" smtClean="0"/>
              <a:t>(1), 37-50. </a:t>
            </a:r>
          </a:p>
          <a:p>
            <a:pPr marL="342900" indent="-342900">
              <a:buFont typeface="+mj-lt"/>
              <a:buAutoNum type="arabicPeriod"/>
            </a:pPr>
            <a:r>
              <a:rPr lang="en-CA" sz="1600" dirty="0" smtClean="0"/>
              <a:t>Beierle, T. C. (2002). The quality of stakeholder‐based decisions. </a:t>
            </a:r>
            <a:r>
              <a:rPr lang="en-CA" sz="1600" i="1" dirty="0" smtClean="0"/>
              <a:t>Risk analysis</a:t>
            </a:r>
            <a:r>
              <a:rPr lang="en-CA" sz="1600" dirty="0" smtClean="0"/>
              <a:t>,</a:t>
            </a:r>
            <a:r>
              <a:rPr lang="en-CA" sz="1600" i="1" dirty="0" smtClean="0"/>
              <a:t>22</a:t>
            </a:r>
            <a:r>
              <a:rPr lang="en-CA" sz="1600" dirty="0" smtClean="0"/>
              <a:t>(4), 739-749. 	</a:t>
            </a:r>
          </a:p>
          <a:p>
            <a:pPr marL="342900" indent="-342900">
              <a:buFont typeface="+mj-lt"/>
              <a:buAutoNum type="arabicPeriod"/>
            </a:pPr>
            <a:r>
              <a:rPr lang="en-CA" sz="1600" dirty="0" smtClean="0"/>
              <a:t>Brown, M. B. (2008). Fairly balanced: The politics of representation on government advisory committees. </a:t>
            </a:r>
            <a:r>
              <a:rPr lang="en-CA" sz="1600" i="1" dirty="0" smtClean="0"/>
              <a:t>Political Research Quarterly</a:t>
            </a:r>
            <a:r>
              <a:rPr lang="en-CA" sz="1600" dirty="0" smtClean="0"/>
              <a:t>. </a:t>
            </a:r>
          </a:p>
          <a:p>
            <a:pPr marL="342900" indent="-342900">
              <a:buFont typeface="+mj-lt"/>
              <a:buAutoNum type="arabicPeriod"/>
            </a:pPr>
            <a:r>
              <a:rPr lang="en-CA" sz="1600" dirty="0" smtClean="0"/>
              <a:t>Brugha, R., &amp; Varvasovszky, Z. (2000). Stakeholder analysis: a review. </a:t>
            </a:r>
            <a:r>
              <a:rPr lang="en-CA" sz="1600" i="1" dirty="0" smtClean="0"/>
              <a:t>Health policy and planning</a:t>
            </a:r>
            <a:r>
              <a:rPr lang="en-CA" sz="1600" dirty="0" smtClean="0"/>
              <a:t>, </a:t>
            </a:r>
            <a:r>
              <a:rPr lang="en-CA" sz="1600" i="1" dirty="0" smtClean="0"/>
              <a:t>15</a:t>
            </a:r>
            <a:r>
              <a:rPr lang="en-CA" sz="1600" dirty="0" smtClean="0"/>
              <a:t>(3), 239-246. 	</a:t>
            </a:r>
          </a:p>
          <a:p>
            <a:pPr marL="342900" indent="-342900">
              <a:buFont typeface="+mj-lt"/>
              <a:buAutoNum type="arabicPeriod"/>
            </a:pPr>
            <a:r>
              <a:rPr lang="en-CA" sz="1600" dirty="0" smtClean="0"/>
              <a:t>Buthion, V. (2011). Healthcare management and the decision-making process perspective: could a normative framework from stakeholder theory help?</a:t>
            </a:r>
          </a:p>
          <a:p>
            <a:pPr marL="342900" indent="-342900">
              <a:buFont typeface="+mj-lt"/>
              <a:buAutoNum type="arabicPeriod"/>
            </a:pPr>
            <a:r>
              <a:rPr lang="en-CA" sz="1600" dirty="0" smtClean="0"/>
              <a:t>Canadian Agency for Drugs and Technologies in Health (CADTH). (2015). The pCODR Expert Review Committee (pERC). </a:t>
            </a:r>
            <a:r>
              <a:rPr lang="en-CA" sz="1600" dirty="0"/>
              <a:t>Retrieved from https://www.cadth.ca/collaboration-and</a:t>
            </a:r>
            <a:r>
              <a:rPr lang="en-CA" sz="1600" dirty="0" smtClean="0"/>
              <a:t>-outreach</a:t>
            </a:r>
            <a:r>
              <a:rPr lang="en-CA" sz="1600" dirty="0"/>
              <a:t>/advisory-bodies/pcodr-expert-review-committee-perc </a:t>
            </a:r>
            <a:endParaRPr lang="en-CA" sz="1600" dirty="0" smtClean="0"/>
          </a:p>
          <a:p>
            <a:pPr marL="342900" indent="-342900">
              <a:buFont typeface="+mj-lt"/>
              <a:buAutoNum type="arabicPeriod"/>
            </a:pPr>
            <a:r>
              <a:rPr lang="en-CA" sz="1600" dirty="0" smtClean="0"/>
              <a:t>Charles, C., &amp; DeMaio, S. (1993). Lay participation in health care decision making: a conceptual framework. </a:t>
            </a:r>
            <a:r>
              <a:rPr lang="en-CA" sz="1600" i="1" dirty="0" smtClean="0"/>
              <a:t>Journal of Health Politics, Policy and Law</a:t>
            </a:r>
            <a:r>
              <a:rPr lang="en-CA" sz="1600" dirty="0" smtClean="0"/>
              <a:t>,</a:t>
            </a:r>
            <a:r>
              <a:rPr lang="en-CA" sz="1600" i="1" dirty="0" smtClean="0"/>
              <a:t>18</a:t>
            </a:r>
            <a:r>
              <a:rPr lang="en-CA" sz="1600" dirty="0" smtClean="0"/>
              <a:t>(4), 881-904.</a:t>
            </a:r>
            <a:endParaRPr lang="en-US" sz="1600" dirty="0"/>
          </a:p>
          <a:p>
            <a:pPr marL="342900" indent="-342900">
              <a:buFont typeface="+mj-lt"/>
              <a:buAutoNum type="arabicPeriod"/>
            </a:pPr>
            <a:r>
              <a:rPr lang="en-CA" sz="1600" dirty="0" smtClean="0"/>
              <a:t>Church, J., Saunders, D., Wanke, M., Pong, R., Spooner, C., &amp; Dorgan, M. (2002). Citizen participation in health decision-making: past experience and future prospects. </a:t>
            </a:r>
            <a:r>
              <a:rPr lang="en-CA" sz="1600" i="1" dirty="0" smtClean="0"/>
              <a:t>Journal of public health policy</a:t>
            </a:r>
            <a:r>
              <a:rPr lang="en-CA" sz="1600" dirty="0" smtClean="0"/>
              <a:t>, 12-32. </a:t>
            </a:r>
          </a:p>
          <a:p>
            <a:pPr marL="342900" indent="-342900">
              <a:buFont typeface="+mj-lt"/>
              <a:buAutoNum type="arabicPeriod"/>
            </a:pPr>
            <a:r>
              <a:rPr lang="en-CA" sz="1600" dirty="0" smtClean="0"/>
              <a:t>Emanuel, E. J. (1999). Choice and representation in health care. </a:t>
            </a:r>
            <a:r>
              <a:rPr lang="en-CA" sz="1600" i="1" dirty="0" smtClean="0"/>
              <a:t>Medical Care Research and Review</a:t>
            </a:r>
            <a:r>
              <a:rPr lang="en-CA" sz="1600" dirty="0" smtClean="0"/>
              <a:t>, </a:t>
            </a:r>
            <a:r>
              <a:rPr lang="en-CA" sz="1600" i="1" dirty="0" smtClean="0"/>
              <a:t>56</a:t>
            </a:r>
            <a:r>
              <a:rPr lang="en-CA" sz="1600" dirty="0" smtClean="0"/>
              <a:t>(suppl 1), 113-140. </a:t>
            </a:r>
          </a:p>
          <a:p>
            <a:pPr marL="342900" indent="-342900">
              <a:buFont typeface="+mj-lt"/>
              <a:buAutoNum type="arabicPeriod"/>
            </a:pPr>
            <a:r>
              <a:rPr lang="en-CA" sz="1600" dirty="0" smtClean="0"/>
              <a:t>Freeman, R.E. (1984). </a:t>
            </a:r>
            <a:r>
              <a:rPr lang="en-CA" sz="1600" i="1" dirty="0" smtClean="0"/>
              <a:t>Strategic management: A stakeholder approach</a:t>
            </a:r>
            <a:r>
              <a:rPr lang="en-CA" sz="1600" dirty="0" smtClean="0"/>
              <a:t>. Cambridge University Press.</a:t>
            </a:r>
          </a:p>
          <a:p>
            <a:pPr marL="342900" indent="-342900">
              <a:buFont typeface="+mj-lt"/>
              <a:buAutoNum type="arabicPeriod"/>
            </a:pPr>
            <a:r>
              <a:rPr lang="en-CA" sz="1600" dirty="0" smtClean="0"/>
              <a:t>Freeman, R.E., &amp; Phillips, R. A. (2002). Stakeholder theory: A libertarian defense. </a:t>
            </a:r>
            <a:r>
              <a:rPr lang="en-CA" sz="1600" i="1" dirty="0" smtClean="0"/>
              <a:t>Business ethics quarterly</a:t>
            </a:r>
            <a:r>
              <a:rPr lang="en-CA" sz="1600" dirty="0" smtClean="0"/>
              <a:t>, </a:t>
            </a:r>
            <a:r>
              <a:rPr lang="en-CA" sz="1600" i="1" dirty="0" smtClean="0"/>
              <a:t>12</a:t>
            </a:r>
            <a:r>
              <a:rPr lang="en-CA" sz="1600" dirty="0" smtClean="0"/>
              <a:t>(03), 331-349.</a:t>
            </a:r>
          </a:p>
          <a:p>
            <a:pPr marL="342900" indent="-342900">
              <a:buFont typeface="+mj-lt"/>
              <a:buAutoNum type="arabicPeriod"/>
            </a:pPr>
            <a:r>
              <a:rPr lang="en-CA" sz="1600" dirty="0" smtClean="0"/>
              <a:t>Giacomini, M., Kenny, N., &amp; DeJean, D. (2009). Ethics frameworks in Canadian health policies: Foundation, scaffolding, or window dressing? </a:t>
            </a:r>
            <a:r>
              <a:rPr lang="en-CA" sz="1600" i="1" dirty="0" smtClean="0"/>
              <a:t>Health policy</a:t>
            </a:r>
            <a:r>
              <a:rPr lang="en-CA" sz="1600" dirty="0" smtClean="0"/>
              <a:t>,</a:t>
            </a:r>
            <a:r>
              <a:rPr lang="en-CA" sz="1600" i="1" dirty="0" smtClean="0"/>
              <a:t>89</a:t>
            </a:r>
            <a:r>
              <a:rPr lang="en-CA" sz="1600" dirty="0" smtClean="0"/>
              <a:t>(1), 58-71</a:t>
            </a:r>
          </a:p>
          <a:p>
            <a:r>
              <a:rPr lang="en-CA" sz="1600" dirty="0" smtClean="0"/>
              <a:t>. </a:t>
            </a:r>
          </a:p>
          <a:p>
            <a:endParaRPr lang="en-US" sz="1800" dirty="0" smtClean="0"/>
          </a:p>
          <a:p>
            <a:endParaRPr lang="en-US" sz="1800" dirty="0"/>
          </a:p>
        </p:txBody>
      </p:sp>
      <p:sp>
        <p:nvSpPr>
          <p:cNvPr id="67" name="Rectangle 66"/>
          <p:cNvSpPr/>
          <p:nvPr/>
        </p:nvSpPr>
        <p:spPr>
          <a:xfrm>
            <a:off x="16459200" y="24958567"/>
            <a:ext cx="148590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chemeClr val="accent3">
                    <a:lumMod val="20000"/>
                    <a:lumOff val="80000"/>
                  </a:schemeClr>
                </a:solidFill>
                <a:latin typeface="Calibri"/>
                <a:cs typeface="Calibri"/>
              </a:rPr>
              <a:t>Conclusion</a:t>
            </a:r>
            <a:endParaRPr lang="en-US" sz="4800" b="1" dirty="0">
              <a:solidFill>
                <a:schemeClr val="accent3">
                  <a:lumMod val="20000"/>
                  <a:lumOff val="80000"/>
                </a:schemeClr>
              </a:solidFill>
              <a:latin typeface="Calibri"/>
              <a:cs typeface="Calibri"/>
            </a:endParaRPr>
          </a:p>
        </p:txBody>
      </p:sp>
      <p:sp>
        <p:nvSpPr>
          <p:cNvPr id="33" name="Rectangle 32"/>
          <p:cNvSpPr/>
          <p:nvPr/>
        </p:nvSpPr>
        <p:spPr>
          <a:xfrm>
            <a:off x="1752600" y="6172200"/>
            <a:ext cx="29565600" cy="830997"/>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wrap="square" numCol="2" rtlCol="0" anchor="ctr">
            <a:spAutoFit/>
          </a:bodyPr>
          <a:lstStyle/>
          <a:p>
            <a:pPr algn="ctr"/>
            <a:r>
              <a:rPr lang="en-US" sz="4800" b="1" dirty="0" smtClean="0">
                <a:solidFill>
                  <a:schemeClr val="accent3">
                    <a:lumMod val="20000"/>
                    <a:lumOff val="80000"/>
                  </a:schemeClr>
                </a:solidFill>
                <a:latin typeface="Calibri"/>
                <a:cs typeface="Calibri"/>
              </a:rPr>
              <a:t>Introduction                                                                             Results</a:t>
            </a:r>
            <a:endParaRPr lang="en-US" sz="4800" b="1" dirty="0">
              <a:solidFill>
                <a:schemeClr val="accent3">
                  <a:lumMod val="20000"/>
                  <a:lumOff val="80000"/>
                </a:schemeClr>
              </a:solidFill>
              <a:latin typeface="Calibri"/>
              <a:cs typeface="Calibri"/>
            </a:endParaRPr>
          </a:p>
        </p:txBody>
      </p:sp>
      <p:graphicFrame>
        <p:nvGraphicFramePr>
          <p:cNvPr id="3" name="Table 2"/>
          <p:cNvGraphicFramePr>
            <a:graphicFrameLocks noGrp="1"/>
          </p:cNvGraphicFramePr>
          <p:nvPr>
            <p:extLst>
              <p:ext uri="{D42A27DB-BD31-4B8C-83A1-F6EECF244321}">
                <p14:modId xmlns:p14="http://schemas.microsoft.com/office/powerpoint/2010/main" val="2212223329"/>
              </p:ext>
            </p:extLst>
          </p:nvPr>
        </p:nvGraphicFramePr>
        <p:xfrm>
          <a:off x="2362200" y="31740367"/>
          <a:ext cx="13563603" cy="5464306"/>
        </p:xfrm>
        <a:graphic>
          <a:graphicData uri="http://schemas.openxmlformats.org/drawingml/2006/table">
            <a:tbl>
              <a:tblPr firstRow="1" bandRow="1">
                <a:tableStyleId>{BC89EF96-8CEA-46FF-86C4-4CE0E7609802}</a:tableStyleId>
              </a:tblPr>
              <a:tblGrid>
                <a:gridCol w="2928275">
                  <a:extLst>
                    <a:ext uri="{9D8B030D-6E8A-4147-A177-3AD203B41FA5}">
                      <a16:colId xmlns:a16="http://schemas.microsoft.com/office/drawing/2014/main" val="20000"/>
                    </a:ext>
                  </a:extLst>
                </a:gridCol>
                <a:gridCol w="966848">
                  <a:extLst>
                    <a:ext uri="{9D8B030D-6E8A-4147-A177-3AD203B41FA5}">
                      <a16:colId xmlns:a16="http://schemas.microsoft.com/office/drawing/2014/main" val="20001"/>
                    </a:ext>
                  </a:extLst>
                </a:gridCol>
                <a:gridCol w="966848">
                  <a:extLst>
                    <a:ext uri="{9D8B030D-6E8A-4147-A177-3AD203B41FA5}">
                      <a16:colId xmlns:a16="http://schemas.microsoft.com/office/drawing/2014/main" val="20002"/>
                    </a:ext>
                  </a:extLst>
                </a:gridCol>
                <a:gridCol w="966848">
                  <a:extLst>
                    <a:ext uri="{9D8B030D-6E8A-4147-A177-3AD203B41FA5}">
                      <a16:colId xmlns:a16="http://schemas.microsoft.com/office/drawing/2014/main" val="20003"/>
                    </a:ext>
                  </a:extLst>
                </a:gridCol>
                <a:gridCol w="966848">
                  <a:extLst>
                    <a:ext uri="{9D8B030D-6E8A-4147-A177-3AD203B41FA5}">
                      <a16:colId xmlns:a16="http://schemas.microsoft.com/office/drawing/2014/main" val="20004"/>
                    </a:ext>
                  </a:extLst>
                </a:gridCol>
                <a:gridCol w="966848">
                  <a:extLst>
                    <a:ext uri="{9D8B030D-6E8A-4147-A177-3AD203B41FA5}">
                      <a16:colId xmlns:a16="http://schemas.microsoft.com/office/drawing/2014/main" val="20005"/>
                    </a:ext>
                  </a:extLst>
                </a:gridCol>
                <a:gridCol w="966848">
                  <a:extLst>
                    <a:ext uri="{9D8B030D-6E8A-4147-A177-3AD203B41FA5}">
                      <a16:colId xmlns:a16="http://schemas.microsoft.com/office/drawing/2014/main" val="20006"/>
                    </a:ext>
                  </a:extLst>
                </a:gridCol>
                <a:gridCol w="966848">
                  <a:extLst>
                    <a:ext uri="{9D8B030D-6E8A-4147-A177-3AD203B41FA5}">
                      <a16:colId xmlns:a16="http://schemas.microsoft.com/office/drawing/2014/main" val="20007"/>
                    </a:ext>
                  </a:extLst>
                </a:gridCol>
                <a:gridCol w="966848">
                  <a:extLst>
                    <a:ext uri="{9D8B030D-6E8A-4147-A177-3AD203B41FA5}">
                      <a16:colId xmlns:a16="http://schemas.microsoft.com/office/drawing/2014/main" val="20008"/>
                    </a:ext>
                  </a:extLst>
                </a:gridCol>
                <a:gridCol w="966848">
                  <a:extLst>
                    <a:ext uri="{9D8B030D-6E8A-4147-A177-3AD203B41FA5}">
                      <a16:colId xmlns:a16="http://schemas.microsoft.com/office/drawing/2014/main" val="20009"/>
                    </a:ext>
                  </a:extLst>
                </a:gridCol>
                <a:gridCol w="966848">
                  <a:extLst>
                    <a:ext uri="{9D8B030D-6E8A-4147-A177-3AD203B41FA5}">
                      <a16:colId xmlns:a16="http://schemas.microsoft.com/office/drawing/2014/main" val="20010"/>
                    </a:ext>
                  </a:extLst>
                </a:gridCol>
                <a:gridCol w="966848">
                  <a:extLst>
                    <a:ext uri="{9D8B030D-6E8A-4147-A177-3AD203B41FA5}">
                      <a16:colId xmlns:a16="http://schemas.microsoft.com/office/drawing/2014/main" val="20011"/>
                    </a:ext>
                  </a:extLst>
                </a:gridCol>
              </a:tblGrid>
              <a:tr h="445606">
                <a:tc>
                  <a:txBody>
                    <a:bodyPr/>
                    <a:lstStyle/>
                    <a:p>
                      <a:endParaRPr lang="en-US" sz="2400" dirty="0"/>
                    </a:p>
                  </a:txBody>
                  <a:tcPr/>
                </a:tc>
                <a:tc>
                  <a:txBody>
                    <a:bodyPr/>
                    <a:lstStyle/>
                    <a:p>
                      <a:pPr algn="ctr"/>
                      <a:r>
                        <a:rPr lang="en-US" sz="2400" dirty="0" smtClean="0"/>
                        <a:t>AB</a:t>
                      </a:r>
                      <a:endParaRPr lang="en-US" sz="2400" dirty="0"/>
                    </a:p>
                  </a:txBody>
                  <a:tcPr/>
                </a:tc>
                <a:tc>
                  <a:txBody>
                    <a:bodyPr/>
                    <a:lstStyle/>
                    <a:p>
                      <a:pPr algn="ctr"/>
                      <a:r>
                        <a:rPr lang="en-US" sz="2400" dirty="0" smtClean="0"/>
                        <a:t>ATL</a:t>
                      </a:r>
                      <a:endParaRPr lang="en-US" sz="2400" dirty="0"/>
                    </a:p>
                  </a:txBody>
                  <a:tcPr/>
                </a:tc>
                <a:tc>
                  <a:txBody>
                    <a:bodyPr/>
                    <a:lstStyle/>
                    <a:p>
                      <a:pPr algn="ctr"/>
                      <a:r>
                        <a:rPr lang="en-US" sz="2400" dirty="0" smtClean="0"/>
                        <a:t>BC</a:t>
                      </a:r>
                      <a:endParaRPr lang="en-US" sz="2400" dirty="0"/>
                    </a:p>
                  </a:txBody>
                  <a:tcPr/>
                </a:tc>
                <a:tc>
                  <a:txBody>
                    <a:bodyPr/>
                    <a:lstStyle/>
                    <a:p>
                      <a:pPr algn="ctr"/>
                      <a:r>
                        <a:rPr lang="en-US" sz="2400" dirty="0" smtClean="0"/>
                        <a:t>CDEC</a:t>
                      </a:r>
                      <a:endParaRPr lang="en-US" sz="2400" dirty="0"/>
                    </a:p>
                  </a:txBody>
                  <a:tcPr/>
                </a:tc>
                <a:tc>
                  <a:txBody>
                    <a:bodyPr/>
                    <a:lstStyle/>
                    <a:p>
                      <a:pPr algn="ctr"/>
                      <a:r>
                        <a:rPr lang="en-US" sz="2400" dirty="0" smtClean="0"/>
                        <a:t>MB</a:t>
                      </a:r>
                      <a:endParaRPr lang="en-US" sz="2400" dirty="0"/>
                    </a:p>
                  </a:txBody>
                  <a:tcPr/>
                </a:tc>
                <a:tc>
                  <a:txBody>
                    <a:bodyPr/>
                    <a:lstStyle/>
                    <a:p>
                      <a:pPr algn="ctr"/>
                      <a:r>
                        <a:rPr lang="en-US" sz="2400" dirty="0" smtClean="0"/>
                        <a:t>NHIB</a:t>
                      </a:r>
                      <a:endParaRPr lang="en-US" sz="2400" dirty="0"/>
                    </a:p>
                  </a:txBody>
                  <a:tcPr/>
                </a:tc>
                <a:tc>
                  <a:txBody>
                    <a:bodyPr/>
                    <a:lstStyle/>
                    <a:p>
                      <a:pPr algn="ctr"/>
                      <a:r>
                        <a:rPr lang="en-US" sz="2400" dirty="0" smtClean="0"/>
                        <a:t>ON</a:t>
                      </a:r>
                      <a:endParaRPr lang="en-US" sz="2400" dirty="0"/>
                    </a:p>
                  </a:txBody>
                  <a:tcPr/>
                </a:tc>
                <a:tc>
                  <a:txBody>
                    <a:bodyPr/>
                    <a:lstStyle/>
                    <a:p>
                      <a:pPr algn="ctr"/>
                      <a:r>
                        <a:rPr lang="en-US" sz="2400" dirty="0" smtClean="0"/>
                        <a:t>P-ERC</a:t>
                      </a:r>
                      <a:endParaRPr lang="en-US" sz="2400" dirty="0"/>
                    </a:p>
                  </a:txBody>
                  <a:tcPr/>
                </a:tc>
                <a:tc>
                  <a:txBody>
                    <a:bodyPr/>
                    <a:lstStyle/>
                    <a:p>
                      <a:pPr algn="ctr"/>
                      <a:r>
                        <a:rPr lang="en-US" sz="2400" dirty="0" smtClean="0"/>
                        <a:t>QC</a:t>
                      </a:r>
                      <a:endParaRPr lang="en-US" sz="2400" dirty="0"/>
                    </a:p>
                  </a:txBody>
                  <a:tcPr/>
                </a:tc>
                <a:tc>
                  <a:txBody>
                    <a:bodyPr/>
                    <a:lstStyle/>
                    <a:p>
                      <a:pPr algn="ctr"/>
                      <a:r>
                        <a:rPr lang="en-US" sz="2400" dirty="0" smtClean="0"/>
                        <a:t>SK</a:t>
                      </a:r>
                      <a:endParaRPr lang="en-US" sz="2400" dirty="0"/>
                    </a:p>
                  </a:txBody>
                  <a:tcPr/>
                </a:tc>
                <a:tc>
                  <a:txBody>
                    <a:bodyPr/>
                    <a:lstStyle/>
                    <a:p>
                      <a:pPr algn="ctr"/>
                      <a:r>
                        <a:rPr lang="en-US" sz="2400" dirty="0" smtClean="0"/>
                        <a:t>YT</a:t>
                      </a:r>
                      <a:endParaRPr lang="en-US" sz="2400" dirty="0"/>
                    </a:p>
                  </a:txBody>
                  <a:tcPr/>
                </a:tc>
                <a:extLst>
                  <a:ext uri="{0D108BD9-81ED-4DB2-BD59-A6C34878D82A}">
                    <a16:rowId xmlns:a16="http://schemas.microsoft.com/office/drawing/2014/main" val="10000"/>
                  </a:ext>
                </a:extLst>
              </a:tr>
              <a:tr h="594141">
                <a:tc>
                  <a:txBody>
                    <a:bodyPr/>
                    <a:lstStyle/>
                    <a:p>
                      <a:r>
                        <a:rPr lang="en-US" sz="2400" dirty="0" smtClean="0"/>
                        <a:t>Expert</a:t>
                      </a:r>
                      <a:r>
                        <a:rPr lang="en-US" sz="2400" baseline="0" dirty="0" smtClean="0"/>
                        <a:t> Members</a:t>
                      </a:r>
                      <a:endParaRPr lang="en-US" sz="2400" dirty="0"/>
                    </a:p>
                  </a:txBody>
                  <a:tcPr/>
                </a:tc>
                <a:tc>
                  <a:txBody>
                    <a:bodyPr/>
                    <a:lstStyle/>
                    <a:p>
                      <a:pPr algn="ctr"/>
                      <a:r>
                        <a:rPr lang="en-US" sz="2400" dirty="0" smtClean="0"/>
                        <a:t>8</a:t>
                      </a:r>
                      <a:endParaRPr lang="en-US" sz="2400" dirty="0"/>
                    </a:p>
                  </a:txBody>
                  <a:tcPr/>
                </a:tc>
                <a:tc>
                  <a:txBody>
                    <a:bodyPr/>
                    <a:lstStyle/>
                    <a:p>
                      <a:pPr algn="ctr"/>
                      <a:r>
                        <a:rPr lang="en-US" sz="2400" dirty="0" smtClean="0"/>
                        <a:t>10</a:t>
                      </a:r>
                      <a:endParaRPr lang="en-US" sz="2400" dirty="0"/>
                    </a:p>
                  </a:txBody>
                  <a:tcPr/>
                </a:tc>
                <a:tc>
                  <a:txBody>
                    <a:bodyPr/>
                    <a:lstStyle/>
                    <a:p>
                      <a:pPr algn="ctr"/>
                      <a:r>
                        <a:rPr lang="en-US" sz="2400" dirty="0" smtClean="0"/>
                        <a:t>9</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6</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15</a:t>
                      </a:r>
                      <a:endParaRPr lang="en-US" sz="2400" dirty="0"/>
                    </a:p>
                  </a:txBody>
                  <a:tcPr/>
                </a:tc>
                <a:tc>
                  <a:txBody>
                    <a:bodyPr/>
                    <a:lstStyle/>
                    <a:p>
                      <a:pPr algn="ctr"/>
                      <a:r>
                        <a:rPr lang="en-US" sz="2400" dirty="0" smtClean="0"/>
                        <a:t>14</a:t>
                      </a:r>
                      <a:endParaRPr lang="en-US" sz="2400" dirty="0"/>
                    </a:p>
                  </a:txBody>
                  <a:tcPr/>
                </a:tc>
                <a:tc>
                  <a:txBody>
                    <a:bodyPr/>
                    <a:lstStyle/>
                    <a:p>
                      <a:pPr algn="ctr"/>
                      <a:r>
                        <a:rPr lang="en-US" sz="2400" dirty="0" smtClean="0"/>
                        <a:t>11</a:t>
                      </a:r>
                      <a:endParaRPr lang="en-US" sz="2400" dirty="0"/>
                    </a:p>
                  </a:txBody>
                  <a:tcPr/>
                </a:tc>
                <a:tc>
                  <a:txBody>
                    <a:bodyPr/>
                    <a:lstStyle/>
                    <a:p>
                      <a:pPr algn="ctr"/>
                      <a:r>
                        <a:rPr lang="en-US" sz="2400" dirty="0" smtClean="0"/>
                        <a:t>12</a:t>
                      </a:r>
                      <a:endParaRPr lang="en-US" sz="2400" dirty="0"/>
                    </a:p>
                  </a:txBody>
                  <a:tcPr/>
                </a:tc>
                <a:tc>
                  <a:txBody>
                    <a:bodyPr/>
                    <a:lstStyle/>
                    <a:p>
                      <a:pPr algn="ctr"/>
                      <a:r>
                        <a:rPr lang="en-US" sz="2400" dirty="0" smtClean="0"/>
                        <a:t>3</a:t>
                      </a:r>
                      <a:endParaRPr lang="en-US" sz="2400" dirty="0"/>
                    </a:p>
                  </a:txBody>
                  <a:tcPr/>
                </a:tc>
                <a:extLst>
                  <a:ext uri="{0D108BD9-81ED-4DB2-BD59-A6C34878D82A}">
                    <a16:rowId xmlns:a16="http://schemas.microsoft.com/office/drawing/2014/main" val="10001"/>
                  </a:ext>
                </a:extLst>
              </a:tr>
              <a:tr h="689385">
                <a:tc>
                  <a:txBody>
                    <a:bodyPr/>
                    <a:lstStyle/>
                    <a:p>
                      <a:r>
                        <a:rPr lang="en-US" sz="2400" dirty="0" smtClean="0"/>
                        <a:t>Patient Members</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extLst>
                  <a:ext uri="{0D108BD9-81ED-4DB2-BD59-A6C34878D82A}">
                    <a16:rowId xmlns:a16="http://schemas.microsoft.com/office/drawing/2014/main" val="10002"/>
                  </a:ext>
                </a:extLst>
              </a:tr>
              <a:tr h="636094">
                <a:tc>
                  <a:txBody>
                    <a:bodyPr/>
                    <a:lstStyle/>
                    <a:p>
                      <a:r>
                        <a:rPr lang="en-US" sz="2400" dirty="0" smtClean="0"/>
                        <a:t>Public Members</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3</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0</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2</a:t>
                      </a:r>
                      <a:endParaRPr lang="en-US" sz="2400" dirty="0"/>
                    </a:p>
                  </a:txBody>
                  <a:tcPr/>
                </a:tc>
                <a:tc>
                  <a:txBody>
                    <a:bodyPr/>
                    <a:lstStyle/>
                    <a:p>
                      <a:pPr algn="ctr"/>
                      <a:r>
                        <a:rPr lang="en-US" sz="2400" dirty="0" smtClean="0"/>
                        <a:t>0</a:t>
                      </a:r>
                      <a:endParaRPr lang="en-US" sz="2400" dirty="0"/>
                    </a:p>
                  </a:txBody>
                  <a:tcPr/>
                </a:tc>
                <a:extLst>
                  <a:ext uri="{0D108BD9-81ED-4DB2-BD59-A6C34878D82A}">
                    <a16:rowId xmlns:a16="http://schemas.microsoft.com/office/drawing/2014/main" val="10003"/>
                  </a:ext>
                </a:extLst>
              </a:tr>
              <a:tr h="531213">
                <a:tc>
                  <a:txBody>
                    <a:bodyPr/>
                    <a:lstStyle/>
                    <a:p>
                      <a:r>
                        <a:rPr lang="en-US" sz="2400" b="1" dirty="0" smtClean="0"/>
                        <a:t>Total</a:t>
                      </a:r>
                      <a:endParaRPr lang="en-US" sz="2400" b="1" dirty="0"/>
                    </a:p>
                  </a:txBody>
                  <a:tcPr/>
                </a:tc>
                <a:tc>
                  <a:txBody>
                    <a:bodyPr/>
                    <a:lstStyle/>
                    <a:p>
                      <a:pPr algn="ctr"/>
                      <a:r>
                        <a:rPr lang="en-US" sz="2400" b="1" dirty="0" smtClean="0"/>
                        <a:t>8</a:t>
                      </a:r>
                      <a:endParaRPr lang="en-US" sz="2400" b="1" dirty="0"/>
                    </a:p>
                  </a:txBody>
                  <a:tcPr/>
                </a:tc>
                <a:tc>
                  <a:txBody>
                    <a:bodyPr/>
                    <a:lstStyle/>
                    <a:p>
                      <a:pPr algn="ctr"/>
                      <a:r>
                        <a:rPr lang="en-US" sz="2400" b="1" dirty="0" smtClean="0"/>
                        <a:t>10</a:t>
                      </a:r>
                      <a:endParaRPr lang="en-US" sz="2400" b="1" dirty="0"/>
                    </a:p>
                  </a:txBody>
                  <a:tcPr/>
                </a:tc>
                <a:tc>
                  <a:txBody>
                    <a:bodyPr/>
                    <a:lstStyle/>
                    <a:p>
                      <a:pPr algn="ctr"/>
                      <a:r>
                        <a:rPr lang="en-US" sz="2400" b="1" dirty="0" smtClean="0"/>
                        <a:t>12</a:t>
                      </a:r>
                      <a:endParaRPr lang="en-US" sz="2400" b="1" dirty="0"/>
                    </a:p>
                  </a:txBody>
                  <a:tcPr/>
                </a:tc>
                <a:tc>
                  <a:txBody>
                    <a:bodyPr/>
                    <a:lstStyle/>
                    <a:p>
                      <a:pPr algn="ctr"/>
                      <a:r>
                        <a:rPr lang="en-US" sz="2400" b="1" dirty="0" smtClean="0"/>
                        <a:t>14</a:t>
                      </a:r>
                      <a:endParaRPr lang="en-US" sz="2400" b="1" dirty="0"/>
                    </a:p>
                  </a:txBody>
                  <a:tcPr/>
                </a:tc>
                <a:tc>
                  <a:txBody>
                    <a:bodyPr/>
                    <a:lstStyle/>
                    <a:p>
                      <a:pPr algn="ctr"/>
                      <a:r>
                        <a:rPr lang="en-US" sz="2400" b="1" dirty="0" smtClean="0"/>
                        <a:t>6</a:t>
                      </a:r>
                      <a:endParaRPr lang="en-US" sz="2400" b="1" dirty="0"/>
                    </a:p>
                  </a:txBody>
                  <a:tcPr/>
                </a:tc>
                <a:tc>
                  <a:txBody>
                    <a:bodyPr/>
                    <a:lstStyle/>
                    <a:p>
                      <a:pPr algn="ctr"/>
                      <a:r>
                        <a:rPr lang="en-US" sz="2400" b="1" dirty="0" smtClean="0"/>
                        <a:t>12</a:t>
                      </a:r>
                      <a:endParaRPr lang="en-US" sz="2400" b="1" dirty="0"/>
                    </a:p>
                  </a:txBody>
                  <a:tcPr/>
                </a:tc>
                <a:tc>
                  <a:txBody>
                    <a:bodyPr/>
                    <a:lstStyle/>
                    <a:p>
                      <a:pPr algn="ctr"/>
                      <a:r>
                        <a:rPr lang="en-US" sz="2400" b="1" dirty="0" smtClean="0"/>
                        <a:t>17</a:t>
                      </a:r>
                      <a:endParaRPr lang="en-US" sz="2400" b="1" dirty="0"/>
                    </a:p>
                  </a:txBody>
                  <a:tcPr/>
                </a:tc>
                <a:tc>
                  <a:txBody>
                    <a:bodyPr/>
                    <a:lstStyle/>
                    <a:p>
                      <a:pPr algn="ctr"/>
                      <a:r>
                        <a:rPr lang="en-US" sz="2400" b="1" dirty="0" smtClean="0"/>
                        <a:t>16</a:t>
                      </a:r>
                      <a:endParaRPr lang="en-US" sz="2400" b="1" dirty="0"/>
                    </a:p>
                  </a:txBody>
                  <a:tcPr/>
                </a:tc>
                <a:tc>
                  <a:txBody>
                    <a:bodyPr/>
                    <a:lstStyle/>
                    <a:p>
                      <a:pPr algn="ctr"/>
                      <a:r>
                        <a:rPr lang="en-US" sz="2400" b="1" dirty="0" smtClean="0"/>
                        <a:t>13</a:t>
                      </a:r>
                      <a:endParaRPr lang="en-US" sz="2400" b="1" dirty="0"/>
                    </a:p>
                  </a:txBody>
                  <a:tcPr/>
                </a:tc>
                <a:tc>
                  <a:txBody>
                    <a:bodyPr/>
                    <a:lstStyle/>
                    <a:p>
                      <a:pPr algn="ctr"/>
                      <a:r>
                        <a:rPr lang="en-US" sz="2400" b="1" dirty="0" smtClean="0"/>
                        <a:t>14</a:t>
                      </a:r>
                      <a:endParaRPr lang="en-US" sz="2400" b="1" dirty="0"/>
                    </a:p>
                  </a:txBody>
                  <a:tcPr/>
                </a:tc>
                <a:tc>
                  <a:txBody>
                    <a:bodyPr/>
                    <a:lstStyle/>
                    <a:p>
                      <a:pPr algn="ctr"/>
                      <a:r>
                        <a:rPr lang="en-US" sz="2400" b="1" dirty="0" smtClean="0"/>
                        <a:t>3</a:t>
                      </a:r>
                      <a:endParaRPr lang="en-US" sz="2400" b="1" dirty="0"/>
                    </a:p>
                  </a:txBody>
                  <a:tcPr/>
                </a:tc>
                <a:extLst>
                  <a:ext uri="{0D108BD9-81ED-4DB2-BD59-A6C34878D82A}">
                    <a16:rowId xmlns:a16="http://schemas.microsoft.com/office/drawing/2014/main" val="10004"/>
                  </a:ext>
                </a:extLst>
              </a:tr>
              <a:tr h="237657">
                <a:tc>
                  <a:txBody>
                    <a:bodyPr/>
                    <a:lstStyle/>
                    <a:p>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extLst>
                  <a:ext uri="{0D108BD9-81ED-4DB2-BD59-A6C34878D82A}">
                    <a16:rowId xmlns:a16="http://schemas.microsoft.com/office/drawing/2014/main" val="10005"/>
                  </a:ext>
                </a:extLst>
              </a:tr>
              <a:tr h="879873">
                <a:tc>
                  <a:txBody>
                    <a:bodyPr/>
                    <a:lstStyle/>
                    <a:p>
                      <a:r>
                        <a:rPr lang="en-US" sz="2400" dirty="0" smtClean="0"/>
                        <a:t>Registered</a:t>
                      </a:r>
                    </a:p>
                    <a:p>
                      <a:r>
                        <a:rPr lang="en-US" sz="2400" dirty="0" smtClean="0"/>
                        <a:t>Patient</a:t>
                      </a:r>
                      <a:r>
                        <a:rPr lang="en-US" sz="2400" baseline="0" dirty="0" smtClean="0"/>
                        <a:t> </a:t>
                      </a:r>
                      <a:r>
                        <a:rPr lang="en-US" sz="2400" dirty="0" smtClean="0"/>
                        <a:t>Group</a:t>
                      </a:r>
                      <a:endParaRPr lang="en-US" sz="2400" dirty="0"/>
                    </a:p>
                  </a:txBody>
                  <a:tcPr/>
                </a:tc>
                <a:tc>
                  <a:txBody>
                    <a:bodyPr/>
                    <a:lstStyle/>
                    <a:p>
                      <a:pPr algn="ctr"/>
                      <a:r>
                        <a:rPr lang="en-US" sz="2400" dirty="0" smtClean="0"/>
                        <a:t>N/S</a:t>
                      </a:r>
                      <a:endParaRPr lang="en-US" sz="2400" dirty="0"/>
                    </a:p>
                  </a:txBody>
                  <a:tcPr/>
                </a:tc>
                <a:tc>
                  <a:txBody>
                    <a:bodyPr/>
                    <a:lstStyle/>
                    <a:p>
                      <a:pPr algn="ctr"/>
                      <a:r>
                        <a:rPr lang="en-US" sz="2400" dirty="0" smtClean="0"/>
                        <a:t>N/A</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N/A</a:t>
                      </a:r>
                      <a:endParaRPr lang="en-US" sz="2400" dirty="0"/>
                    </a:p>
                  </a:txBody>
                  <a:tcPr/>
                </a:tc>
                <a:tc>
                  <a:txBody>
                    <a:bodyPr/>
                    <a:lstStyle/>
                    <a:p>
                      <a:pPr algn="ctr"/>
                      <a:r>
                        <a:rPr lang="en-US" sz="2400" dirty="0" smtClean="0"/>
                        <a:t>N/A</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Y</a:t>
                      </a:r>
                      <a:endParaRPr lang="en-US" sz="2400" dirty="0"/>
                    </a:p>
                  </a:txBody>
                  <a:tcPr/>
                </a:tc>
                <a:tc>
                  <a:txBody>
                    <a:bodyPr/>
                    <a:lstStyle/>
                    <a:p>
                      <a:pPr algn="ctr"/>
                      <a:r>
                        <a:rPr lang="en-US" sz="2400" dirty="0" smtClean="0"/>
                        <a:t>N/A</a:t>
                      </a:r>
                      <a:endParaRPr lang="en-US" sz="2400" dirty="0"/>
                    </a:p>
                  </a:txBody>
                  <a:tcPr/>
                </a:tc>
                <a:tc>
                  <a:txBody>
                    <a:bodyPr/>
                    <a:lstStyle/>
                    <a:p>
                      <a:pPr algn="ctr"/>
                      <a:r>
                        <a:rPr lang="en-US" sz="2400" dirty="0" smtClean="0"/>
                        <a:t>N/A</a:t>
                      </a:r>
                      <a:endParaRPr lang="en-US" sz="2400" dirty="0"/>
                    </a:p>
                  </a:txBody>
                  <a:tcPr/>
                </a:tc>
                <a:extLst>
                  <a:ext uri="{0D108BD9-81ED-4DB2-BD59-A6C34878D82A}">
                    <a16:rowId xmlns:a16="http://schemas.microsoft.com/office/drawing/2014/main" val="10006"/>
                  </a:ext>
                </a:extLst>
              </a:tr>
              <a:tr h="237657">
                <a:tc>
                  <a:txBody>
                    <a:bodyPr/>
                    <a:lstStyle/>
                    <a:p>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tc>
                  <a:txBody>
                    <a:bodyPr/>
                    <a:lstStyle/>
                    <a:p>
                      <a:pPr algn="ctr"/>
                      <a:endParaRPr lang="en-US" sz="1000" dirty="0"/>
                    </a:p>
                  </a:txBody>
                  <a:tcPr/>
                </a:tc>
                <a:extLst>
                  <a:ext uri="{0D108BD9-81ED-4DB2-BD59-A6C34878D82A}">
                    <a16:rowId xmlns:a16="http://schemas.microsoft.com/office/drawing/2014/main" val="10007"/>
                  </a:ext>
                </a:extLst>
              </a:tr>
              <a:tr h="1158576">
                <a:tc>
                  <a:txBody>
                    <a:bodyPr/>
                    <a:lstStyle/>
                    <a:p>
                      <a:r>
                        <a:rPr lang="en-US" sz="2400" kern="1200" dirty="0" smtClean="0">
                          <a:solidFill>
                            <a:schemeClr val="tx1"/>
                          </a:solidFill>
                          <a:effectLst/>
                          <a:latin typeface="+mn-lt"/>
                          <a:ea typeface="+mn-ea"/>
                          <a:cs typeface="+mn-cs"/>
                        </a:rPr>
                        <a:t>Goal</a:t>
                      </a:r>
                      <a:r>
                        <a:rPr lang="en-US" sz="2400" kern="1200" baseline="0" dirty="0" smtClean="0">
                          <a:solidFill>
                            <a:schemeClr val="tx1"/>
                          </a:solidFill>
                          <a:effectLst/>
                          <a:latin typeface="+mn-lt"/>
                          <a:ea typeface="+mn-ea"/>
                          <a:cs typeface="+mn-cs"/>
                        </a:rPr>
                        <a:t> of </a:t>
                      </a:r>
                      <a:r>
                        <a:rPr lang="en-US" sz="2400" kern="1200" dirty="0" smtClean="0">
                          <a:solidFill>
                            <a:schemeClr val="tx1"/>
                          </a:solidFill>
                          <a:effectLst/>
                          <a:latin typeface="+mn-lt"/>
                          <a:ea typeface="+mn-ea"/>
                          <a:cs typeface="+mn-cs"/>
                        </a:rPr>
                        <a:t>Stakeholder</a:t>
                      </a:r>
                      <a:r>
                        <a:rPr lang="en-US" sz="2400" kern="1200" baseline="0" dirty="0" smtClean="0">
                          <a:solidFill>
                            <a:schemeClr val="tx1"/>
                          </a:solidFill>
                          <a:effectLst/>
                          <a:latin typeface="+mn-lt"/>
                          <a:ea typeface="+mn-ea"/>
                          <a:cs typeface="+mn-cs"/>
                        </a:rPr>
                        <a:t> C</a:t>
                      </a:r>
                      <a:r>
                        <a:rPr lang="en-US" sz="2400" kern="1200" dirty="0" smtClean="0">
                          <a:solidFill>
                            <a:schemeClr val="tx1"/>
                          </a:solidFill>
                          <a:effectLst/>
                          <a:latin typeface="+mn-lt"/>
                          <a:ea typeface="+mn-ea"/>
                          <a:cs typeface="+mn-cs"/>
                        </a:rPr>
                        <a:t>onsideration</a:t>
                      </a:r>
                      <a:r>
                        <a:rPr lang="en-CA" sz="2400" kern="1200" baseline="0" dirty="0" smtClean="0">
                          <a:solidFill>
                            <a:schemeClr val="tx1"/>
                          </a:solidFill>
                          <a:effectLst/>
                          <a:latin typeface="+mn-lt"/>
                          <a:ea typeface="+mn-ea"/>
                          <a:cs typeface="+mn-cs"/>
                        </a:rPr>
                        <a:t> in  </a:t>
                      </a:r>
                      <a:r>
                        <a:rPr lang="en-US" sz="2400" kern="1200" baseline="0" dirty="0" smtClean="0">
                          <a:solidFill>
                            <a:schemeClr val="tx1"/>
                          </a:solidFill>
                          <a:effectLst/>
                          <a:latin typeface="+mn-lt"/>
                          <a:ea typeface="+mn-ea"/>
                          <a:cs typeface="+mn-cs"/>
                        </a:rPr>
                        <a:t>Mission Statement</a:t>
                      </a:r>
                      <a:endParaRPr lang="en-US" sz="2400" dirty="0"/>
                    </a:p>
                  </a:txBody>
                  <a:tcPr/>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Y</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Y</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Y</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Y</a:t>
                      </a:r>
                      <a:endParaRPr lang="en-CA" sz="2400" dirty="0">
                        <a:effectLst/>
                        <a:latin typeface="+mn-lt"/>
                        <a:ea typeface="ＭＳ 明朝"/>
                        <a:cs typeface="Times New Roman"/>
                      </a:endParaRPr>
                    </a:p>
                  </a:txBody>
                  <a:tcPr marL="68580" marR="68580" marT="0" marB="0"/>
                </a:tc>
                <a:tc>
                  <a:txBody>
                    <a:bodyPr/>
                    <a:lstStyle/>
                    <a:p>
                      <a:pPr algn="ctr">
                        <a:spcAft>
                          <a:spcPts val="0"/>
                        </a:spcAft>
                      </a:pPr>
                      <a:r>
                        <a:rPr lang="en-US" sz="2400" dirty="0">
                          <a:effectLst/>
                          <a:latin typeface="+mn-lt"/>
                          <a:ea typeface="ＭＳ 明朝"/>
                          <a:cs typeface="Times New Roman"/>
                        </a:rPr>
                        <a:t> </a:t>
                      </a:r>
                      <a:endParaRPr lang="en-CA" sz="2400" dirty="0">
                        <a:effectLst/>
                        <a:latin typeface="+mn-lt"/>
                        <a:ea typeface="ＭＳ 明朝"/>
                        <a:cs typeface="Times New Roman"/>
                      </a:endParaRPr>
                    </a:p>
                    <a:p>
                      <a:pPr algn="ctr">
                        <a:spcAft>
                          <a:spcPts val="0"/>
                        </a:spcAft>
                      </a:pPr>
                      <a:r>
                        <a:rPr lang="en-US" sz="2400" dirty="0">
                          <a:effectLst/>
                          <a:latin typeface="+mn-lt"/>
                          <a:ea typeface="ＭＳ 明朝"/>
                          <a:cs typeface="Times New Roman"/>
                        </a:rPr>
                        <a:t>N</a:t>
                      </a:r>
                      <a:endParaRPr lang="en-CA" sz="2400" dirty="0">
                        <a:effectLst/>
                        <a:latin typeface="+mn-lt"/>
                        <a:ea typeface="ＭＳ 明朝"/>
                        <a:cs typeface="Times New Roman"/>
                      </a:endParaRPr>
                    </a:p>
                  </a:txBody>
                  <a:tcPr marL="68580" marR="68580" marT="0" marB="0"/>
                </a:tc>
                <a:extLst>
                  <a:ext uri="{0D108BD9-81ED-4DB2-BD59-A6C34878D82A}">
                    <a16:rowId xmlns:a16="http://schemas.microsoft.com/office/drawing/2014/main" val="10008"/>
                  </a:ext>
                </a:extLst>
              </a:tr>
            </a:tbl>
          </a:graphicData>
        </a:graphic>
      </p:graphicFrame>
      <p:sp>
        <p:nvSpPr>
          <p:cNvPr id="25" name="Text Box 1"/>
          <p:cNvSpPr txBox="1">
            <a:spLocks/>
          </p:cNvSpPr>
          <p:nvPr/>
        </p:nvSpPr>
        <p:spPr>
          <a:xfrm>
            <a:off x="11353800" y="22427624"/>
            <a:ext cx="5181600" cy="584776"/>
          </a:xfrm>
          <a:prstGeom prst="rect">
            <a:avLst/>
          </a:prstGeom>
          <a:noFill/>
          <a:ln>
            <a:noFill/>
          </a:ln>
          <a:effectLst/>
          <a:extLst/>
        </p:spPr>
        <p:txBody>
          <a:bodyPr rot="0" spcFirstLastPara="0" vert="horz" wrap="square" lIns="91440" tIns="45720" rIns="91440" bIns="45720" numCol="1" spcCol="0" rtlCol="0" fromWordArt="0" anchor="t" anchorCtr="0" forceAA="0" compatLnSpc="1">
            <a:prstTxWarp prst="textNoShape">
              <a:avLst/>
            </a:prstTxWarp>
            <a:spAutoFit/>
          </a:bodyPr>
          <a:lstStyle/>
          <a:p>
            <a:pPr>
              <a:spcAft>
                <a:spcPts val="600"/>
              </a:spcAft>
            </a:pPr>
            <a:r>
              <a:rPr lang="en-US" sz="1600" dirty="0">
                <a:effectLst/>
                <a:ea typeface="ＭＳ 明朝"/>
                <a:cs typeface="Times New Roman"/>
              </a:rPr>
              <a:t>Adapted from </a:t>
            </a:r>
            <a:r>
              <a:rPr lang="en-CA" sz="1600" dirty="0">
                <a:effectLst/>
                <a:ea typeface="ＭＳ 明朝"/>
                <a:cs typeface="Times New Roman"/>
              </a:rPr>
              <a:t>Freeman, R.E. (1984). </a:t>
            </a:r>
            <a:r>
              <a:rPr lang="en-CA" sz="1600" i="1" dirty="0">
                <a:effectLst/>
                <a:ea typeface="ＭＳ 明朝"/>
                <a:cs typeface="Times New Roman"/>
              </a:rPr>
              <a:t>Strategic management: A stakeholder approach. </a:t>
            </a:r>
            <a:r>
              <a:rPr lang="en-CA" sz="1600" dirty="0">
                <a:effectLst/>
                <a:ea typeface="ＭＳ 明朝"/>
                <a:cs typeface="Times New Roman"/>
              </a:rPr>
              <a:t>Cambridge University Press</a:t>
            </a:r>
            <a:r>
              <a:rPr lang="en-CA" sz="1600" i="1" dirty="0">
                <a:effectLst/>
                <a:ea typeface="ＭＳ 明朝"/>
                <a:cs typeface="Times New Roman"/>
              </a:rPr>
              <a:t>.</a:t>
            </a:r>
            <a:endParaRPr lang="en-CA" sz="2000" dirty="0">
              <a:effectLst/>
              <a:ea typeface="ＭＳ 明朝"/>
              <a:cs typeface="Times New Roman"/>
            </a:endParaRPr>
          </a:p>
        </p:txBody>
      </p:sp>
      <p:sp>
        <p:nvSpPr>
          <p:cNvPr id="6" name="Rectangle 5"/>
          <p:cNvSpPr/>
          <p:nvPr/>
        </p:nvSpPr>
        <p:spPr>
          <a:xfrm>
            <a:off x="2209800" y="37330024"/>
            <a:ext cx="14173200" cy="353943"/>
          </a:xfrm>
          <a:prstGeom prst="rect">
            <a:avLst/>
          </a:prstGeom>
        </p:spPr>
        <p:txBody>
          <a:bodyPr wrap="square">
            <a:spAutoFit/>
          </a:bodyPr>
          <a:lstStyle/>
          <a:p>
            <a:r>
              <a:rPr lang="en-US" sz="1700" dirty="0"/>
              <a:t>Adapted from: </a:t>
            </a:r>
            <a:r>
              <a:rPr lang="en-CA" sz="1700" dirty="0"/>
              <a:t>Rosenberg-Yunger, Z. R., &amp; Bayoumi, A. M. (2014). Transparency in Canadian public drug advisory committees. </a:t>
            </a:r>
            <a:r>
              <a:rPr lang="en-CA" sz="1700" i="1" dirty="0"/>
              <a:t>Health Policy</a:t>
            </a:r>
            <a:r>
              <a:rPr lang="en-CA" sz="1700" dirty="0"/>
              <a:t>, </a:t>
            </a:r>
            <a:r>
              <a:rPr lang="en-CA" sz="1700" i="1" dirty="0"/>
              <a:t>118</a:t>
            </a:r>
            <a:r>
              <a:rPr lang="en-CA" sz="1700" dirty="0"/>
              <a:t>(2), 255-263</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7">
      <a:dk1>
        <a:sysClr val="windowText" lastClr="000000"/>
      </a:dk1>
      <a:lt1>
        <a:sysClr val="window" lastClr="FFFFFF"/>
      </a:lt1>
      <a:dk2>
        <a:srgbClr val="252731"/>
      </a:dk2>
      <a:lt2>
        <a:srgbClr val="EAE7E4"/>
      </a:lt2>
      <a:accent1>
        <a:srgbClr val="28287A"/>
      </a:accent1>
      <a:accent2>
        <a:srgbClr val="FF6600"/>
      </a:accent2>
      <a:accent3>
        <a:srgbClr val="FFBA00"/>
      </a:accent3>
      <a:accent4>
        <a:srgbClr val="99CC00"/>
      </a:accent4>
      <a:accent5>
        <a:srgbClr val="528A02"/>
      </a:accent5>
      <a:accent6>
        <a:srgbClr val="333333"/>
      </a:accent6>
      <a:hlink>
        <a:srgbClr val="660000"/>
      </a:hlink>
      <a:folHlink>
        <a:srgbClr val="CC33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13237</TotalTime>
  <Words>1476</Words>
  <Application>Microsoft Office PowerPoint</Application>
  <PresentationFormat>Custom</PresentationFormat>
  <Paragraphs>193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ＭＳ 明朝</vt:lpstr>
      <vt:lpstr>Times New Roman</vt:lpstr>
      <vt:lpstr>Wingdings</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48x36</dc:title>
  <dc:creator>Jay Larson</dc:creator>
  <dc:description>Quality poster printing
www.genigraphics.com
1-800-790-4001</dc:description>
  <cp:lastModifiedBy>zahava.rosenberg</cp:lastModifiedBy>
  <cp:revision>157</cp:revision>
  <cp:lastPrinted>2013-02-12T02:21:55Z</cp:lastPrinted>
  <dcterms:created xsi:type="dcterms:W3CDTF">2013-02-10T21:14:48Z</dcterms:created>
  <dcterms:modified xsi:type="dcterms:W3CDTF">2018-09-04T22:11:12Z</dcterms:modified>
</cp:coreProperties>
</file>