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51206400" cy="329184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0368">
          <p15:clr>
            <a:srgbClr val="A4A3A4"/>
          </p15:clr>
        </p15:guide>
        <p15:guide id="2" pos="1612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hammad" initials="m" lastIdx="7"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A815"/>
    <a:srgbClr val="FFC217"/>
    <a:srgbClr val="EFE6FF"/>
    <a:srgbClr val="E7D0F3"/>
    <a:srgbClr val="AE9FCE"/>
    <a:srgbClr val="FA474A"/>
    <a:srgbClr val="D04C4A"/>
    <a:srgbClr val="F77CD4"/>
    <a:srgbClr val="4846F7"/>
    <a:srgbClr val="F3ED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6061" autoAdjust="0"/>
    <p:restoredTop sz="99642" autoAdjust="0"/>
  </p:normalViewPr>
  <p:slideViewPr>
    <p:cSldViewPr>
      <p:cViewPr>
        <p:scale>
          <a:sx n="54" d="100"/>
          <a:sy n="54" d="100"/>
        </p:scale>
        <p:origin x="10408" y="5064"/>
      </p:cViewPr>
      <p:guideLst>
        <p:guide orient="horz" pos="10368"/>
        <p:guide pos="1612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commentAuthors" Target="commentAuthors.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Documents\Ryerson\Ergo%20Study\Illumination%20Analysis5.xlsx" TargetMode="External"/><Relationship Id="rId2"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70834942906446"/>
          <c:y val="0.130619914899967"/>
          <c:w val="0.375822474872822"/>
          <c:h val="0.598024084104199"/>
        </c:manualLayout>
      </c:layout>
      <c:pieChart>
        <c:varyColors val="1"/>
        <c:ser>
          <c:idx val="0"/>
          <c:order val="0"/>
          <c:dPt>
            <c:idx val="0"/>
            <c:bubble3D val="0"/>
            <c:spPr>
              <a:solidFill>
                <a:srgbClr val="3366CC"/>
              </a:solidFill>
            </c:spPr>
          </c:dPt>
          <c:dPt>
            <c:idx val="1"/>
            <c:bubble3D val="0"/>
            <c:spPr>
              <a:solidFill>
                <a:srgbClr val="DC3912"/>
              </a:solidFill>
            </c:spPr>
          </c:dPt>
          <c:dPt>
            <c:idx val="2"/>
            <c:bubble3D val="0"/>
            <c:spPr>
              <a:solidFill>
                <a:srgbClr val="FF9900"/>
              </a:solidFill>
            </c:spPr>
          </c:dPt>
          <c:dPt>
            <c:idx val="3"/>
            <c:bubble3D val="0"/>
            <c:spPr>
              <a:solidFill>
                <a:srgbClr val="109618"/>
              </a:solidFill>
            </c:spPr>
          </c:dPt>
          <c:dPt>
            <c:idx val="4"/>
            <c:bubble3D val="0"/>
            <c:spPr>
              <a:solidFill>
                <a:srgbClr val="990099"/>
              </a:solidFill>
            </c:spPr>
          </c:dPt>
          <c:dPt>
            <c:idx val="5"/>
            <c:bubble3D val="0"/>
            <c:spPr>
              <a:solidFill>
                <a:srgbClr val="0099C6"/>
              </a:solidFill>
            </c:spPr>
          </c:dPt>
          <c:dPt>
            <c:idx val="6"/>
            <c:bubble3D val="0"/>
            <c:spPr>
              <a:solidFill>
                <a:srgbClr val="DD4477"/>
              </a:solidFill>
            </c:spPr>
          </c:dPt>
          <c:dPt>
            <c:idx val="7"/>
            <c:bubble3D val="0"/>
            <c:spPr>
              <a:solidFill>
                <a:srgbClr val="66AA00"/>
              </a:solidFill>
            </c:spPr>
          </c:dPt>
          <c:dPt>
            <c:idx val="8"/>
            <c:bubble3D val="0"/>
            <c:spPr>
              <a:solidFill>
                <a:srgbClr val="B82E2E"/>
              </a:solidFill>
            </c:spPr>
          </c:dPt>
          <c:dPt>
            <c:idx val="9"/>
            <c:bubble3D val="0"/>
            <c:spPr>
              <a:solidFill>
                <a:srgbClr val="316395"/>
              </a:solidFill>
            </c:spPr>
          </c:dPt>
          <c:dPt>
            <c:idx val="10"/>
            <c:bubble3D val="0"/>
            <c:spPr>
              <a:solidFill>
                <a:srgbClr val="994499"/>
              </a:solidFill>
            </c:spPr>
          </c:dPt>
          <c:dPt>
            <c:idx val="11"/>
            <c:bubble3D val="0"/>
            <c:spPr>
              <a:solidFill>
                <a:srgbClr val="22AA99"/>
              </a:solidFill>
            </c:spPr>
          </c:dPt>
          <c:dPt>
            <c:idx val="12"/>
            <c:bubble3D val="0"/>
            <c:spPr>
              <a:solidFill>
                <a:srgbClr val="AAAA11"/>
              </a:solidFill>
            </c:spPr>
          </c:dPt>
          <c:dPt>
            <c:idx val="13"/>
            <c:bubble3D val="0"/>
            <c:spPr>
              <a:solidFill>
                <a:srgbClr val="6633CC"/>
              </a:solidFill>
            </c:spPr>
          </c:dPt>
          <c:dPt>
            <c:idx val="14"/>
            <c:bubble3D val="0"/>
            <c:spPr>
              <a:solidFill>
                <a:srgbClr val="E67300"/>
              </a:solidFill>
            </c:spPr>
          </c:dPt>
          <c:dPt>
            <c:idx val="15"/>
            <c:bubble3D val="0"/>
            <c:spPr>
              <a:solidFill>
                <a:srgbClr val="8B0707"/>
              </a:solidFill>
            </c:spPr>
          </c:dPt>
          <c:dPt>
            <c:idx val="16"/>
            <c:bubble3D val="0"/>
            <c:spPr>
              <a:solidFill>
                <a:srgbClr val="651067"/>
              </a:solidFill>
            </c:spPr>
          </c:dPt>
          <c:dPt>
            <c:idx val="17"/>
            <c:bubble3D val="0"/>
            <c:spPr>
              <a:solidFill>
                <a:srgbClr val="329262"/>
              </a:solidFill>
            </c:spPr>
          </c:dPt>
          <c:dPt>
            <c:idx val="18"/>
            <c:bubble3D val="0"/>
            <c:spPr>
              <a:solidFill>
                <a:srgbClr val="5574A6"/>
              </a:solidFill>
            </c:spPr>
          </c:dPt>
          <c:dPt>
            <c:idx val="19"/>
            <c:bubble3D val="0"/>
            <c:spPr>
              <a:solidFill>
                <a:srgbClr val="3B3EAC"/>
              </a:solidFill>
            </c:spPr>
          </c:dPt>
          <c:dPt>
            <c:idx val="20"/>
            <c:bubble3D val="0"/>
            <c:spPr>
              <a:solidFill>
                <a:srgbClr val="B77322"/>
              </a:solidFill>
            </c:spPr>
          </c:dPt>
          <c:dPt>
            <c:idx val="21"/>
            <c:bubble3D val="0"/>
            <c:spPr>
              <a:solidFill>
                <a:srgbClr val="16D620"/>
              </a:solidFill>
            </c:spPr>
          </c:dPt>
          <c:dPt>
            <c:idx val="22"/>
            <c:bubble3D val="0"/>
            <c:spPr>
              <a:solidFill>
                <a:srgbClr val="B91383"/>
              </a:solidFill>
            </c:spPr>
          </c:dPt>
          <c:dPt>
            <c:idx val="23"/>
            <c:bubble3D val="0"/>
            <c:spPr>
              <a:solidFill>
                <a:srgbClr val="F4359E"/>
              </a:solidFill>
            </c:spPr>
          </c:dPt>
          <c:dPt>
            <c:idx val="24"/>
            <c:bubble3D val="0"/>
            <c:spPr>
              <a:solidFill>
                <a:srgbClr val="9C5935"/>
              </a:solidFill>
            </c:spPr>
          </c:dPt>
          <c:dPt>
            <c:idx val="25"/>
            <c:bubble3D val="0"/>
            <c:spPr>
              <a:solidFill>
                <a:srgbClr val="A9C413"/>
              </a:solidFill>
            </c:spPr>
          </c:dPt>
          <c:dPt>
            <c:idx val="26"/>
            <c:bubble3D val="0"/>
            <c:spPr>
              <a:solidFill>
                <a:srgbClr val="2A778D"/>
              </a:solidFill>
            </c:spPr>
          </c:dPt>
          <c:dPt>
            <c:idx val="27"/>
            <c:bubble3D val="0"/>
            <c:spPr>
              <a:solidFill>
                <a:srgbClr val="668D1C"/>
              </a:solidFill>
            </c:spPr>
          </c:dPt>
          <c:dPt>
            <c:idx val="28"/>
            <c:bubble3D val="0"/>
            <c:spPr>
              <a:solidFill>
                <a:srgbClr val="BEA413"/>
              </a:solidFill>
            </c:spPr>
          </c:dPt>
          <c:dPt>
            <c:idx val="29"/>
            <c:bubble3D val="0"/>
            <c:spPr>
              <a:solidFill>
                <a:srgbClr val="0C5922"/>
              </a:solidFill>
            </c:spPr>
          </c:dPt>
          <c:dPt>
            <c:idx val="30"/>
            <c:bubble3D val="0"/>
            <c:spPr>
              <a:solidFill>
                <a:srgbClr val="743411"/>
              </a:solidFill>
            </c:spPr>
          </c:dPt>
          <c:dLbls>
            <c:dLbl>
              <c:idx val="0"/>
              <c:layout>
                <c:manualLayout>
                  <c:x val="-0.13665212020275"/>
                  <c:y val="-0.0145277856393896"/>
                </c:manualLayout>
              </c:layout>
              <c:showLegendKey val="0"/>
              <c:showVal val="0"/>
              <c:showCatName val="0"/>
              <c:showSerName val="0"/>
              <c:showPercent val="1"/>
              <c:showBubbleSize val="0"/>
            </c:dLbl>
            <c:dLbl>
              <c:idx val="1"/>
              <c:layout>
                <c:manualLayout>
                  <c:x val="0.0659972859794375"/>
                  <c:y val="-0.122712338531728"/>
                </c:manualLayout>
              </c:layout>
              <c:showLegendKey val="0"/>
              <c:showVal val="0"/>
              <c:showCatName val="0"/>
              <c:showSerName val="0"/>
              <c:showPercent val="1"/>
              <c:showBubbleSize val="0"/>
            </c:dLbl>
            <c:dLbl>
              <c:idx val="2"/>
              <c:layout>
                <c:manualLayout>
                  <c:x val="0.10749723017524"/>
                  <c:y val="0.0861047880324733"/>
                </c:manualLayout>
              </c:layout>
              <c:showLegendKey val="0"/>
              <c:showVal val="0"/>
              <c:showCatName val="0"/>
              <c:showSerName val="0"/>
              <c:showPercent val="1"/>
              <c:showBubbleSize val="0"/>
            </c:dLbl>
            <c:txPr>
              <a:bodyPr/>
              <a:lstStyle/>
              <a:p>
                <a:pPr>
                  <a:defRPr sz="4000" b="1" i="0" baseline="0"/>
                </a:pPr>
                <a:endParaRPr lang="en-US"/>
              </a:p>
            </c:txPr>
            <c:showLegendKey val="0"/>
            <c:showVal val="0"/>
            <c:showCatName val="0"/>
            <c:showSerName val="0"/>
            <c:showPercent val="1"/>
            <c:showBubbleSize val="0"/>
            <c:showLeaderLines val="1"/>
          </c:dLbls>
          <c:cat>
            <c:strRef>
              <c:f>Sheet4!$J$55:$J$57</c:f>
              <c:strCache>
                <c:ptCount val="3"/>
                <c:pt idx="0">
                  <c:v>Below Standard</c:v>
                </c:pt>
                <c:pt idx="1">
                  <c:v>At Standard</c:v>
                </c:pt>
                <c:pt idx="2">
                  <c:v>Above Standard</c:v>
                </c:pt>
              </c:strCache>
            </c:strRef>
          </c:cat>
          <c:val>
            <c:numRef>
              <c:f>Sheet4!$K$55:$K$57</c:f>
              <c:numCache>
                <c:formatCode>General</c:formatCode>
                <c:ptCount val="3"/>
                <c:pt idx="0">
                  <c:v>51.0</c:v>
                </c:pt>
                <c:pt idx="1">
                  <c:v>15.0</c:v>
                </c:pt>
                <c:pt idx="2">
                  <c:v>34.0</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810829632589243"/>
          <c:y val="0.183497859524124"/>
          <c:w val="0.122870330921437"/>
          <c:h val="0.452472348433221"/>
        </c:manualLayout>
      </c:layout>
      <c:overlay val="0"/>
      <c:txPr>
        <a:bodyPr/>
        <a:lstStyle/>
        <a:p>
          <a:pPr>
            <a:defRPr sz="2400" b="1" i="0" baseline="0">
              <a:latin typeface="Arial" pitchFamily="34" charset="0"/>
            </a:defRPr>
          </a:pPr>
          <a:endParaRPr lang="en-US"/>
        </a:p>
      </c:txPr>
    </c:legend>
    <c:plotVisOnly val="0"/>
    <c:dispBlanksAs val="gap"/>
    <c:showDLblsOverMax val="0"/>
  </c:chart>
  <c:spPr>
    <a:solidFill>
      <a:schemeClr val="bg1"/>
    </a:solidFill>
  </c:spPr>
  <c:externalData r:id="rId1">
    <c:autoUpdate val="0"/>
  </c:externalData>
  <c:userShapes r:id="rId2"/>
</c:chartSpace>
</file>

<file path=ppt/drawings/_rels/drawing1.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image" Target="../media/image5.jpg"/></Relationships>
</file>

<file path=ppt/drawings/drawing1.xml><?xml version="1.0" encoding="utf-8"?>
<c:userShapes xmlns:c="http://schemas.openxmlformats.org/drawingml/2006/chart">
  <cdr:relSizeAnchor xmlns:cdr="http://schemas.openxmlformats.org/drawingml/2006/chartDrawing">
    <cdr:from>
      <cdr:x>0</cdr:x>
      <cdr:y>0.75912</cdr:y>
    </cdr:from>
    <cdr:to>
      <cdr:x>1</cdr:x>
      <cdr:y>0.97299</cdr:y>
    </cdr:to>
    <cdr:pic>
      <cdr:nvPicPr>
        <cdr:cNvPr id="5"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7488832"/>
          <a:ext cx="15697744" cy="2109848"/>
        </a:xfrm>
        <a:prstGeom xmlns:a="http://schemas.openxmlformats.org/drawingml/2006/main" prst="rect">
          <a:avLst/>
        </a:prstGeom>
      </cdr:spPr>
    </cdr:pic>
  </cdr:relSizeAnchor>
  <cdr:relSizeAnchor xmlns:cdr="http://schemas.openxmlformats.org/drawingml/2006/chartDrawing">
    <cdr:from>
      <cdr:x>0.03211</cdr:x>
      <cdr:y>0.20438</cdr:y>
    </cdr:from>
    <cdr:to>
      <cdr:x>0.31651</cdr:x>
      <cdr:y>0.63231</cdr:y>
    </cdr:to>
    <cdr:pic>
      <cdr:nvPicPr>
        <cdr:cNvPr id="9" name="Picture 8" descr="e4d91758-a8d8-4729-8345-383ff7da6d91.jpg"/>
        <cdr:cNvPicPr>
          <a:picLocks xmlns:a="http://schemas.openxmlformats.org/drawingml/2006/main" noChangeAspect="1"/>
        </cdr:cNvPicPr>
      </cdr:nvPicPr>
      <cdr:blipFill>
        <a:blip xmlns:a="http://schemas.openxmlformats.org/drawingml/2006/main" xmlns:r="http://schemas.openxmlformats.org/officeDocument/2006/relationships" r:embed="rId2" cstate="print">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504056" y="2016224"/>
          <a:ext cx="4464496" cy="4221528"/>
        </a:xfrm>
        <a:prstGeom xmlns:a="http://schemas.openxmlformats.org/drawingml/2006/main" prst="rect">
          <a:avLst/>
        </a:prstGeom>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CA"/>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FB1674A1-45F9-4B44-9B9D-03F584363343}" type="datetimeFigureOut">
              <a:rPr lang="en-CA" smtClean="0"/>
              <a:pPr/>
              <a:t>17-05-01</a:t>
            </a:fld>
            <a:endParaRPr lang="en-CA"/>
          </a:p>
        </p:txBody>
      </p:sp>
      <p:sp>
        <p:nvSpPr>
          <p:cNvPr id="4" name="Slide Image Placeholder 3"/>
          <p:cNvSpPr>
            <a:spLocks noGrp="1" noRot="1" noChangeAspect="1"/>
          </p:cNvSpPr>
          <p:nvPr>
            <p:ph type="sldImg" idx="2"/>
          </p:nvPr>
        </p:nvSpPr>
        <p:spPr>
          <a:xfrm>
            <a:off x="857250" y="720725"/>
            <a:ext cx="5600700" cy="3600450"/>
          </a:xfrm>
          <a:prstGeom prst="rect">
            <a:avLst/>
          </a:prstGeom>
          <a:noFill/>
          <a:ln w="12700">
            <a:solidFill>
              <a:prstClr val="black"/>
            </a:solidFill>
          </a:ln>
        </p:spPr>
        <p:txBody>
          <a:bodyPr vert="horz" lIns="96661" tIns="48331" rIns="96661" bIns="48331" rtlCol="0" anchor="ctr"/>
          <a:lstStyle/>
          <a:p>
            <a:endParaRPr lang="en-CA"/>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CA"/>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7EBBB728-A06A-4C9A-8D21-F84D3927C5D0}" type="slidenum">
              <a:rPr lang="en-CA" smtClean="0"/>
              <a:pPr/>
              <a:t>‹#›</a:t>
            </a:fld>
            <a:endParaRPr lang="en-CA"/>
          </a:p>
        </p:txBody>
      </p:sp>
    </p:spTree>
    <p:extLst>
      <p:ext uri="{BB962C8B-B14F-4D97-AF65-F5344CB8AC3E}">
        <p14:creationId xmlns:p14="http://schemas.microsoft.com/office/powerpoint/2010/main" val="531404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7EBBB728-A06A-4C9A-8D21-F84D3927C5D0}" type="slidenum">
              <a:rPr lang="en-CA" smtClean="0"/>
              <a:pPr/>
              <a:t>1</a:t>
            </a:fld>
            <a:endParaRPr lang="en-CA"/>
          </a:p>
        </p:txBody>
      </p:sp>
    </p:spTree>
    <p:extLst>
      <p:ext uri="{BB962C8B-B14F-4D97-AF65-F5344CB8AC3E}">
        <p14:creationId xmlns:p14="http://schemas.microsoft.com/office/powerpoint/2010/main" val="3454643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0226052"/>
            <a:ext cx="43525440" cy="7056120"/>
          </a:xfrm>
        </p:spPr>
        <p:txBody>
          <a:bodyPr/>
          <a:lstStyle/>
          <a:p>
            <a:r>
              <a:rPr lang="en-US"/>
              <a:t>Click to edit Master title style</a:t>
            </a:r>
            <a:endParaRPr lang="en-CA"/>
          </a:p>
        </p:txBody>
      </p:sp>
      <p:sp>
        <p:nvSpPr>
          <p:cNvPr id="3" name="Subtitle 2"/>
          <p:cNvSpPr>
            <a:spLocks noGrp="1"/>
          </p:cNvSpPr>
          <p:nvPr>
            <p:ph type="subTitle" idx="1"/>
          </p:nvPr>
        </p:nvSpPr>
        <p:spPr>
          <a:xfrm>
            <a:off x="7680960" y="18653760"/>
            <a:ext cx="35844480" cy="8412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D7C3A134-F1C3-464B-BF47-54DC2DE08F52}" type="datetimeFigureOut">
              <a:rPr lang="en-US" smtClean="0"/>
              <a:pPr/>
              <a:t>17-05-01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7C3A134-F1C3-464B-BF47-54DC2DE08F52}" type="datetimeFigureOut">
              <a:rPr lang="en-US" smtClean="0"/>
              <a:pPr/>
              <a:t>17-05-01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40" y="1318274"/>
            <a:ext cx="11521440" cy="2808732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2560320" y="1318274"/>
            <a:ext cx="3371088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7C3A134-F1C3-464B-BF47-54DC2DE08F52}" type="datetimeFigureOut">
              <a:rPr lang="en-US" smtClean="0"/>
              <a:pPr/>
              <a:t>17-05-01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7C3A134-F1C3-464B-BF47-54DC2DE08F52}" type="datetimeFigureOut">
              <a:rPr lang="en-US" smtClean="0"/>
              <a:pPr/>
              <a:t>17-05-01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1153127"/>
            <a:ext cx="43525440" cy="6537960"/>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4044953" y="13952234"/>
            <a:ext cx="43525440" cy="720089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C3A134-F1C3-464B-BF47-54DC2DE08F52}" type="datetimeFigureOut">
              <a:rPr lang="en-US" smtClean="0"/>
              <a:pPr/>
              <a:t>17-05-01</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2560320" y="7680972"/>
            <a:ext cx="22616160" cy="2172462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26029920" y="7680972"/>
            <a:ext cx="22616160" cy="2172462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D7C3A134-F1C3-464B-BF47-54DC2DE08F52}" type="datetimeFigureOut">
              <a:rPr lang="en-US" smtClean="0"/>
              <a:pPr/>
              <a:t>17-05-01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2560326" y="7368542"/>
            <a:ext cx="22625053" cy="307085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60326" y="10439400"/>
            <a:ext cx="22625053" cy="189661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26012148" y="7368542"/>
            <a:ext cx="22633940" cy="307085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6012148" y="10439400"/>
            <a:ext cx="22633940" cy="189661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D7C3A134-F1C3-464B-BF47-54DC2DE08F52}" type="datetimeFigureOut">
              <a:rPr lang="en-US" smtClean="0"/>
              <a:pPr/>
              <a:t>17-05-01</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D7C3A134-F1C3-464B-BF47-54DC2DE08F52}" type="datetimeFigureOut">
              <a:rPr lang="en-US" smtClean="0"/>
              <a:pPr/>
              <a:t>17-05-01</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C3A134-F1C3-464B-BF47-54DC2DE08F52}" type="datetimeFigureOut">
              <a:rPr lang="en-US" smtClean="0"/>
              <a:pPr/>
              <a:t>17-05-01</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9" y="1310640"/>
            <a:ext cx="16846553" cy="557784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20020283" y="1310652"/>
            <a:ext cx="28625806" cy="2809494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2560329" y="6888492"/>
            <a:ext cx="16846553" cy="2251710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pPr/>
              <a:t>17-05-01</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3042885"/>
            <a:ext cx="30723840" cy="2720342"/>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0036813" y="2941320"/>
            <a:ext cx="30723840" cy="19751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0036813" y="25763227"/>
            <a:ext cx="30723840" cy="38633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C3A134-F1C3-464B-BF47-54DC2DE08F52}" type="datetimeFigureOut">
              <a:rPr lang="en-US" smtClean="0"/>
              <a:pPr/>
              <a:t>17-05-01</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9648F39E-9C37-485F-AC97-16BB4BDF9F49}"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318262"/>
            <a:ext cx="46085760" cy="54864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2560320" y="7680972"/>
            <a:ext cx="46085760" cy="217246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2560320" y="30510492"/>
            <a:ext cx="11948160" cy="1752600"/>
          </a:xfrm>
          <a:prstGeom prst="rect">
            <a:avLst/>
          </a:prstGeom>
        </p:spPr>
        <p:txBody>
          <a:bodyPr vert="horz" lIns="91440" tIns="45720" rIns="91440" bIns="45720" rtlCol="0" anchor="ctr"/>
          <a:lstStyle>
            <a:lvl1pPr algn="l">
              <a:defRPr sz="1200">
                <a:solidFill>
                  <a:schemeClr val="tx1">
                    <a:tint val="75000"/>
                  </a:schemeClr>
                </a:solidFill>
              </a:defRPr>
            </a:lvl1pPr>
          </a:lstStyle>
          <a:p>
            <a:fld id="{D7C3A134-F1C3-464B-BF47-54DC2DE08F52}" type="datetimeFigureOut">
              <a:rPr lang="en-US" smtClean="0"/>
              <a:pPr/>
              <a:t>17-05-01</a:t>
            </a:fld>
            <a:endParaRPr lang="en-US" dirty="0"/>
          </a:p>
        </p:txBody>
      </p:sp>
      <p:sp>
        <p:nvSpPr>
          <p:cNvPr id="5" name="Footer Placeholder 4"/>
          <p:cNvSpPr>
            <a:spLocks noGrp="1"/>
          </p:cNvSpPr>
          <p:nvPr>
            <p:ph type="ftr" sz="quarter" idx="3"/>
          </p:nvPr>
        </p:nvSpPr>
        <p:spPr>
          <a:xfrm>
            <a:off x="17495520" y="30510492"/>
            <a:ext cx="16215360" cy="1752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0" lang="en-US" dirty="0"/>
          </a:p>
        </p:txBody>
      </p:sp>
      <p:sp>
        <p:nvSpPr>
          <p:cNvPr id="6" name="Slide Number Placeholder 5"/>
          <p:cNvSpPr>
            <a:spLocks noGrp="1"/>
          </p:cNvSpPr>
          <p:nvPr>
            <p:ph type="sldNum" sz="quarter" idx="4"/>
          </p:nvPr>
        </p:nvSpPr>
        <p:spPr>
          <a:xfrm>
            <a:off x="36697920" y="30510492"/>
            <a:ext cx="11948160" cy="1752600"/>
          </a:xfrm>
          <a:prstGeom prst="rect">
            <a:avLst/>
          </a:prstGeom>
        </p:spPr>
        <p:txBody>
          <a:bodyPr vert="horz" lIns="91440" tIns="45720" rIns="91440" bIns="45720" rtlCol="0" anchor="ctr"/>
          <a:lstStyle>
            <a:lvl1pPr algn="r">
              <a:defRPr sz="1200">
                <a:solidFill>
                  <a:schemeClr val="tx1">
                    <a:tint val="75000"/>
                  </a:schemeClr>
                </a:solidFill>
              </a:defRPr>
            </a:lvl1pPr>
          </a:lstStyle>
          <a:p>
            <a:fld id="{9648F39E-9C37-485F-AC97-16BB4BDF9F49}" type="slidenum">
              <a:rPr kumimoji="0" lang="en-US" smtClean="0"/>
              <a:pPr/>
              <a:t>‹#›</a:t>
            </a:fld>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chart" Target="../charts/chart1.xml"/><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flipH="1">
            <a:off x="0" y="905472"/>
            <a:ext cx="51206399" cy="32918400"/>
          </a:xfrm>
          <a:prstGeom prst="rect">
            <a:avLst/>
          </a:prstGeom>
          <a:solidFill>
            <a:schemeClr val="tx2">
              <a:lumMod val="20000"/>
              <a:lumOff val="80000"/>
            </a:schemeClr>
          </a:solid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a:p>
            <a:endParaRPr lang="en-CA" dirty="0"/>
          </a:p>
        </p:txBody>
      </p:sp>
      <p:sp>
        <p:nvSpPr>
          <p:cNvPr id="9" name="Shape 84"/>
          <p:cNvSpPr txBox="1"/>
          <p:nvPr/>
        </p:nvSpPr>
        <p:spPr>
          <a:xfrm>
            <a:off x="1" y="0"/>
            <a:ext cx="51206399" cy="3717024"/>
          </a:xfrm>
          <a:prstGeom prst="rect">
            <a:avLst/>
          </a:prstGeom>
          <a:ln>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lIns="91425" tIns="45700" rIns="91425" bIns="45700" anchor="t" anchorCtr="0">
            <a:noAutofit/>
          </a:bodyPr>
          <a:lstStyle/>
          <a:p>
            <a:pPr marL="0" marR="0" lvl="0" indent="0" algn="ctr" rtl="0">
              <a:lnSpc>
                <a:spcPct val="100000"/>
              </a:lnSpc>
              <a:spcBef>
                <a:spcPts val="0"/>
              </a:spcBef>
              <a:spcAft>
                <a:spcPts val="0"/>
              </a:spcAft>
              <a:buClr>
                <a:srgbClr val="000000"/>
              </a:buClr>
              <a:buFont typeface="Arial"/>
              <a:buNone/>
            </a:pPr>
            <a:endParaRPr sz="7200" b="1" i="0" u="none" strike="noStrike" cap="none" dirty="0">
              <a:solidFill>
                <a:schemeClr val="lt1"/>
              </a:solidFill>
              <a:latin typeface="Arial"/>
              <a:ea typeface="Arial"/>
              <a:cs typeface="Arial"/>
              <a:sym typeface="Arial"/>
            </a:endParaRPr>
          </a:p>
          <a:p>
            <a:pPr marL="0" marR="0" lvl="0" indent="0" rtl="0">
              <a:lnSpc>
                <a:spcPct val="100000"/>
              </a:lnSpc>
              <a:spcBef>
                <a:spcPts val="0"/>
              </a:spcBef>
              <a:spcAft>
                <a:spcPts val="0"/>
              </a:spcAft>
              <a:buClr>
                <a:schemeClr val="lt1"/>
              </a:buClr>
              <a:buSzPct val="25000"/>
              <a:buFont typeface="Arial"/>
              <a:buNone/>
            </a:pPr>
            <a:r>
              <a:rPr lang="en-US" sz="8800" b="1" i="0" u="none" strike="noStrike" cap="none" dirty="0">
                <a:solidFill>
                  <a:schemeClr val="lt1"/>
                </a:solidFill>
                <a:latin typeface="Arial"/>
                <a:ea typeface="Arial"/>
                <a:cs typeface="Arial"/>
                <a:sym typeface="Arial"/>
              </a:rPr>
              <a:t>                           </a:t>
            </a:r>
            <a:r>
              <a:rPr lang="en-US" sz="8800" b="1" i="0" u="none" strike="noStrike" cap="none" dirty="0">
                <a:latin typeface="Arial"/>
                <a:ea typeface="Arial"/>
                <a:cs typeface="Arial"/>
                <a:sym typeface="Arial"/>
              </a:rPr>
              <a:t>Evaluation of </a:t>
            </a:r>
            <a:r>
              <a:rPr lang="en-US" sz="8800" b="1" dirty="0"/>
              <a:t>B</a:t>
            </a:r>
            <a:r>
              <a:rPr lang="en-US" sz="8800" b="1" i="0" u="none" strike="noStrike" cap="none" dirty="0">
                <a:latin typeface="Arial"/>
                <a:ea typeface="Arial"/>
                <a:cs typeface="Arial"/>
                <a:sym typeface="Arial"/>
              </a:rPr>
              <a:t>ackground </a:t>
            </a:r>
            <a:r>
              <a:rPr lang="en-US" sz="8800" b="1" dirty="0"/>
              <a:t>N</a:t>
            </a:r>
            <a:r>
              <a:rPr lang="en-US" sz="8800" b="1" i="0" u="none" strike="noStrike" cap="none" dirty="0">
                <a:latin typeface="Arial"/>
                <a:ea typeface="Arial"/>
                <a:cs typeface="Arial"/>
                <a:sym typeface="Arial"/>
              </a:rPr>
              <a:t>oise and Illumination in Ryerson University </a:t>
            </a:r>
            <a:r>
              <a:rPr lang="en-US" sz="8800" b="1" dirty="0"/>
              <a:t>O</a:t>
            </a:r>
            <a:r>
              <a:rPr lang="en-US" sz="8800" b="1" i="0" u="none" strike="noStrike" cap="none" dirty="0">
                <a:latin typeface="Arial"/>
                <a:ea typeface="Arial"/>
                <a:cs typeface="Arial"/>
                <a:sym typeface="Arial"/>
              </a:rPr>
              <a:t>ffices</a:t>
            </a:r>
          </a:p>
          <a:p>
            <a:pPr marL="0" marR="0" lvl="0" indent="0" algn="ctr" rtl="0">
              <a:lnSpc>
                <a:spcPct val="100000"/>
              </a:lnSpc>
              <a:spcBef>
                <a:spcPts val="0"/>
              </a:spcBef>
              <a:spcAft>
                <a:spcPts val="0"/>
              </a:spcAft>
              <a:buClr>
                <a:schemeClr val="lt1"/>
              </a:buClr>
              <a:buSzPct val="25000"/>
              <a:buFont typeface="Calibri"/>
              <a:buNone/>
            </a:pPr>
            <a:r>
              <a:rPr lang="en-US" sz="4400" b="0" i="0" u="none" strike="noStrike" cap="none" dirty="0" err="1">
                <a:solidFill>
                  <a:schemeClr val="bg1"/>
                </a:solidFill>
                <a:latin typeface="Calibri"/>
                <a:ea typeface="Calibri"/>
                <a:cs typeface="Calibri"/>
                <a:sym typeface="Calibri"/>
              </a:rPr>
              <a:t>Tsz</a:t>
            </a:r>
            <a:r>
              <a:rPr lang="en-US" sz="4400" b="0" i="0" u="none" strike="noStrike" cap="none" dirty="0">
                <a:solidFill>
                  <a:schemeClr val="bg1"/>
                </a:solidFill>
                <a:latin typeface="Calibri"/>
                <a:ea typeface="Calibri"/>
                <a:cs typeface="Calibri"/>
                <a:sym typeface="Calibri"/>
              </a:rPr>
              <a:t> Ming </a:t>
            </a:r>
            <a:r>
              <a:rPr lang="en-US" sz="4400" b="0" i="0" u="none" strike="noStrike" cap="none" dirty="0" err="1">
                <a:solidFill>
                  <a:schemeClr val="bg1"/>
                </a:solidFill>
                <a:latin typeface="Calibri"/>
                <a:ea typeface="Calibri"/>
                <a:cs typeface="Calibri"/>
                <a:sym typeface="Calibri"/>
              </a:rPr>
              <a:t>Suen</a:t>
            </a:r>
            <a:r>
              <a:rPr lang="en-US" sz="4400" b="0" i="0" u="none" strike="noStrike" cap="none" dirty="0">
                <a:solidFill>
                  <a:schemeClr val="bg1"/>
                </a:solidFill>
                <a:latin typeface="Calibri"/>
                <a:ea typeface="Calibri"/>
                <a:cs typeface="Calibri"/>
                <a:sym typeface="Calibri"/>
              </a:rPr>
              <a:t>, Rachel Irvine, Derek Tam, Mohammad </a:t>
            </a:r>
            <a:r>
              <a:rPr lang="en-US" sz="4400" b="0" i="0" u="none" strike="noStrike" cap="none" dirty="0" err="1">
                <a:solidFill>
                  <a:schemeClr val="bg1"/>
                </a:solidFill>
                <a:latin typeface="Calibri"/>
                <a:ea typeface="Calibri"/>
                <a:cs typeface="Calibri"/>
                <a:sym typeface="Calibri"/>
              </a:rPr>
              <a:t>Abdoli</a:t>
            </a:r>
            <a:r>
              <a:rPr lang="en-US" sz="4400" b="0" i="0" u="none" strike="noStrike" cap="none" dirty="0">
                <a:solidFill>
                  <a:schemeClr val="bg1"/>
                </a:solidFill>
                <a:latin typeface="Calibri"/>
                <a:ea typeface="Calibri"/>
                <a:cs typeface="Calibri"/>
                <a:sym typeface="Calibri"/>
              </a:rPr>
              <a:t>-E</a:t>
            </a:r>
          </a:p>
          <a:p>
            <a:pPr marL="0" marR="0" lvl="0" indent="0" algn="ctr" rtl="0">
              <a:lnSpc>
                <a:spcPct val="100000"/>
              </a:lnSpc>
              <a:spcBef>
                <a:spcPts val="0"/>
              </a:spcBef>
              <a:spcAft>
                <a:spcPts val="0"/>
              </a:spcAft>
              <a:buClr>
                <a:schemeClr val="dk1"/>
              </a:buClr>
              <a:buSzPct val="25000"/>
              <a:buFont typeface="Calibri"/>
              <a:buNone/>
            </a:pPr>
            <a:r>
              <a:rPr lang="en-US" sz="4400" b="0" i="0" u="none" strike="noStrike" cap="none" dirty="0">
                <a:solidFill>
                  <a:schemeClr val="bg1"/>
                </a:solidFill>
                <a:latin typeface="Calibri"/>
                <a:ea typeface="Calibri"/>
                <a:cs typeface="Calibri"/>
                <a:sym typeface="Calibri"/>
              </a:rPr>
              <a:t>School of Occupational and Public Health, Ryerson University</a:t>
            </a:r>
          </a:p>
        </p:txBody>
      </p:sp>
      <p:sp>
        <p:nvSpPr>
          <p:cNvPr id="11" name="Shape 91"/>
          <p:cNvSpPr txBox="1"/>
          <p:nvPr/>
        </p:nvSpPr>
        <p:spPr>
          <a:xfrm>
            <a:off x="688432" y="4217840"/>
            <a:ext cx="15049672" cy="1368152"/>
          </a:xfrm>
          <a:prstGeom prst="rect">
            <a:avLst/>
          </a:prstGeom>
          <a:ln>
            <a:noFill/>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8000" b="0" i="0" u="sng" strike="noStrike" cap="none" dirty="0">
                <a:solidFill>
                  <a:schemeClr val="dk1"/>
                </a:solidFill>
                <a:latin typeface="Calibri"/>
                <a:ea typeface="Calibri"/>
                <a:cs typeface="Calibri"/>
                <a:sym typeface="Calibri"/>
              </a:rPr>
              <a:t>Background</a:t>
            </a:r>
          </a:p>
        </p:txBody>
      </p:sp>
      <p:sp>
        <p:nvSpPr>
          <p:cNvPr id="12" name="Shape 90"/>
          <p:cNvSpPr txBox="1"/>
          <p:nvPr/>
        </p:nvSpPr>
        <p:spPr>
          <a:xfrm>
            <a:off x="688432" y="5585992"/>
            <a:ext cx="15049672" cy="7992888"/>
          </a:xfrm>
          <a:prstGeom prst="rect">
            <a:avLst/>
          </a:prstGeom>
          <a:solidFill>
            <a:schemeClr val="accent6">
              <a:lumMod val="20000"/>
              <a:lumOff val="80000"/>
            </a:schemeClr>
          </a:solidFill>
          <a:ln>
            <a:solidFill>
              <a:schemeClr val="bg1"/>
            </a:solidFill>
          </a:ln>
        </p:spPr>
        <p:style>
          <a:lnRef idx="1">
            <a:schemeClr val="accent3"/>
          </a:lnRef>
          <a:fillRef idx="2">
            <a:schemeClr val="accent3"/>
          </a:fillRef>
          <a:effectRef idx="1">
            <a:schemeClr val="accent3"/>
          </a:effectRef>
          <a:fontRef idx="minor">
            <a:schemeClr val="dk1"/>
          </a:fontRef>
        </p:style>
        <p:txBody>
          <a:bodyPr lIns="91425" tIns="45700" rIns="91425" bIns="45700" anchor="t" anchorCtr="0">
            <a:noAutofit/>
          </a:bodyPr>
          <a:lstStyle/>
          <a:p>
            <a:pPr marL="685800" marR="0" lvl="0" indent="-647700" algn="just" rtl="0">
              <a:lnSpc>
                <a:spcPct val="100000"/>
              </a:lnSpc>
              <a:spcBef>
                <a:spcPts val="0"/>
              </a:spcBef>
              <a:spcAft>
                <a:spcPts val="0"/>
              </a:spcAft>
              <a:buClr>
                <a:srgbClr val="000000"/>
              </a:buClr>
              <a:buSzPct val="100000"/>
              <a:buFont typeface="Arial"/>
              <a:buChar char="•"/>
            </a:pPr>
            <a:r>
              <a:rPr lang="en-US" sz="3600" dirty="0">
                <a:solidFill>
                  <a:schemeClr val="dk1"/>
                </a:solidFill>
              </a:rPr>
              <a:t>Over-exposure to background noise and improper illumination are the two most important physical hazards in </a:t>
            </a:r>
            <a:r>
              <a:rPr lang="en-US" sz="3600" dirty="0">
                <a:solidFill>
                  <a:srgbClr val="000000"/>
                </a:solidFill>
              </a:rPr>
              <a:t>office</a:t>
            </a:r>
            <a:r>
              <a:rPr lang="en-US" sz="3600" dirty="0">
                <a:solidFill>
                  <a:schemeClr val="dk1"/>
                </a:solidFill>
              </a:rPr>
              <a:t> workplaces </a:t>
            </a:r>
          </a:p>
          <a:p>
            <a:pPr marL="685800" marR="0" lvl="0" indent="-647700" algn="just" rtl="0">
              <a:lnSpc>
                <a:spcPct val="100000"/>
              </a:lnSpc>
              <a:spcBef>
                <a:spcPts val="0"/>
              </a:spcBef>
              <a:spcAft>
                <a:spcPts val="0"/>
              </a:spcAft>
              <a:buClr>
                <a:srgbClr val="000000"/>
              </a:buClr>
              <a:buSzPct val="100000"/>
              <a:buFont typeface="Arial"/>
              <a:buChar char="•"/>
            </a:pPr>
            <a:r>
              <a:rPr lang="en-US" sz="3600" b="0" i="0" u="none" strike="noStrike" cap="none" dirty="0">
                <a:solidFill>
                  <a:srgbClr val="000000"/>
                </a:solidFill>
                <a:ea typeface="Arial"/>
                <a:cs typeface="Arial"/>
                <a:sym typeface="Arial"/>
              </a:rPr>
              <a:t>Improper lighting in the w</a:t>
            </a:r>
            <a:r>
              <a:rPr lang="en-US" sz="3600" dirty="0"/>
              <a:t>orkplace </a:t>
            </a:r>
            <a:r>
              <a:rPr lang="en-US" sz="3600" b="0" i="0" u="none" strike="noStrike" cap="none" dirty="0">
                <a:solidFill>
                  <a:srgbClr val="000000"/>
                </a:solidFill>
                <a:ea typeface="Arial"/>
                <a:cs typeface="Arial"/>
                <a:sym typeface="Arial"/>
              </a:rPr>
              <a:t>causes psychological and physiological strain such as fatigue, discomfort </a:t>
            </a:r>
            <a:r>
              <a:rPr lang="en-US" sz="3600" i="0" u="none" strike="noStrike" cap="none" dirty="0">
                <a:ea typeface="Arial"/>
                <a:cs typeface="Arial"/>
                <a:sym typeface="Arial"/>
              </a:rPr>
              <a:t>and pain from improper sitting posture due to glare</a:t>
            </a:r>
            <a:r>
              <a:rPr lang="en-US" sz="3600" i="0" u="none" strike="noStrike" cap="none" baseline="30000" dirty="0">
                <a:ea typeface="Arial"/>
                <a:cs typeface="Arial"/>
                <a:sym typeface="Arial"/>
              </a:rPr>
              <a:t>1</a:t>
            </a:r>
          </a:p>
          <a:p>
            <a:pPr marL="685800" marR="0" lvl="0" indent="-647700" algn="just" rtl="0">
              <a:lnSpc>
                <a:spcPct val="100000"/>
              </a:lnSpc>
              <a:spcBef>
                <a:spcPts val="600"/>
              </a:spcBef>
              <a:spcAft>
                <a:spcPts val="0"/>
              </a:spcAft>
              <a:buClr>
                <a:srgbClr val="000000"/>
              </a:buClr>
              <a:buSzPct val="100000"/>
              <a:buFont typeface="Arial"/>
              <a:buChar char="•"/>
            </a:pPr>
            <a:r>
              <a:rPr lang="en-US" sz="3600" b="0" i="0" u="none" strike="noStrike" cap="none" dirty="0">
                <a:solidFill>
                  <a:srgbClr val="000000"/>
                </a:solidFill>
                <a:ea typeface="Arial"/>
                <a:cs typeface="Arial"/>
                <a:sym typeface="Arial"/>
              </a:rPr>
              <a:t>Lighting determines the accuracy </a:t>
            </a:r>
            <a:r>
              <a:rPr lang="en-US" sz="3600" dirty="0"/>
              <a:t>of</a:t>
            </a:r>
            <a:r>
              <a:rPr lang="en-US" sz="3600" b="0" i="0" u="none" strike="noStrike" cap="none" dirty="0">
                <a:solidFill>
                  <a:srgbClr val="000000"/>
                </a:solidFill>
                <a:ea typeface="Arial"/>
                <a:cs typeface="Arial"/>
                <a:sym typeface="Arial"/>
              </a:rPr>
              <a:t> visual tas</a:t>
            </a:r>
            <a:r>
              <a:rPr lang="en-US" sz="3600" dirty="0"/>
              <a:t>ks</a:t>
            </a:r>
            <a:r>
              <a:rPr lang="en-US" sz="3600" b="0" i="0" u="none" strike="noStrike" cap="none" baseline="30000" dirty="0">
                <a:solidFill>
                  <a:srgbClr val="000000"/>
                </a:solidFill>
                <a:ea typeface="Arial"/>
                <a:cs typeface="Arial"/>
                <a:sym typeface="Arial"/>
              </a:rPr>
              <a:t>2</a:t>
            </a:r>
          </a:p>
          <a:p>
            <a:pPr marL="685800" indent="-647700" algn="just">
              <a:spcBef>
                <a:spcPts val="600"/>
              </a:spcBef>
              <a:buClr>
                <a:srgbClr val="000000"/>
              </a:buClr>
              <a:buSzPct val="100000"/>
              <a:buFont typeface="Arial"/>
              <a:buChar char="•"/>
            </a:pPr>
            <a:r>
              <a:rPr lang="en-US" sz="3600" dirty="0">
                <a:solidFill>
                  <a:schemeClr val="dk1"/>
                </a:solidFill>
              </a:rPr>
              <a:t>Noise can be a major distraction in workplaces and affect a worker’s  concentration and productivity</a:t>
            </a:r>
            <a:r>
              <a:rPr lang="en-US" sz="3600" baseline="30000" dirty="0">
                <a:solidFill>
                  <a:schemeClr val="dk1"/>
                </a:solidFill>
              </a:rPr>
              <a:t>3</a:t>
            </a:r>
            <a:r>
              <a:rPr lang="en-US" sz="3600" dirty="0">
                <a:solidFill>
                  <a:schemeClr val="dk1"/>
                </a:solidFill>
              </a:rPr>
              <a:t> with low frequency noise (LPN) marked as especially disturbing in the work environment</a:t>
            </a:r>
            <a:r>
              <a:rPr lang="en-US" sz="3600" baseline="30000" dirty="0">
                <a:solidFill>
                  <a:schemeClr val="dk1"/>
                </a:solidFill>
              </a:rPr>
              <a:t>4</a:t>
            </a:r>
          </a:p>
          <a:p>
            <a:pPr marL="609600" marR="0" lvl="0" indent="-571500" algn="just" rtl="0">
              <a:lnSpc>
                <a:spcPct val="100000"/>
              </a:lnSpc>
              <a:spcBef>
                <a:spcPts val="600"/>
              </a:spcBef>
              <a:spcAft>
                <a:spcPts val="0"/>
              </a:spcAft>
              <a:buClr>
                <a:srgbClr val="000000"/>
              </a:buClr>
              <a:buSzPct val="100000"/>
              <a:buFont typeface="Arial"/>
              <a:buChar char="•"/>
            </a:pPr>
            <a:r>
              <a:rPr lang="en-US" sz="3600" dirty="0">
                <a:solidFill>
                  <a:schemeClr val="dk1"/>
                </a:solidFill>
              </a:rPr>
              <a:t>Perceived Noise Criteria (PNC-ambient noise in indoor environments), Noise Criteria (NC-relative loudness of a space with a range of frequencies) and Preferred Speech Interference Level (PSIL)</a:t>
            </a:r>
            <a:r>
              <a:rPr lang="en-US" sz="3600" dirty="0"/>
              <a:t> are the 3 analytical methods widely used for predicting effects of background noise levels on office workers</a:t>
            </a:r>
          </a:p>
        </p:txBody>
      </p:sp>
      <p:sp>
        <p:nvSpPr>
          <p:cNvPr id="13" name="Shape 93"/>
          <p:cNvSpPr txBox="1"/>
          <p:nvPr/>
        </p:nvSpPr>
        <p:spPr>
          <a:xfrm>
            <a:off x="688432" y="14226952"/>
            <a:ext cx="15049672" cy="1296144"/>
          </a:xfrm>
          <a:prstGeom prst="rect">
            <a:avLst/>
          </a:prstGeom>
          <a:solidFill>
            <a:schemeClr val="accent6"/>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8000" b="0" i="0" u="sng" strike="noStrike" cap="none">
                <a:solidFill>
                  <a:schemeClr val="dk1"/>
                </a:solidFill>
                <a:latin typeface="Calibri"/>
                <a:ea typeface="Calibri"/>
                <a:cs typeface="Calibri"/>
                <a:sym typeface="Calibri"/>
              </a:rPr>
              <a:t>Objectives</a:t>
            </a:r>
          </a:p>
        </p:txBody>
      </p:sp>
      <p:sp>
        <p:nvSpPr>
          <p:cNvPr id="14" name="Shape 92"/>
          <p:cNvSpPr txBox="1"/>
          <p:nvPr/>
        </p:nvSpPr>
        <p:spPr>
          <a:xfrm>
            <a:off x="688432" y="15523096"/>
            <a:ext cx="15050270" cy="3528392"/>
          </a:xfrm>
          <a:prstGeom prst="rect">
            <a:avLst/>
          </a:prstGeom>
          <a:solidFill>
            <a:schemeClr val="accent6">
              <a:lumMod val="20000"/>
              <a:lumOff val="80000"/>
            </a:schemeClr>
          </a:solidFill>
          <a:ln>
            <a:noFill/>
          </a:ln>
        </p:spPr>
        <p:style>
          <a:lnRef idx="1">
            <a:schemeClr val="accent3"/>
          </a:lnRef>
          <a:fillRef idx="2">
            <a:schemeClr val="accent3"/>
          </a:fillRef>
          <a:effectRef idx="1">
            <a:schemeClr val="accent3"/>
          </a:effectRef>
          <a:fontRef idx="minor">
            <a:schemeClr val="dk1"/>
          </a:fontRef>
        </p:style>
        <p:txBody>
          <a:bodyPr lIns="91425" tIns="45700" rIns="91425" bIns="45700" anchor="t" anchorCtr="0">
            <a:noAutofit/>
          </a:bodyPr>
          <a:lstStyle/>
          <a:p>
            <a:pPr marL="914400" marR="0" lvl="0" indent="-863600" algn="just" rtl="0">
              <a:lnSpc>
                <a:spcPct val="100000"/>
              </a:lnSpc>
              <a:spcBef>
                <a:spcPts val="0"/>
              </a:spcBef>
              <a:spcAft>
                <a:spcPts val="0"/>
              </a:spcAft>
              <a:buClr>
                <a:srgbClr val="000000"/>
              </a:buClr>
              <a:buSzPct val="100000"/>
              <a:buFont typeface="Arial" pitchFamily="34" charset="0"/>
              <a:buChar char="•"/>
            </a:pPr>
            <a:r>
              <a:rPr lang="en-US" sz="3600" b="0" i="0" u="none" strike="noStrike" cap="none" dirty="0">
                <a:solidFill>
                  <a:srgbClr val="000000"/>
                </a:solidFill>
                <a:ea typeface="Arial"/>
                <a:cs typeface="Arial"/>
                <a:sym typeface="Arial"/>
              </a:rPr>
              <a:t>To </a:t>
            </a:r>
            <a:r>
              <a:rPr lang="en-US" sz="3600" dirty="0"/>
              <a:t>determine PNC, NC and PSIL sound levels of the offices so as to evaluate level of background noise and potential effects on the workers</a:t>
            </a:r>
          </a:p>
          <a:p>
            <a:pPr marL="914400" marR="0" lvl="0" indent="-863600" algn="just" rtl="0">
              <a:lnSpc>
                <a:spcPct val="100000"/>
              </a:lnSpc>
              <a:spcBef>
                <a:spcPts val="600"/>
              </a:spcBef>
              <a:spcAft>
                <a:spcPts val="0"/>
              </a:spcAft>
              <a:buClr>
                <a:srgbClr val="000000"/>
              </a:buClr>
              <a:buSzPct val="100000"/>
              <a:buFont typeface="Arial" pitchFamily="34" charset="0"/>
              <a:buChar char="•"/>
            </a:pPr>
            <a:r>
              <a:rPr lang="en-US" sz="3600" dirty="0"/>
              <a:t>To compare lighting at the offices with </a:t>
            </a:r>
            <a:r>
              <a:rPr lang="en-US" sz="3600" dirty="0" smtClean="0"/>
              <a:t>Illuminating </a:t>
            </a:r>
            <a:r>
              <a:rPr lang="en-US" sz="3600" dirty="0"/>
              <a:t>Engineering Society (IES) Lighting Standard </a:t>
            </a:r>
          </a:p>
          <a:p>
            <a:pPr marL="914400" marR="0" lvl="0" indent="-863600" rtl="0">
              <a:lnSpc>
                <a:spcPct val="100000"/>
              </a:lnSpc>
              <a:spcBef>
                <a:spcPts val="600"/>
              </a:spcBef>
              <a:spcAft>
                <a:spcPts val="0"/>
              </a:spcAft>
              <a:buClr>
                <a:srgbClr val="000000"/>
              </a:buClr>
              <a:buSzPct val="100000"/>
              <a:buFont typeface="Arial" pitchFamily="34" charset="0"/>
              <a:buChar char="•"/>
            </a:pPr>
            <a:r>
              <a:rPr lang="en-US" sz="3600" dirty="0"/>
              <a:t>To correlate the impact of background noise and illumination in the offices with the corresponding workers’ sitting postures</a:t>
            </a:r>
            <a:br>
              <a:rPr lang="en-US" sz="3600" dirty="0"/>
            </a:br>
            <a:endParaRPr lang="en-US" sz="3600" dirty="0"/>
          </a:p>
        </p:txBody>
      </p:sp>
      <p:sp>
        <p:nvSpPr>
          <p:cNvPr id="15" name="Shape 95"/>
          <p:cNvSpPr txBox="1"/>
          <p:nvPr/>
        </p:nvSpPr>
        <p:spPr>
          <a:xfrm>
            <a:off x="688432" y="19627552"/>
            <a:ext cx="15051605" cy="1315616"/>
          </a:xfrm>
          <a:prstGeom prst="rect">
            <a:avLst/>
          </a:prstGeom>
          <a:ln>
            <a:noFill/>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lIns="91425" tIns="45700" rIns="91425" bIns="45700" anchor="t"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7949" b="0" i="0" u="sng" strike="noStrike" cap="none">
                <a:solidFill>
                  <a:srgbClr val="000000"/>
                </a:solidFill>
                <a:latin typeface="Calibri"/>
                <a:ea typeface="Calibri"/>
                <a:cs typeface="Calibri"/>
                <a:sym typeface="Calibri"/>
              </a:rPr>
              <a:t>Hypothesis</a:t>
            </a:r>
          </a:p>
        </p:txBody>
      </p:sp>
      <p:sp>
        <p:nvSpPr>
          <p:cNvPr id="16" name="Shape 94"/>
          <p:cNvSpPr txBox="1"/>
          <p:nvPr/>
        </p:nvSpPr>
        <p:spPr>
          <a:xfrm>
            <a:off x="688432" y="20923696"/>
            <a:ext cx="15051606" cy="2448272"/>
          </a:xfrm>
          <a:prstGeom prst="rect">
            <a:avLst/>
          </a:prstGeom>
          <a:solidFill>
            <a:schemeClr val="accent6">
              <a:lumMod val="20000"/>
              <a:lumOff val="80000"/>
            </a:schemeClr>
          </a:solidFill>
          <a:ln>
            <a:noFill/>
          </a:ln>
        </p:spPr>
        <p:style>
          <a:lnRef idx="1">
            <a:schemeClr val="accent3"/>
          </a:lnRef>
          <a:fillRef idx="2">
            <a:schemeClr val="accent3"/>
          </a:fillRef>
          <a:effectRef idx="1">
            <a:schemeClr val="accent3"/>
          </a:effectRef>
          <a:fontRef idx="minor">
            <a:schemeClr val="dk1"/>
          </a:fontRef>
        </p:style>
        <p:txBody>
          <a:bodyPr lIns="91425" tIns="45700" rIns="91425" bIns="45700" anchor="t" anchorCtr="0">
            <a:noAutofit/>
          </a:bodyPr>
          <a:lstStyle/>
          <a:p>
            <a:pPr marL="914400" marR="0" lvl="0" indent="-914400" algn="just" rtl="0">
              <a:lnSpc>
                <a:spcPct val="100000"/>
              </a:lnSpc>
              <a:spcBef>
                <a:spcPts val="0"/>
              </a:spcBef>
              <a:spcAft>
                <a:spcPts val="0"/>
              </a:spcAft>
              <a:buClr>
                <a:srgbClr val="000000"/>
              </a:buClr>
              <a:buSzPct val="100000"/>
              <a:buFont typeface="Arial" pitchFamily="34" charset="0"/>
              <a:buChar char="•"/>
            </a:pPr>
            <a:r>
              <a:rPr lang="en-US" sz="3600" dirty="0"/>
              <a:t>Background n</a:t>
            </a:r>
            <a:r>
              <a:rPr lang="en-US" sz="3600" b="0" i="0" u="none" strike="noStrike" cap="none" dirty="0">
                <a:solidFill>
                  <a:srgbClr val="000000"/>
                </a:solidFill>
                <a:ea typeface="Arial"/>
                <a:cs typeface="Arial"/>
                <a:sym typeface="Arial"/>
              </a:rPr>
              <a:t>oise exposure in Ryerson </a:t>
            </a:r>
            <a:r>
              <a:rPr lang="en-US" sz="3600" dirty="0"/>
              <a:t>University </a:t>
            </a:r>
            <a:r>
              <a:rPr lang="en-US" sz="3600" b="0" i="0" u="none" strike="noStrike" cap="none" dirty="0">
                <a:solidFill>
                  <a:srgbClr val="000000"/>
                </a:solidFill>
                <a:ea typeface="Arial"/>
                <a:cs typeface="Arial"/>
                <a:sym typeface="Arial"/>
              </a:rPr>
              <a:t>offices does </a:t>
            </a:r>
            <a:r>
              <a:rPr lang="en-US" sz="3600" dirty="0"/>
              <a:t>not meet</a:t>
            </a:r>
            <a:r>
              <a:rPr lang="en-US" sz="3600" b="0" i="0" u="none" strike="noStrike" cap="none" dirty="0">
                <a:solidFill>
                  <a:srgbClr val="000000"/>
                </a:solidFill>
                <a:ea typeface="Arial"/>
                <a:cs typeface="Arial"/>
                <a:sym typeface="Arial"/>
              </a:rPr>
              <a:t> PNC, NC and PSIL noise level recommendations under OHSA </a:t>
            </a:r>
          </a:p>
          <a:p>
            <a:pPr marL="914400" marR="0" lvl="0" indent="-914400" algn="just" rtl="0">
              <a:lnSpc>
                <a:spcPct val="100000"/>
              </a:lnSpc>
              <a:spcBef>
                <a:spcPts val="600"/>
              </a:spcBef>
              <a:spcAft>
                <a:spcPts val="0"/>
              </a:spcAft>
              <a:buClr>
                <a:srgbClr val="000000"/>
              </a:buClr>
              <a:buSzPct val="100000"/>
              <a:buFont typeface="Arial" pitchFamily="34" charset="0"/>
              <a:buChar char="•"/>
            </a:pPr>
            <a:r>
              <a:rPr lang="en-US" sz="3600" dirty="0"/>
              <a:t>Lighting in offices vary from the recommended illumination of IES Lighting Standard</a:t>
            </a:r>
          </a:p>
        </p:txBody>
      </p:sp>
      <p:sp>
        <p:nvSpPr>
          <p:cNvPr id="17" name="Shape 96"/>
          <p:cNvSpPr txBox="1"/>
          <p:nvPr/>
        </p:nvSpPr>
        <p:spPr>
          <a:xfrm>
            <a:off x="688432" y="24236064"/>
            <a:ext cx="15049672" cy="1440160"/>
          </a:xfrm>
          <a:prstGeom prst="rect">
            <a:avLst/>
          </a:prstGeom>
          <a:solidFill>
            <a:schemeClr val="accent6"/>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lIns="91425" tIns="45700" rIns="91425" bIns="45700" anchor="t"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7949" b="0" i="0" u="sng" strike="noStrike" cap="none" dirty="0">
                <a:solidFill>
                  <a:srgbClr val="000000"/>
                </a:solidFill>
                <a:latin typeface="Calibri"/>
                <a:ea typeface="Calibri"/>
                <a:cs typeface="Calibri"/>
                <a:sym typeface="Calibri"/>
              </a:rPr>
              <a:t>Methodology</a:t>
            </a:r>
          </a:p>
        </p:txBody>
      </p:sp>
      <p:sp>
        <p:nvSpPr>
          <p:cNvPr id="18" name="Shape 97"/>
          <p:cNvSpPr txBox="1"/>
          <p:nvPr/>
        </p:nvSpPr>
        <p:spPr>
          <a:xfrm>
            <a:off x="688432" y="25676224"/>
            <a:ext cx="15049672" cy="7242176"/>
          </a:xfrm>
          <a:prstGeom prst="rect">
            <a:avLst/>
          </a:prstGeom>
          <a:solidFill>
            <a:schemeClr val="accent6">
              <a:lumMod val="20000"/>
              <a:lumOff val="80000"/>
            </a:schemeClr>
          </a:solidFill>
          <a:ln>
            <a:noFill/>
          </a:ln>
        </p:spPr>
        <p:style>
          <a:lnRef idx="1">
            <a:schemeClr val="accent3"/>
          </a:lnRef>
          <a:fillRef idx="2">
            <a:schemeClr val="accent3"/>
          </a:fillRef>
          <a:effectRef idx="1">
            <a:schemeClr val="accent3"/>
          </a:effectRef>
          <a:fontRef idx="minor">
            <a:schemeClr val="dk1"/>
          </a:fontRef>
        </p:style>
        <p:txBody>
          <a:bodyPr lIns="91425" tIns="45700" rIns="91425" bIns="45700" anchor="t" anchorCtr="0">
            <a:noAutofit/>
          </a:bodyPr>
          <a:lstStyle/>
          <a:p>
            <a:pPr algn="just">
              <a:buClr>
                <a:srgbClr val="000000"/>
              </a:buClr>
              <a:buSzPct val="25000"/>
            </a:pPr>
            <a:r>
              <a:rPr lang="en-CA" sz="3600" dirty="0"/>
              <a:t>Background noise and lighting level measurements were randomly allocated at 40 Ryerson Staff private offices. Workstations were measured using a sound level meter (LxT2, Larson Davis </a:t>
            </a:r>
            <a:r>
              <a:rPr lang="en-CA" sz="3600" dirty="0" err="1"/>
              <a:t>SoundTrack</a:t>
            </a:r>
            <a:r>
              <a:rPr lang="en-CA" sz="3600" dirty="0"/>
              <a:t> SLM, United States) and a digital lux meter (AR823). The SLM was held 1 meter from the participant at their sitting workstation to get a true representation of the general noise levels in the office workplace. The digital lux meter was then placed on the keyboard, desk, monitor, window, and cabinets to obtain the luminance and illuminance levels at a range of locations in the workstation. The PNC, NC and PSIL sound pressure levels were determined and compared with the OHSA recommended standards for private office settings. The lighting data collected was compared with the IES Lighting Standard based on each participant's age, speed and accuracy required for the work and surface reflectance</a:t>
            </a:r>
            <a:r>
              <a:rPr lang="en-CA" sz="3600" dirty="0" smtClean="0"/>
              <a:t>. </a:t>
            </a:r>
            <a:r>
              <a:rPr lang="en-CA" sz="3600" dirty="0">
                <a:solidFill>
                  <a:srgbClr val="000000"/>
                </a:solidFill>
                <a:ea typeface="Arial"/>
                <a:cs typeface="Arial"/>
                <a:sym typeface="Arial"/>
              </a:rPr>
              <a:t>Methodology was approved by University ethics committee.</a:t>
            </a:r>
            <a:endParaRPr lang="en-US" sz="3600" dirty="0">
              <a:solidFill>
                <a:srgbClr val="000000"/>
              </a:solidFill>
              <a:ea typeface="Arial"/>
              <a:cs typeface="Arial"/>
              <a:sym typeface="Arial"/>
            </a:endParaRPr>
          </a:p>
        </p:txBody>
      </p:sp>
      <p:sp>
        <p:nvSpPr>
          <p:cNvPr id="19" name="Shape 85"/>
          <p:cNvSpPr txBox="1"/>
          <p:nvPr/>
        </p:nvSpPr>
        <p:spPr>
          <a:xfrm>
            <a:off x="16746216" y="4217840"/>
            <a:ext cx="33843760" cy="1320600"/>
          </a:xfrm>
          <a:prstGeom prst="rect">
            <a:avLst/>
          </a:prstGeom>
          <a:ln>
            <a:noFill/>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7949" b="0" i="0" u="sng" strike="noStrike" cap="none" dirty="0">
                <a:solidFill>
                  <a:schemeClr val="dk1"/>
                </a:solidFill>
                <a:latin typeface="Calibri"/>
                <a:ea typeface="Calibri"/>
                <a:cs typeface="Calibri"/>
                <a:sym typeface="Calibri"/>
              </a:rPr>
              <a:t>Results</a:t>
            </a:r>
          </a:p>
          <a:p>
            <a:pPr marL="0" marR="0" lvl="0" indent="0" algn="l" rtl="0">
              <a:lnSpc>
                <a:spcPct val="100000"/>
              </a:lnSpc>
              <a:spcBef>
                <a:spcPts val="0"/>
              </a:spcBef>
              <a:spcAft>
                <a:spcPts val="0"/>
              </a:spcAft>
              <a:buClr>
                <a:srgbClr val="000000"/>
              </a:buClr>
              <a:buFont typeface="Arial"/>
              <a:buNone/>
            </a:pPr>
            <a:endParaRPr sz="7949" b="0" i="0" u="sng" strike="noStrike" cap="none" dirty="0">
              <a:solidFill>
                <a:schemeClr val="dk1"/>
              </a:solidFill>
              <a:latin typeface="Calibri"/>
              <a:ea typeface="Calibri"/>
              <a:cs typeface="Calibri"/>
              <a:sym typeface="Calibri"/>
            </a:endParaRPr>
          </a:p>
        </p:txBody>
      </p:sp>
      <p:sp>
        <p:nvSpPr>
          <p:cNvPr id="25" name="Shape 86"/>
          <p:cNvSpPr txBox="1"/>
          <p:nvPr/>
        </p:nvSpPr>
        <p:spPr>
          <a:xfrm>
            <a:off x="33524080" y="10050488"/>
            <a:ext cx="17065896" cy="1360588"/>
          </a:xfrm>
          <a:prstGeom prst="rect">
            <a:avLst/>
          </a:prstGeom>
          <a:ln>
            <a:noFill/>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lIns="91425" tIns="45700" rIns="91425" bIns="45700" anchor="t"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7949" b="0" i="0" u="sng" strike="noStrike" cap="none" dirty="0">
                <a:solidFill>
                  <a:srgbClr val="000000"/>
                </a:solidFill>
                <a:latin typeface="Calibri"/>
                <a:ea typeface="Calibri"/>
                <a:cs typeface="Calibri"/>
                <a:sym typeface="Calibri"/>
              </a:rPr>
              <a:t>Discussion</a:t>
            </a:r>
          </a:p>
        </p:txBody>
      </p:sp>
      <p:sp>
        <p:nvSpPr>
          <p:cNvPr id="26" name="Shape 87"/>
          <p:cNvSpPr txBox="1"/>
          <p:nvPr/>
        </p:nvSpPr>
        <p:spPr>
          <a:xfrm>
            <a:off x="33524080" y="11418640"/>
            <a:ext cx="17065896" cy="7200800"/>
          </a:xfrm>
          <a:prstGeom prst="rect">
            <a:avLst/>
          </a:prstGeom>
          <a:solidFill>
            <a:schemeClr val="accent6">
              <a:lumMod val="20000"/>
              <a:lumOff val="80000"/>
            </a:schemeClr>
          </a:solidFill>
          <a:ln>
            <a:noFill/>
          </a:ln>
        </p:spPr>
        <p:style>
          <a:lnRef idx="1">
            <a:schemeClr val="accent3"/>
          </a:lnRef>
          <a:fillRef idx="2">
            <a:schemeClr val="accent3"/>
          </a:fillRef>
          <a:effectRef idx="1">
            <a:schemeClr val="accent3"/>
          </a:effectRef>
          <a:fontRef idx="minor">
            <a:schemeClr val="dk1"/>
          </a:fontRef>
        </p:style>
        <p:txBody>
          <a:bodyPr lIns="91425" tIns="45700" rIns="91425" bIns="45700" anchor="t" anchorCtr="0">
            <a:noAutofit/>
          </a:bodyPr>
          <a:lstStyle/>
          <a:p>
            <a:pPr marL="742950" indent="-742950" algn="just" fontAlgn="t">
              <a:buFont typeface="Arial" pitchFamily="34" charset="0"/>
              <a:buChar char="•"/>
            </a:pPr>
            <a:r>
              <a:rPr lang="en-CA" sz="3600" dirty="0"/>
              <a:t>Results indicated that the average PNC and NC levels obtained from 40 randomly selected Ryerson offices were above OHSA standard recommendations</a:t>
            </a:r>
          </a:p>
          <a:p>
            <a:pPr marL="742950" indent="-742950" algn="just" fontAlgn="t">
              <a:buFont typeface="Arial" pitchFamily="34" charset="0"/>
              <a:buChar char="•"/>
            </a:pPr>
            <a:r>
              <a:rPr lang="en-CA" sz="3600" dirty="0"/>
              <a:t>Average PSIL of the 40 offices is below the recommended level because PSIL is more lenient compared to PNC and NC levels</a:t>
            </a:r>
          </a:p>
          <a:p>
            <a:pPr marL="742950" indent="-742950" algn="just" fontAlgn="t">
              <a:buFont typeface="Arial" pitchFamily="34" charset="0"/>
              <a:buChar char="•"/>
            </a:pPr>
            <a:r>
              <a:rPr lang="en-CA" sz="3600" dirty="0"/>
              <a:t>Results also demonstrated that approximately </a:t>
            </a:r>
            <a:r>
              <a:rPr lang="en-CA" sz="3600" dirty="0" smtClean="0"/>
              <a:t>85% </a:t>
            </a:r>
            <a:r>
              <a:rPr lang="en-CA" sz="3600" dirty="0"/>
              <a:t>of the offices did not comply with the IES Lighting Standards</a:t>
            </a:r>
          </a:p>
          <a:p>
            <a:pPr marL="742950" indent="-742950" algn="just" fontAlgn="t">
              <a:buFont typeface="Arial" pitchFamily="34" charset="0"/>
              <a:buChar char="•"/>
            </a:pPr>
            <a:r>
              <a:rPr lang="en-CA" sz="3600" dirty="0"/>
              <a:t>The background noise was found to be dominant at low frequency levels which is known to contribute to workplace fatigue, distraction and productivity </a:t>
            </a:r>
            <a:r>
              <a:rPr lang="en-CA" sz="3600" dirty="0" smtClean="0"/>
              <a:t>loss</a:t>
            </a:r>
            <a:r>
              <a:rPr lang="en-CA" sz="3600" baseline="30000" dirty="0" smtClean="0"/>
              <a:t>5</a:t>
            </a:r>
            <a:endParaRPr lang="en-CA" sz="3600" dirty="0"/>
          </a:p>
          <a:p>
            <a:pPr marL="742950" indent="-742950" algn="just" fontAlgn="t">
              <a:buFont typeface="Arial" pitchFamily="34" charset="0"/>
              <a:buChar char="•"/>
            </a:pPr>
            <a:r>
              <a:rPr lang="en-CA" sz="3600" dirty="0"/>
              <a:t>In conjunction with Improper lighting or glare, analysis of such occupational stressors on staff musculoskeletal pain/ discomfort should be inquired for the health and safety of Ryerson office staff </a:t>
            </a:r>
          </a:p>
          <a:p>
            <a:pPr marL="742950" indent="-742950" algn="just" fontAlgn="t">
              <a:buFont typeface="Arial" pitchFamily="34" charset="0"/>
              <a:buChar char="•"/>
            </a:pPr>
            <a:r>
              <a:rPr lang="en-CA" sz="3600" dirty="0"/>
              <a:t>Some offices in Ryerson University located near classrooms where students walk back and forth. This may be one of the major sources of the background noise measured</a:t>
            </a:r>
          </a:p>
        </p:txBody>
      </p:sp>
      <p:sp>
        <p:nvSpPr>
          <p:cNvPr id="27" name="Shape 99"/>
          <p:cNvSpPr txBox="1"/>
          <p:nvPr/>
        </p:nvSpPr>
        <p:spPr>
          <a:xfrm>
            <a:off x="33524080" y="26036264"/>
            <a:ext cx="17065896" cy="1323300"/>
          </a:xfrm>
          <a:prstGeom prst="rect">
            <a:avLst/>
          </a:prstGeom>
          <a:solidFill>
            <a:schemeClr val="accent6"/>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8000" b="0" i="0" u="sng" strike="noStrike" cap="none" dirty="0">
                <a:solidFill>
                  <a:schemeClr val="dk1"/>
                </a:solidFill>
                <a:latin typeface="Calibri"/>
                <a:ea typeface="Calibri"/>
                <a:cs typeface="Calibri"/>
                <a:sym typeface="Calibri"/>
              </a:rPr>
              <a:t>References</a:t>
            </a:r>
          </a:p>
        </p:txBody>
      </p:sp>
      <p:sp>
        <p:nvSpPr>
          <p:cNvPr id="28" name="Shape 100"/>
          <p:cNvSpPr txBox="1"/>
          <p:nvPr/>
        </p:nvSpPr>
        <p:spPr>
          <a:xfrm>
            <a:off x="33524080" y="27332408"/>
            <a:ext cx="17065896" cy="2362686"/>
          </a:xfrm>
          <a:prstGeom prst="rect">
            <a:avLst/>
          </a:prstGeom>
          <a:solidFill>
            <a:schemeClr val="accent6">
              <a:lumMod val="20000"/>
              <a:lumOff val="80000"/>
            </a:schemeClr>
          </a:solidFill>
          <a:ln>
            <a:noFill/>
          </a:ln>
        </p:spPr>
        <p:style>
          <a:lnRef idx="1">
            <a:schemeClr val="accent3"/>
          </a:lnRef>
          <a:fillRef idx="2">
            <a:schemeClr val="accent3"/>
          </a:fillRef>
          <a:effectRef idx="1">
            <a:schemeClr val="accent3"/>
          </a:effectRef>
          <a:fontRef idx="minor">
            <a:schemeClr val="dk1"/>
          </a:fontRef>
        </p:style>
        <p:txBody>
          <a:bodyPr lIns="91425" tIns="45700" rIns="91425" bIns="45700" anchor="t" anchorCtr="0">
            <a:noAutofit/>
          </a:bodyPr>
          <a:lstStyle/>
          <a:p>
            <a:pPr marL="457200" lvl="0" indent="-419100" algn="just">
              <a:buSzPct val="100000"/>
              <a:buAutoNum type="arabicPeriod"/>
            </a:pPr>
            <a:r>
              <a:rPr lang="en-US" sz="2000" dirty="0" err="1"/>
              <a:t>da</a:t>
            </a:r>
            <a:r>
              <a:rPr lang="en-US" sz="2000" dirty="0"/>
              <a:t> Silva, L. B., </a:t>
            </a:r>
            <a:r>
              <a:rPr lang="en-US" sz="2000" dirty="0" err="1"/>
              <a:t>da</a:t>
            </a:r>
            <a:r>
              <a:rPr lang="en-US" sz="2000" dirty="0"/>
              <a:t> Costa </a:t>
            </a:r>
            <a:r>
              <a:rPr lang="en-US" sz="2000" dirty="0" err="1"/>
              <a:t>Eulálio</a:t>
            </a:r>
            <a:r>
              <a:rPr lang="en-US" sz="2000" dirty="0"/>
              <a:t>, Eliza Juliana, </a:t>
            </a:r>
            <a:r>
              <a:rPr lang="en-US" sz="2000" dirty="0" err="1"/>
              <a:t>Souto</a:t>
            </a:r>
            <a:r>
              <a:rPr lang="en-US" sz="2000" dirty="0"/>
              <a:t> </a:t>
            </a:r>
            <a:r>
              <a:rPr lang="en-US" sz="2000" dirty="0" err="1"/>
              <a:t>Coutinho</a:t>
            </a:r>
            <a:r>
              <a:rPr lang="en-US" sz="2000" dirty="0"/>
              <a:t>, A., </a:t>
            </a:r>
            <a:r>
              <a:rPr lang="en-US" sz="2000" dirty="0" err="1"/>
              <a:t>Gonçalves</a:t>
            </a:r>
            <a:r>
              <a:rPr lang="en-US" sz="2000" dirty="0"/>
              <a:t> </a:t>
            </a:r>
            <a:r>
              <a:rPr lang="en-US" sz="2000" dirty="0" err="1"/>
              <a:t>Soares</a:t>
            </a:r>
            <a:r>
              <a:rPr lang="en-US" sz="2000" dirty="0"/>
              <a:t>, E. V., &amp; de Lourdes Silva dos Santos, Roberta. (2012). Work (Reading, Mass.), 41 </a:t>
            </a:r>
            <a:r>
              <a:rPr lang="en-US" sz="2000" dirty="0" err="1"/>
              <a:t>Suppl</a:t>
            </a:r>
            <a:r>
              <a:rPr lang="en-US" sz="2000" dirty="0"/>
              <a:t> 1, 5540.</a:t>
            </a:r>
          </a:p>
          <a:p>
            <a:pPr marL="457200" lvl="0" indent="-419100" algn="just">
              <a:buSzPct val="100000"/>
              <a:buAutoNum type="arabicPeriod"/>
            </a:pPr>
            <a:r>
              <a:rPr lang="en-US" sz="2000" dirty="0"/>
              <a:t>Baron, R. A., Rea, M. S., &amp; Daniels, S. G. (1992). Motivation and Emotion, 16(1), 1-33. doi:10.1007/BF00996485</a:t>
            </a:r>
          </a:p>
          <a:p>
            <a:pPr marL="457200" lvl="0" indent="-419100" algn="just">
              <a:buSzPct val="100000"/>
              <a:buAutoNum type="arabicPeriod"/>
            </a:pPr>
            <a:r>
              <a:rPr lang="en-US" sz="2000" dirty="0" err="1"/>
              <a:t>Banbury</a:t>
            </a:r>
            <a:r>
              <a:rPr lang="en-US" sz="2000" dirty="0"/>
              <a:t>, S., &amp; Berry, D. C. (1998). British Journal of Psychology, 89, 499.</a:t>
            </a:r>
          </a:p>
          <a:p>
            <a:pPr marL="457200" lvl="0" indent="-419100" algn="just">
              <a:buSzPct val="100000"/>
              <a:buAutoNum type="arabicPeriod"/>
            </a:pPr>
            <a:r>
              <a:rPr lang="en-US" sz="2000" dirty="0"/>
              <a:t>Evans, G. W., &amp; Johnson, D. (2000). Stress and open-office noise. Journal of applied psychology, 85(5), 779.</a:t>
            </a:r>
          </a:p>
          <a:p>
            <a:pPr marL="457200" lvl="0" indent="-419100" algn="just">
              <a:buSzPct val="100000"/>
              <a:buAutoNum type="arabicPeriod"/>
            </a:pPr>
            <a:r>
              <a:rPr lang="en-CA" sz="2000" dirty="0" err="1"/>
              <a:t>Jahncke</a:t>
            </a:r>
            <a:r>
              <a:rPr lang="en-CA" sz="2000" dirty="0"/>
              <a:t>, H., </a:t>
            </a:r>
            <a:r>
              <a:rPr lang="en-CA" sz="2000" dirty="0" err="1"/>
              <a:t>Björkeholm</a:t>
            </a:r>
            <a:r>
              <a:rPr lang="en-CA" sz="2000" dirty="0"/>
              <a:t>, P., Marsh, J. E., </a:t>
            </a:r>
            <a:r>
              <a:rPr lang="en-CA" sz="2000" dirty="0" err="1"/>
              <a:t>Odelius</a:t>
            </a:r>
            <a:r>
              <a:rPr lang="en-CA" sz="2000" dirty="0"/>
              <a:t>, J., &amp; </a:t>
            </a:r>
            <a:r>
              <a:rPr lang="en-CA" sz="2000" dirty="0" err="1"/>
              <a:t>Sörqvist</a:t>
            </a:r>
            <a:r>
              <a:rPr lang="en-CA" sz="2000" dirty="0"/>
              <a:t>, P. (2016). Office noise: Can headphones and masking sound attenuate distraction by background speech? </a:t>
            </a:r>
            <a:r>
              <a:rPr lang="en-CA" sz="2000" i="1" dirty="0"/>
              <a:t>Work,</a:t>
            </a:r>
            <a:r>
              <a:rPr lang="en-CA" sz="2000" dirty="0"/>
              <a:t> </a:t>
            </a:r>
            <a:r>
              <a:rPr lang="en-CA" sz="2000" i="1" dirty="0"/>
              <a:t>55</a:t>
            </a:r>
            <a:r>
              <a:rPr lang="en-CA" sz="2000" dirty="0"/>
              <a:t>(3), 505-513. doi:10.3233/wor-162421</a:t>
            </a:r>
            <a:endParaRPr lang="en-US" sz="2000" dirty="0"/>
          </a:p>
          <a:p>
            <a:pPr marR="0" lvl="0" algn="just" rtl="0">
              <a:lnSpc>
                <a:spcPct val="100000"/>
              </a:lnSpc>
              <a:spcBef>
                <a:spcPts val="600"/>
              </a:spcBef>
              <a:spcAft>
                <a:spcPts val="0"/>
              </a:spcAft>
              <a:buNone/>
            </a:pPr>
            <a:endParaRPr lang="en-US" sz="2200" i="0" u="none" strike="noStrike" cap="none" dirty="0">
              <a:solidFill>
                <a:srgbClr val="000000"/>
              </a:solidFill>
              <a:ea typeface="Arial"/>
              <a:cs typeface="Arial"/>
              <a:sym typeface="Arial"/>
            </a:endParaRPr>
          </a:p>
          <a:p>
            <a:pPr marL="0" marR="0" lvl="0" indent="0" algn="just" rtl="0">
              <a:lnSpc>
                <a:spcPct val="100000"/>
              </a:lnSpc>
              <a:spcBef>
                <a:spcPts val="600"/>
              </a:spcBef>
              <a:spcAft>
                <a:spcPts val="0"/>
              </a:spcAft>
              <a:buClr>
                <a:srgbClr val="000000"/>
              </a:buClr>
              <a:buFont typeface="Arial"/>
              <a:buNone/>
            </a:pPr>
            <a:endParaRPr sz="2200" i="0" u="none" strike="noStrike" cap="none" dirty="0">
              <a:solidFill>
                <a:srgbClr val="000000"/>
              </a:solidFill>
              <a:latin typeface="Arial"/>
              <a:ea typeface="Arial"/>
              <a:cs typeface="Arial"/>
              <a:sym typeface="Arial"/>
            </a:endParaRPr>
          </a:p>
        </p:txBody>
      </p:sp>
      <p:sp>
        <p:nvSpPr>
          <p:cNvPr id="31" name="Shape 99"/>
          <p:cNvSpPr txBox="1"/>
          <p:nvPr/>
        </p:nvSpPr>
        <p:spPr>
          <a:xfrm>
            <a:off x="33524080" y="29924696"/>
            <a:ext cx="17065896" cy="1323300"/>
          </a:xfrm>
          <a:prstGeom prst="rect">
            <a:avLst/>
          </a:prstGeom>
          <a:solidFill>
            <a:schemeClr val="accent6"/>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lIns="91425" tIns="45700" rIns="91425" bIns="45700" anchor="t" anchorCtr="0">
            <a:noAutofit/>
          </a:bodyPr>
          <a:lstStyle/>
          <a:p>
            <a:pPr marL="0" marR="0" lvl="0" indent="0" algn="ctr" rtl="0">
              <a:lnSpc>
                <a:spcPct val="100000"/>
              </a:lnSpc>
              <a:spcBef>
                <a:spcPts val="0"/>
              </a:spcBef>
              <a:spcAft>
                <a:spcPts val="0"/>
              </a:spcAft>
              <a:buClr>
                <a:schemeClr val="dk1"/>
              </a:buClr>
              <a:buSzPct val="25000"/>
              <a:buFont typeface="Calibri"/>
              <a:buNone/>
            </a:pPr>
            <a:r>
              <a:rPr lang="en-US" sz="8000" b="0" i="0" u="sng" strike="noStrike" cap="none" dirty="0">
                <a:solidFill>
                  <a:schemeClr val="dk1"/>
                </a:solidFill>
                <a:latin typeface="Calibri"/>
                <a:ea typeface="Calibri"/>
                <a:cs typeface="Calibri"/>
                <a:sym typeface="Calibri"/>
              </a:rPr>
              <a:t>Acknowledgements</a:t>
            </a:r>
          </a:p>
        </p:txBody>
      </p:sp>
      <p:sp>
        <p:nvSpPr>
          <p:cNvPr id="33" name="Shape 100"/>
          <p:cNvSpPr txBox="1"/>
          <p:nvPr/>
        </p:nvSpPr>
        <p:spPr>
          <a:xfrm>
            <a:off x="33524080" y="31148832"/>
            <a:ext cx="17065896" cy="1769568"/>
          </a:xfrm>
          <a:prstGeom prst="rect">
            <a:avLst/>
          </a:prstGeom>
          <a:solidFill>
            <a:schemeClr val="accent6">
              <a:lumMod val="20000"/>
              <a:lumOff val="80000"/>
            </a:schemeClr>
          </a:solidFill>
          <a:ln>
            <a:noFill/>
          </a:ln>
        </p:spPr>
        <p:style>
          <a:lnRef idx="1">
            <a:schemeClr val="accent3"/>
          </a:lnRef>
          <a:fillRef idx="2">
            <a:schemeClr val="accent3"/>
          </a:fillRef>
          <a:effectRef idx="1">
            <a:schemeClr val="accent3"/>
          </a:effectRef>
          <a:fontRef idx="minor">
            <a:schemeClr val="dk1"/>
          </a:fontRef>
        </p:style>
        <p:txBody>
          <a:bodyPr lIns="91425" tIns="45700" rIns="91425" bIns="45700" anchor="t" anchorCtr="0">
            <a:noAutofit/>
          </a:bodyPr>
          <a:lstStyle/>
          <a:p>
            <a:pPr marL="571500" indent="-38100" algn="just">
              <a:lnSpc>
                <a:spcPct val="110000"/>
              </a:lnSpc>
              <a:spcBef>
                <a:spcPts val="600"/>
              </a:spcBef>
            </a:pPr>
            <a:r>
              <a:rPr lang="en-US" sz="3600" dirty="0">
                <a:solidFill>
                  <a:srgbClr val="000000"/>
                </a:solidFill>
                <a:ea typeface="Arial"/>
                <a:cs typeface="Arial"/>
                <a:sym typeface="Arial"/>
              </a:rPr>
              <a:t>The researchers would like to thank Lin Yu, Muhammad </a:t>
            </a:r>
            <a:r>
              <a:rPr lang="en-US" sz="3600" dirty="0" err="1">
                <a:solidFill>
                  <a:srgbClr val="000000"/>
                </a:solidFill>
                <a:ea typeface="Arial"/>
                <a:cs typeface="Arial"/>
                <a:sym typeface="Arial"/>
              </a:rPr>
              <a:t>Shakeel</a:t>
            </a:r>
            <a:r>
              <a:rPr lang="en-US" sz="3600" dirty="0">
                <a:solidFill>
                  <a:srgbClr val="000000"/>
                </a:solidFill>
                <a:ea typeface="Arial"/>
                <a:cs typeface="Arial"/>
                <a:sym typeface="Arial"/>
              </a:rPr>
              <a:t> and </a:t>
            </a:r>
            <a:r>
              <a:rPr lang="en-US" sz="3600" dirty="0" err="1">
                <a:solidFill>
                  <a:srgbClr val="000000"/>
                </a:solidFill>
                <a:ea typeface="Arial"/>
                <a:cs typeface="Arial"/>
                <a:sym typeface="Arial"/>
              </a:rPr>
              <a:t>Wahaj</a:t>
            </a:r>
            <a:r>
              <a:rPr lang="en-US" sz="3600" dirty="0">
                <a:solidFill>
                  <a:srgbClr val="000000"/>
                </a:solidFill>
                <a:ea typeface="Arial"/>
                <a:cs typeface="Arial"/>
                <a:sym typeface="Arial"/>
              </a:rPr>
              <a:t> </a:t>
            </a:r>
            <a:r>
              <a:rPr lang="en-US" sz="3600" dirty="0" err="1">
                <a:solidFill>
                  <a:srgbClr val="000000"/>
                </a:solidFill>
                <a:ea typeface="Arial"/>
                <a:cs typeface="Arial"/>
                <a:sym typeface="Arial"/>
              </a:rPr>
              <a:t>Alam</a:t>
            </a:r>
            <a:r>
              <a:rPr lang="en-US" sz="3600" dirty="0">
                <a:solidFill>
                  <a:srgbClr val="000000"/>
                </a:solidFill>
                <a:ea typeface="Arial"/>
                <a:cs typeface="Arial"/>
                <a:sym typeface="Arial"/>
              </a:rPr>
              <a:t> for their contribution in data collection as well as data analysis.</a:t>
            </a:r>
          </a:p>
          <a:p>
            <a:pPr marR="0" lvl="0" algn="just" rtl="0">
              <a:lnSpc>
                <a:spcPct val="100000"/>
              </a:lnSpc>
              <a:spcBef>
                <a:spcPts val="600"/>
              </a:spcBef>
              <a:spcAft>
                <a:spcPts val="0"/>
              </a:spcAft>
              <a:buNone/>
            </a:pPr>
            <a:endParaRPr lang="en-US" sz="3000" b="0" i="0" u="none" strike="noStrike" cap="none" dirty="0">
              <a:solidFill>
                <a:srgbClr val="000000"/>
              </a:solidFill>
              <a:ea typeface="Arial"/>
              <a:cs typeface="Arial"/>
              <a:sym typeface="Arial"/>
            </a:endParaRPr>
          </a:p>
          <a:p>
            <a:pPr marL="0" marR="0" lvl="0" indent="0" algn="just" rtl="0">
              <a:lnSpc>
                <a:spcPct val="100000"/>
              </a:lnSpc>
              <a:spcBef>
                <a:spcPts val="600"/>
              </a:spcBef>
              <a:spcAft>
                <a:spcPts val="0"/>
              </a:spcAft>
              <a:buClr>
                <a:srgbClr val="000000"/>
              </a:buClr>
              <a:buFont typeface="Arial"/>
              <a:buNone/>
            </a:pPr>
            <a:endParaRPr sz="4400" b="0" i="0" u="none" strike="noStrike" cap="none" dirty="0">
              <a:solidFill>
                <a:srgbClr val="000000"/>
              </a:solidFill>
              <a:latin typeface="Arial"/>
              <a:ea typeface="Arial"/>
              <a:cs typeface="Arial"/>
              <a:sym typeface="Arial"/>
            </a:endParaRPr>
          </a:p>
        </p:txBody>
      </p:sp>
      <p:pic>
        <p:nvPicPr>
          <p:cNvPr id="40" name="Picture 39" descr="Noise Illumination Test3.jpg"/>
          <p:cNvPicPr>
            <a:picLocks noChangeAspect="1"/>
          </p:cNvPicPr>
          <p:nvPr/>
        </p:nvPicPr>
        <p:blipFill>
          <a:blip r:embed="rId3" cstate="print"/>
          <a:stretch>
            <a:fillRect/>
          </a:stretch>
        </p:blipFill>
        <p:spPr>
          <a:xfrm>
            <a:off x="16818224" y="13794904"/>
            <a:ext cx="15625736" cy="7352497"/>
          </a:xfrm>
          <a:prstGeom prst="rect">
            <a:avLst/>
          </a:prstGeom>
        </p:spPr>
      </p:pic>
      <p:sp>
        <p:nvSpPr>
          <p:cNvPr id="3" name="TextBox 2"/>
          <p:cNvSpPr txBox="1"/>
          <p:nvPr/>
        </p:nvSpPr>
        <p:spPr>
          <a:xfrm>
            <a:off x="17322280" y="31364856"/>
            <a:ext cx="9793088" cy="369332"/>
          </a:xfrm>
          <a:prstGeom prst="rect">
            <a:avLst/>
          </a:prstGeom>
          <a:noFill/>
        </p:spPr>
        <p:txBody>
          <a:bodyPr wrap="square" rtlCol="0">
            <a:spAutoFit/>
          </a:bodyPr>
          <a:lstStyle/>
          <a:p>
            <a:endParaRPr lang="en-US" dirty="0"/>
          </a:p>
        </p:txBody>
      </p:sp>
      <p:sp>
        <p:nvSpPr>
          <p:cNvPr id="8" name="TextBox 7"/>
          <p:cNvSpPr txBox="1"/>
          <p:nvPr/>
        </p:nvSpPr>
        <p:spPr>
          <a:xfrm>
            <a:off x="22650872" y="22075824"/>
            <a:ext cx="9577064" cy="369332"/>
          </a:xfrm>
          <a:prstGeom prst="rect">
            <a:avLst/>
          </a:prstGeom>
          <a:noFill/>
          <a:ln>
            <a:noFill/>
          </a:ln>
        </p:spPr>
        <p:txBody>
          <a:bodyPr wrap="square" rtlCol="0">
            <a:spAutoFit/>
          </a:bodyPr>
          <a:lstStyle/>
          <a:p>
            <a:endParaRPr lang="en-US" dirty="0">
              <a:solidFill>
                <a:schemeClr val="accent4">
                  <a:lumMod val="60000"/>
                  <a:lumOff val="40000"/>
                </a:schemeClr>
              </a:solidFill>
            </a:endParaRPr>
          </a:p>
        </p:txBody>
      </p:sp>
      <p:sp>
        <p:nvSpPr>
          <p:cNvPr id="21" name="Rectangle 20"/>
          <p:cNvSpPr/>
          <p:nvPr/>
        </p:nvSpPr>
        <p:spPr>
          <a:xfrm>
            <a:off x="18186376" y="6018040"/>
            <a:ext cx="25603200" cy="646331"/>
          </a:xfrm>
          <a:prstGeom prst="rect">
            <a:avLst/>
          </a:prstGeom>
        </p:spPr>
        <p:txBody>
          <a:bodyPr>
            <a:spAutoFit/>
          </a:bodyPr>
          <a:lstStyle/>
          <a:p>
            <a:pPr marL="685800" lvl="2" indent="-685800" algn="just">
              <a:spcBef>
                <a:spcPts val="600"/>
              </a:spcBef>
              <a:buClr>
                <a:srgbClr val="000000"/>
              </a:buClr>
              <a:buSzPct val="100000"/>
              <a:buFont typeface="Arial"/>
              <a:buChar char="•"/>
            </a:pPr>
            <a:endParaRPr lang="en-US" sz="3600" dirty="0">
              <a:solidFill>
                <a:srgbClr val="000000"/>
              </a:solidFill>
              <a:ea typeface="Arial"/>
              <a:cs typeface="Arial"/>
              <a:sym typeface="Arial"/>
            </a:endParaRPr>
          </a:p>
        </p:txBody>
      </p:sp>
      <p:pic>
        <p:nvPicPr>
          <p:cNvPr id="30" name="Picture 29" descr="Ryerson-rgb.png"/>
          <p:cNvPicPr>
            <a:picLocks noChangeAspect="1"/>
          </p:cNvPicPr>
          <p:nvPr/>
        </p:nvPicPr>
        <p:blipFill>
          <a:blip r:embed="rId4" cstate="print"/>
          <a:stretch>
            <a:fillRect/>
          </a:stretch>
        </p:blipFill>
        <p:spPr>
          <a:xfrm>
            <a:off x="0" y="0"/>
            <a:ext cx="7364837" cy="3702411"/>
          </a:xfrm>
          <a:prstGeom prst="rect">
            <a:avLst/>
          </a:prstGeom>
        </p:spPr>
      </p:pic>
      <p:sp>
        <p:nvSpPr>
          <p:cNvPr id="5" name="TextBox 4"/>
          <p:cNvSpPr txBox="1"/>
          <p:nvPr/>
        </p:nvSpPr>
        <p:spPr>
          <a:xfrm>
            <a:off x="33524080" y="5585992"/>
            <a:ext cx="17065896" cy="4278094"/>
          </a:xfrm>
          <a:prstGeom prst="rect">
            <a:avLst/>
          </a:prstGeom>
          <a:solidFill>
            <a:schemeClr val="accent6">
              <a:lumMod val="20000"/>
              <a:lumOff val="80000"/>
            </a:schemeClr>
          </a:solidFill>
        </p:spPr>
        <p:txBody>
          <a:bodyPr wrap="square" rtlCol="0">
            <a:spAutoFit/>
          </a:bodyPr>
          <a:lstStyle/>
          <a:p>
            <a:pPr marL="685800" lvl="2" indent="-685800" algn="just">
              <a:spcBef>
                <a:spcPts val="600"/>
              </a:spcBef>
              <a:buClr>
                <a:srgbClr val="000000"/>
              </a:buClr>
              <a:buSzPct val="100000"/>
              <a:buFont typeface="Arial"/>
              <a:buChar char="•"/>
            </a:pPr>
            <a:r>
              <a:rPr lang="en-US" sz="3600" dirty="0">
                <a:solidFill>
                  <a:srgbClr val="000000"/>
                </a:solidFill>
                <a:ea typeface="Arial"/>
                <a:cs typeface="Arial"/>
                <a:sym typeface="Arial"/>
              </a:rPr>
              <a:t>NC levels of </a:t>
            </a:r>
            <a:r>
              <a:rPr lang="en-US" sz="3600" dirty="0"/>
              <a:t>all</a:t>
            </a:r>
            <a:r>
              <a:rPr lang="en-US" sz="3600" dirty="0">
                <a:solidFill>
                  <a:srgbClr val="000000"/>
                </a:solidFill>
                <a:ea typeface="Arial"/>
                <a:cs typeface="Arial"/>
                <a:sym typeface="Arial"/>
              </a:rPr>
              <a:t> offices w</a:t>
            </a:r>
            <a:r>
              <a:rPr lang="en-US" sz="3600" dirty="0"/>
              <a:t>ere</a:t>
            </a:r>
            <a:r>
              <a:rPr lang="en-US" sz="3600" dirty="0">
                <a:solidFill>
                  <a:srgbClr val="000000"/>
                </a:solidFill>
                <a:ea typeface="Arial"/>
                <a:cs typeface="Arial"/>
                <a:sym typeface="Arial"/>
              </a:rPr>
              <a:t> above the standard</a:t>
            </a:r>
            <a:r>
              <a:rPr lang="en-US" sz="3600" dirty="0"/>
              <a:t> of </a:t>
            </a:r>
            <a:r>
              <a:rPr lang="en-US" sz="3600" dirty="0">
                <a:solidFill>
                  <a:srgbClr val="000000"/>
                </a:solidFill>
                <a:ea typeface="Arial"/>
                <a:cs typeface="Arial"/>
                <a:sym typeface="Arial"/>
              </a:rPr>
              <a:t>35 </a:t>
            </a:r>
            <a:r>
              <a:rPr lang="en-US" sz="3600" dirty="0" err="1">
                <a:solidFill>
                  <a:srgbClr val="000000"/>
                </a:solidFill>
                <a:ea typeface="Arial"/>
                <a:cs typeface="Arial"/>
                <a:sym typeface="Arial"/>
              </a:rPr>
              <a:t>dBZ</a:t>
            </a:r>
            <a:endParaRPr lang="en-US" sz="3600" dirty="0">
              <a:solidFill>
                <a:srgbClr val="000000"/>
              </a:solidFill>
              <a:ea typeface="Arial"/>
              <a:cs typeface="Arial"/>
              <a:sym typeface="Arial"/>
            </a:endParaRPr>
          </a:p>
          <a:p>
            <a:pPr marL="685800" lvl="2" indent="-685800" algn="just">
              <a:spcBef>
                <a:spcPts val="600"/>
              </a:spcBef>
              <a:buClr>
                <a:srgbClr val="000000"/>
              </a:buClr>
              <a:buSzPct val="100000"/>
              <a:buFont typeface="Arial"/>
              <a:buChar char="•"/>
            </a:pPr>
            <a:r>
              <a:rPr lang="en-US" sz="3600" dirty="0">
                <a:solidFill>
                  <a:srgbClr val="000000"/>
                </a:solidFill>
                <a:ea typeface="Arial"/>
                <a:cs typeface="Arial"/>
                <a:sym typeface="Arial"/>
              </a:rPr>
              <a:t>PNC levels</a:t>
            </a:r>
            <a:r>
              <a:rPr lang="en-US" sz="3600" dirty="0"/>
              <a:t> of all offices</a:t>
            </a:r>
            <a:r>
              <a:rPr lang="en-US" sz="3600" dirty="0">
                <a:solidFill>
                  <a:srgbClr val="000000"/>
                </a:solidFill>
                <a:ea typeface="Arial"/>
                <a:cs typeface="Arial"/>
                <a:sym typeface="Arial"/>
              </a:rPr>
              <a:t> w</a:t>
            </a:r>
            <a:r>
              <a:rPr lang="en-US" sz="3600" dirty="0"/>
              <a:t>ere</a:t>
            </a:r>
            <a:r>
              <a:rPr lang="en-US" sz="3600" dirty="0">
                <a:solidFill>
                  <a:srgbClr val="000000"/>
                </a:solidFill>
                <a:ea typeface="Arial"/>
                <a:cs typeface="Arial"/>
                <a:sym typeface="Arial"/>
              </a:rPr>
              <a:t> above </a:t>
            </a:r>
            <a:r>
              <a:rPr lang="en-US" sz="3600" dirty="0"/>
              <a:t>the</a:t>
            </a:r>
            <a:r>
              <a:rPr lang="en-US" sz="3600" dirty="0">
                <a:solidFill>
                  <a:srgbClr val="000000"/>
                </a:solidFill>
                <a:ea typeface="Arial"/>
                <a:cs typeface="Arial"/>
                <a:sym typeface="Arial"/>
              </a:rPr>
              <a:t> standard </a:t>
            </a:r>
            <a:r>
              <a:rPr lang="en-US" sz="3600" dirty="0"/>
              <a:t>of </a:t>
            </a:r>
            <a:r>
              <a:rPr lang="en-US" sz="3600" dirty="0">
                <a:solidFill>
                  <a:srgbClr val="000000"/>
                </a:solidFill>
                <a:ea typeface="Arial"/>
                <a:cs typeface="Arial"/>
                <a:sym typeface="Arial"/>
              </a:rPr>
              <a:t>40 </a:t>
            </a:r>
            <a:r>
              <a:rPr lang="en-US" sz="3600" dirty="0" err="1" smtClean="0">
                <a:solidFill>
                  <a:srgbClr val="000000"/>
                </a:solidFill>
                <a:ea typeface="Arial"/>
                <a:cs typeface="Arial"/>
                <a:sym typeface="Arial"/>
              </a:rPr>
              <a:t>dBZ</a:t>
            </a:r>
            <a:endParaRPr lang="en-US" sz="3600" dirty="0" smtClean="0">
              <a:solidFill>
                <a:srgbClr val="000000"/>
              </a:solidFill>
              <a:ea typeface="Arial"/>
              <a:cs typeface="Arial"/>
              <a:sym typeface="Arial"/>
            </a:endParaRPr>
          </a:p>
          <a:p>
            <a:pPr marL="685800" lvl="2" indent="-685800" algn="just">
              <a:spcBef>
                <a:spcPts val="600"/>
              </a:spcBef>
              <a:buClr>
                <a:srgbClr val="000000"/>
              </a:buClr>
              <a:buSzPct val="100000"/>
              <a:buFont typeface="Arial"/>
              <a:buChar char="•"/>
            </a:pPr>
            <a:r>
              <a:rPr lang="en-US" sz="3600" dirty="0" smtClean="0"/>
              <a:t>Background noise concentrated more at the low frequency range over the octave band spectrum</a:t>
            </a:r>
            <a:endParaRPr lang="en-US" sz="3600" dirty="0">
              <a:solidFill>
                <a:srgbClr val="000000"/>
              </a:solidFill>
              <a:ea typeface="Arial"/>
              <a:cs typeface="Arial"/>
              <a:sym typeface="Arial"/>
            </a:endParaRPr>
          </a:p>
          <a:p>
            <a:pPr marL="685800" lvl="2" indent="-685800" algn="just">
              <a:buClr>
                <a:srgbClr val="000000"/>
              </a:buClr>
              <a:buSzPct val="100000"/>
              <a:buFont typeface="Arial"/>
              <a:buChar char="•"/>
            </a:pPr>
            <a:r>
              <a:rPr lang="en-US" sz="3600" b="1" dirty="0" smtClean="0">
                <a:ea typeface="Arial"/>
                <a:cs typeface="Arial"/>
                <a:sym typeface="Arial"/>
              </a:rPr>
              <a:t>51</a:t>
            </a:r>
            <a:r>
              <a:rPr lang="en-US" sz="3600" b="1" dirty="0">
                <a:ea typeface="Arial"/>
                <a:cs typeface="Arial"/>
                <a:sym typeface="Arial"/>
              </a:rPr>
              <a:t>%</a:t>
            </a:r>
            <a:r>
              <a:rPr lang="en-US" sz="3600" dirty="0">
                <a:ea typeface="Arial"/>
                <a:cs typeface="Arial"/>
                <a:sym typeface="Arial"/>
              </a:rPr>
              <a:t> of </a:t>
            </a:r>
            <a:r>
              <a:rPr lang="en-US" sz="3600" dirty="0"/>
              <a:t>office</a:t>
            </a:r>
            <a:r>
              <a:rPr lang="en-US" sz="3600" dirty="0">
                <a:ea typeface="Arial"/>
                <a:cs typeface="Arial"/>
                <a:sym typeface="Arial"/>
              </a:rPr>
              <a:t>s were below the lighting standard</a:t>
            </a:r>
          </a:p>
          <a:p>
            <a:pPr marL="685800" lvl="2" indent="-685800" algn="just">
              <a:spcBef>
                <a:spcPts val="600"/>
              </a:spcBef>
              <a:buClr>
                <a:srgbClr val="000000"/>
              </a:buClr>
              <a:buSzPct val="100000"/>
              <a:buFont typeface="Arial"/>
              <a:buChar char="•"/>
            </a:pPr>
            <a:r>
              <a:rPr lang="en-US" sz="3600" b="1" dirty="0" smtClean="0">
                <a:ea typeface="Arial"/>
                <a:cs typeface="Arial"/>
                <a:sym typeface="Arial"/>
              </a:rPr>
              <a:t>34% </a:t>
            </a:r>
            <a:r>
              <a:rPr lang="en-US" sz="3600" dirty="0">
                <a:ea typeface="Arial"/>
                <a:cs typeface="Arial"/>
                <a:sym typeface="Arial"/>
              </a:rPr>
              <a:t>of </a:t>
            </a:r>
            <a:r>
              <a:rPr lang="en-US" sz="3600" dirty="0"/>
              <a:t>office</a:t>
            </a:r>
            <a:r>
              <a:rPr lang="en-US" sz="3600" dirty="0">
                <a:ea typeface="Arial"/>
                <a:cs typeface="Arial"/>
                <a:sym typeface="Arial"/>
              </a:rPr>
              <a:t>s were above the lighting standard</a:t>
            </a:r>
          </a:p>
          <a:p>
            <a:pPr marL="685800" lvl="2" indent="-685800" algn="just">
              <a:spcBef>
                <a:spcPts val="600"/>
              </a:spcBef>
              <a:buClr>
                <a:srgbClr val="000000"/>
              </a:buClr>
              <a:buSzPct val="100000"/>
              <a:buFont typeface="Arial"/>
              <a:buChar char="•"/>
            </a:pPr>
            <a:r>
              <a:rPr lang="en-US" sz="3600" b="1" dirty="0" smtClean="0">
                <a:ea typeface="Arial"/>
                <a:cs typeface="Arial"/>
                <a:sym typeface="Arial"/>
              </a:rPr>
              <a:t>15%</a:t>
            </a:r>
            <a:r>
              <a:rPr lang="en-US" sz="3600" dirty="0" smtClean="0">
                <a:ea typeface="Arial"/>
                <a:cs typeface="Arial"/>
                <a:sym typeface="Arial"/>
              </a:rPr>
              <a:t> </a:t>
            </a:r>
            <a:r>
              <a:rPr lang="en-US" sz="3600" dirty="0">
                <a:ea typeface="Arial"/>
                <a:cs typeface="Arial"/>
                <a:sym typeface="Arial"/>
              </a:rPr>
              <a:t>of </a:t>
            </a:r>
            <a:r>
              <a:rPr lang="en-US" sz="3600" dirty="0"/>
              <a:t>offices</a:t>
            </a:r>
            <a:r>
              <a:rPr lang="en-US" sz="3600" dirty="0">
                <a:ea typeface="Arial"/>
                <a:cs typeface="Arial"/>
                <a:sym typeface="Arial"/>
              </a:rPr>
              <a:t> were within the lighting standard</a:t>
            </a:r>
          </a:p>
        </p:txBody>
      </p:sp>
      <p:sp>
        <p:nvSpPr>
          <p:cNvPr id="29" name="Shape 86"/>
          <p:cNvSpPr txBox="1"/>
          <p:nvPr/>
        </p:nvSpPr>
        <p:spPr>
          <a:xfrm>
            <a:off x="33524080" y="18907472"/>
            <a:ext cx="17065896" cy="1360588"/>
          </a:xfrm>
          <a:prstGeom prst="rect">
            <a:avLst/>
          </a:prstGeom>
          <a:ln>
            <a:noFill/>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lIns="91425" tIns="45700" rIns="91425" bIns="45700" anchor="t" anchorCtr="0">
            <a:noAutofit/>
          </a:bodyPr>
          <a:lstStyle/>
          <a:p>
            <a:pPr marL="0" marR="0" lvl="0" indent="0" algn="ctr" rtl="0">
              <a:lnSpc>
                <a:spcPct val="100000"/>
              </a:lnSpc>
              <a:spcBef>
                <a:spcPts val="0"/>
              </a:spcBef>
              <a:spcAft>
                <a:spcPts val="0"/>
              </a:spcAft>
              <a:buClr>
                <a:srgbClr val="000000"/>
              </a:buClr>
              <a:buSzPct val="25000"/>
              <a:buFont typeface="Calibri"/>
              <a:buNone/>
            </a:pPr>
            <a:r>
              <a:rPr lang="en-US" sz="7949" b="0" i="0" u="sng" strike="noStrike" cap="none" dirty="0">
                <a:solidFill>
                  <a:srgbClr val="000000"/>
                </a:solidFill>
                <a:latin typeface="Calibri"/>
                <a:ea typeface="Calibri"/>
                <a:cs typeface="Calibri"/>
                <a:sym typeface="Calibri"/>
              </a:rPr>
              <a:t>Conclusion</a:t>
            </a:r>
          </a:p>
        </p:txBody>
      </p:sp>
      <p:sp>
        <p:nvSpPr>
          <p:cNvPr id="32" name="Shape 87"/>
          <p:cNvSpPr txBox="1"/>
          <p:nvPr/>
        </p:nvSpPr>
        <p:spPr>
          <a:xfrm>
            <a:off x="33524080" y="20203616"/>
            <a:ext cx="17065896" cy="5544616"/>
          </a:xfrm>
          <a:prstGeom prst="rect">
            <a:avLst/>
          </a:prstGeom>
          <a:solidFill>
            <a:schemeClr val="accent6">
              <a:lumMod val="20000"/>
              <a:lumOff val="80000"/>
            </a:schemeClr>
          </a:solidFill>
          <a:ln>
            <a:noFill/>
          </a:ln>
        </p:spPr>
        <p:style>
          <a:lnRef idx="1">
            <a:schemeClr val="accent3"/>
          </a:lnRef>
          <a:fillRef idx="2">
            <a:schemeClr val="accent3"/>
          </a:fillRef>
          <a:effectRef idx="1">
            <a:schemeClr val="accent3"/>
          </a:effectRef>
          <a:fontRef idx="minor">
            <a:schemeClr val="dk1"/>
          </a:fontRef>
        </p:style>
        <p:txBody>
          <a:bodyPr lIns="91425" tIns="45700" rIns="91425" bIns="45700" anchor="t" anchorCtr="0">
            <a:noAutofit/>
          </a:bodyPr>
          <a:lstStyle/>
          <a:p>
            <a:pPr marL="742950" indent="-742950" algn="just" fontAlgn="t">
              <a:buFont typeface="Arial" pitchFamily="34" charset="0"/>
              <a:buChar char="•"/>
            </a:pPr>
            <a:r>
              <a:rPr lang="en-CA" sz="3600" dirty="0"/>
              <a:t>Reducing background noise is especially important in offices for staff with work that requires high demand of precision and </a:t>
            </a:r>
            <a:r>
              <a:rPr lang="en-CA" sz="3600" dirty="0" smtClean="0"/>
              <a:t>accuracy</a:t>
            </a:r>
          </a:p>
          <a:p>
            <a:pPr marL="742950" indent="-742950" algn="just" fontAlgn="t">
              <a:buFont typeface="Arial" pitchFamily="34" charset="0"/>
              <a:buChar char="•"/>
            </a:pPr>
            <a:r>
              <a:rPr lang="en-CA" sz="3600" dirty="0" smtClean="0"/>
              <a:t>Administrative measures include</a:t>
            </a:r>
            <a:r>
              <a:rPr lang="en-CA" sz="3600" smtClean="0"/>
              <a:t>: reallocation </a:t>
            </a:r>
            <a:r>
              <a:rPr lang="en-CA" sz="3600" dirty="0" smtClean="0"/>
              <a:t>of cognitive demanding tasks to the quietest time of day with respect to location, provide a</a:t>
            </a:r>
            <a:r>
              <a:rPr lang="en-CA" sz="3600" dirty="0" smtClean="0"/>
              <a:t>wareness of</a:t>
            </a:r>
            <a:r>
              <a:rPr lang="en-CA" sz="3600" dirty="0" smtClean="0"/>
              <a:t> hazardous noise to </a:t>
            </a:r>
            <a:r>
              <a:rPr lang="en-CA" sz="3600" dirty="0" smtClean="0"/>
              <a:t>staff </a:t>
            </a:r>
            <a:r>
              <a:rPr lang="en-CA" sz="3600" dirty="0"/>
              <a:t>and management</a:t>
            </a:r>
            <a:r>
              <a:rPr lang="en-CA" sz="3600" dirty="0" smtClean="0"/>
              <a:t>; </a:t>
            </a:r>
            <a:r>
              <a:rPr lang="en-CA" sz="3600" dirty="0"/>
              <a:t>and </a:t>
            </a:r>
            <a:r>
              <a:rPr lang="en-CA" sz="3600" dirty="0" smtClean="0"/>
              <a:t>reduce </a:t>
            </a:r>
            <a:r>
              <a:rPr lang="en-CA" sz="3600" dirty="0"/>
              <a:t>pedestrian traffic </a:t>
            </a:r>
            <a:r>
              <a:rPr lang="en-CA" sz="3600" dirty="0" smtClean="0"/>
              <a:t>in hallways</a:t>
            </a:r>
          </a:p>
          <a:p>
            <a:pPr marL="742950" indent="-742950" algn="just" fontAlgn="t">
              <a:buFont typeface="Arial" pitchFamily="34" charset="0"/>
              <a:buChar char="•"/>
            </a:pPr>
            <a:r>
              <a:rPr lang="en-CA" sz="3600" dirty="0" smtClean="0"/>
              <a:t>Recent </a:t>
            </a:r>
            <a:r>
              <a:rPr lang="en-CA" sz="3600" dirty="0"/>
              <a:t>studies show that listening to nature sound through headphones was an effective masking technique to protect work performance against distraction of background noise</a:t>
            </a:r>
            <a:r>
              <a:rPr lang="en-CA" sz="3600" baseline="30000" dirty="0"/>
              <a:t>5</a:t>
            </a:r>
          </a:p>
          <a:p>
            <a:pPr marL="742950" indent="-742950" algn="just" fontAlgn="t">
              <a:buFont typeface="Arial" pitchFamily="34" charset="0"/>
              <a:buChar char="•"/>
            </a:pPr>
            <a:r>
              <a:rPr lang="en-CA" sz="3600" dirty="0"/>
              <a:t>Further research is needed to identify control measures to reduce distraction from background noise in office environments</a:t>
            </a:r>
          </a:p>
        </p:txBody>
      </p:sp>
      <p:sp>
        <p:nvSpPr>
          <p:cNvPr id="20" name="TextBox 19"/>
          <p:cNvSpPr txBox="1"/>
          <p:nvPr/>
        </p:nvSpPr>
        <p:spPr>
          <a:xfrm>
            <a:off x="17538304" y="13794904"/>
            <a:ext cx="12745416" cy="523220"/>
          </a:xfrm>
          <a:prstGeom prst="rect">
            <a:avLst/>
          </a:prstGeom>
          <a:solidFill>
            <a:srgbClr val="FFFFFF"/>
          </a:solidFill>
        </p:spPr>
        <p:txBody>
          <a:bodyPr wrap="square" rtlCol="0">
            <a:spAutoFit/>
          </a:bodyPr>
          <a:lstStyle/>
          <a:p>
            <a:pPr algn="ctr"/>
            <a:r>
              <a:rPr lang="en-US" sz="2800" dirty="0" smtClean="0"/>
              <a:t>Figure 2: Octave Band Analysis characterized by </a:t>
            </a:r>
            <a:r>
              <a:rPr lang="en-US" sz="2800" dirty="0"/>
              <a:t>PSIL, PNC and NC Noise Criterion </a:t>
            </a:r>
          </a:p>
        </p:txBody>
      </p:sp>
      <p:pic>
        <p:nvPicPr>
          <p:cNvPr id="41" name="Picture 40" descr="Noise Illumination Test4.jpg"/>
          <p:cNvPicPr>
            <a:picLocks noChangeAspect="1"/>
          </p:cNvPicPr>
          <p:nvPr/>
        </p:nvPicPr>
        <p:blipFill>
          <a:blip r:embed="rId5" cstate="print"/>
          <a:stretch>
            <a:fillRect/>
          </a:stretch>
        </p:blipFill>
        <p:spPr>
          <a:xfrm>
            <a:off x="16746216" y="5585991"/>
            <a:ext cx="15697744" cy="6480721"/>
          </a:xfrm>
          <a:prstGeom prst="rect">
            <a:avLst/>
          </a:prstGeom>
        </p:spPr>
      </p:pic>
      <p:sp>
        <p:nvSpPr>
          <p:cNvPr id="6" name="Rectangle 5"/>
          <p:cNvSpPr/>
          <p:nvPr/>
        </p:nvSpPr>
        <p:spPr>
          <a:xfrm>
            <a:off x="18042360" y="5658000"/>
            <a:ext cx="10537460" cy="523220"/>
          </a:xfrm>
          <a:prstGeom prst="rect">
            <a:avLst/>
          </a:prstGeom>
        </p:spPr>
        <p:txBody>
          <a:bodyPr wrap="none">
            <a:spAutoFit/>
          </a:bodyPr>
          <a:lstStyle/>
          <a:p>
            <a:r>
              <a:rPr lang="en-US" sz="2800" dirty="0" smtClean="0"/>
              <a:t>Figure 1: Noise </a:t>
            </a:r>
            <a:r>
              <a:rPr lang="en-US" sz="2800" dirty="0"/>
              <a:t>Level characterized by PSIL, PNC and NC Noise Criterion </a:t>
            </a:r>
          </a:p>
        </p:txBody>
      </p:sp>
      <p:graphicFrame>
        <p:nvGraphicFramePr>
          <p:cNvPr id="43" name="Chart 42"/>
          <p:cNvGraphicFramePr/>
          <p:nvPr>
            <p:extLst>
              <p:ext uri="{D42A27DB-BD31-4B8C-83A1-F6EECF244321}">
                <p14:modId xmlns:p14="http://schemas.microsoft.com/office/powerpoint/2010/main" val="65099627"/>
              </p:ext>
            </p:extLst>
          </p:nvPr>
        </p:nvGraphicFramePr>
        <p:xfrm>
          <a:off x="16746216" y="23022279"/>
          <a:ext cx="15697744" cy="9865096"/>
        </p:xfrm>
        <a:graphic>
          <a:graphicData uri="http://schemas.openxmlformats.org/drawingml/2006/chart">
            <c:chart xmlns:c="http://schemas.openxmlformats.org/drawingml/2006/chart" xmlns:r="http://schemas.openxmlformats.org/officeDocument/2006/relationships" r:id="rId6"/>
          </a:graphicData>
        </a:graphic>
      </p:graphicFrame>
      <p:sp>
        <p:nvSpPr>
          <p:cNvPr id="22" name="TextBox 21"/>
          <p:cNvSpPr txBox="1"/>
          <p:nvPr/>
        </p:nvSpPr>
        <p:spPr>
          <a:xfrm>
            <a:off x="16890232" y="23227952"/>
            <a:ext cx="14761640" cy="523220"/>
          </a:xfrm>
          <a:prstGeom prst="rect">
            <a:avLst/>
          </a:prstGeom>
          <a:solidFill>
            <a:srgbClr val="FFFFFF"/>
          </a:solidFill>
        </p:spPr>
        <p:txBody>
          <a:bodyPr wrap="square" rtlCol="0">
            <a:spAutoFit/>
          </a:bodyPr>
          <a:lstStyle/>
          <a:p>
            <a:pPr algn="ctr"/>
            <a:r>
              <a:rPr lang="en-US" sz="2800" dirty="0" smtClean="0"/>
              <a:t>Figure 3: Percentage of Office Illuminance  Below, At or Above IES Lighting Standard </a:t>
            </a: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2248</TotalTime>
  <Words>989</Words>
  <Application>Microsoft Macintosh PowerPoint</Application>
  <PresentationFormat>Custom</PresentationFormat>
  <Paragraphs>168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 T</dc:creator>
  <cp:lastModifiedBy>Rachel Irvine</cp:lastModifiedBy>
  <cp:revision>160</cp:revision>
  <dcterms:created xsi:type="dcterms:W3CDTF">2017-04-01T16:32:35Z</dcterms:created>
  <dcterms:modified xsi:type="dcterms:W3CDTF">2017-05-01T19:35:01Z</dcterms:modified>
</cp:coreProperties>
</file>