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6858000" cy="91440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4" d="100"/>
          <a:sy n="24" d="100"/>
        </p:scale>
        <p:origin x="2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khs145\Desktop\Lifting%20Study\Final%20results%20Moments%20and%20angles%20WSPS\Results%20Tables\Abs.%20Graph.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104661696049004E-2"/>
          <c:y val="0.12465373961218799"/>
          <c:w val="0.88088648874642905"/>
          <c:h val="0.73525377887320897"/>
        </c:manualLayout>
      </c:layout>
      <c:barChart>
        <c:barDir val="col"/>
        <c:grouping val="clustered"/>
        <c:varyColors val="0"/>
        <c:ser>
          <c:idx val="0"/>
          <c:order val="0"/>
          <c:tx>
            <c:strRef>
              <c:f>Sheet1!$K$27</c:f>
              <c:strCache>
                <c:ptCount val="1"/>
                <c:pt idx="0">
                  <c:v>Method 1</c:v>
                </c:pt>
              </c:strCache>
            </c:strRef>
          </c:tx>
          <c:spPr>
            <a:solidFill>
              <a:schemeClr val="accent1"/>
            </a:solidFill>
            <a:ln>
              <a:noFill/>
            </a:ln>
            <a:effectLst/>
          </c:spPr>
          <c:invertIfNegative val="0"/>
          <c:cat>
            <c:strRef>
              <c:f>(Sheet1!$L$26,Sheet1!$N$26,Sheet1!$P$26,Sheet1!$R$26,Sheet1!$T$26)</c:f>
              <c:strCache>
                <c:ptCount val="5"/>
                <c:pt idx="0">
                  <c:v>Shoulder</c:v>
                </c:pt>
                <c:pt idx="1">
                  <c:v>Hip</c:v>
                </c:pt>
                <c:pt idx="2">
                  <c:v>Knee</c:v>
                </c:pt>
                <c:pt idx="3">
                  <c:v>Ankle</c:v>
                </c:pt>
                <c:pt idx="4">
                  <c:v>L5S1</c:v>
                </c:pt>
              </c:strCache>
            </c:strRef>
          </c:cat>
          <c:val>
            <c:numRef>
              <c:f>(Sheet1!$L$27,Sheet1!$N$27,Sheet1!$P$27,Sheet1!$R$27,Sheet1!$T$27)</c:f>
              <c:numCache>
                <c:formatCode>General</c:formatCode>
                <c:ptCount val="5"/>
                <c:pt idx="0">
                  <c:v>8.7423676761006E-3</c:v>
                </c:pt>
                <c:pt idx="1">
                  <c:v>5.7888159961636362E-2</c:v>
                </c:pt>
                <c:pt idx="2">
                  <c:v>4.9893967105210019E-2</c:v>
                </c:pt>
                <c:pt idx="3">
                  <c:v>7.9405380590028864E-4</c:v>
                </c:pt>
                <c:pt idx="4">
                  <c:v>9.4641806129274267E-2</c:v>
                </c:pt>
              </c:numCache>
            </c:numRef>
          </c:val>
        </c:ser>
        <c:ser>
          <c:idx val="1"/>
          <c:order val="1"/>
          <c:tx>
            <c:strRef>
              <c:f>Sheet1!$K$28</c:f>
              <c:strCache>
                <c:ptCount val="1"/>
                <c:pt idx="0">
                  <c:v>Method 2</c:v>
                </c:pt>
              </c:strCache>
            </c:strRef>
          </c:tx>
          <c:spPr>
            <a:solidFill>
              <a:schemeClr val="accent2"/>
            </a:solidFill>
            <a:ln>
              <a:noFill/>
            </a:ln>
            <a:effectLst/>
          </c:spPr>
          <c:invertIfNegative val="0"/>
          <c:cat>
            <c:strRef>
              <c:f>(Sheet1!$L$26,Sheet1!$N$26,Sheet1!$P$26,Sheet1!$R$26,Sheet1!$T$26)</c:f>
              <c:strCache>
                <c:ptCount val="5"/>
                <c:pt idx="0">
                  <c:v>Shoulder</c:v>
                </c:pt>
                <c:pt idx="1">
                  <c:v>Hip</c:v>
                </c:pt>
                <c:pt idx="2">
                  <c:v>Knee</c:v>
                </c:pt>
                <c:pt idx="3">
                  <c:v>Ankle</c:v>
                </c:pt>
                <c:pt idx="4">
                  <c:v>L5S1</c:v>
                </c:pt>
              </c:strCache>
            </c:strRef>
          </c:cat>
          <c:val>
            <c:numRef>
              <c:f>(Sheet1!$L$28,Sheet1!$N$28,Sheet1!$P$28,Sheet1!$R$28,Sheet1!$T$28)</c:f>
              <c:numCache>
                <c:formatCode>General</c:formatCode>
                <c:ptCount val="5"/>
                <c:pt idx="0">
                  <c:v>6.4712513758413181E-3</c:v>
                </c:pt>
                <c:pt idx="1">
                  <c:v>6.456989811536562E-2</c:v>
                </c:pt>
                <c:pt idx="2">
                  <c:v>4.1707004769693468E-2</c:v>
                </c:pt>
                <c:pt idx="3">
                  <c:v>6.3630523515593486E-3</c:v>
                </c:pt>
                <c:pt idx="4">
                  <c:v>0.11932736005537789</c:v>
                </c:pt>
              </c:numCache>
            </c:numRef>
          </c:val>
        </c:ser>
        <c:ser>
          <c:idx val="2"/>
          <c:order val="2"/>
          <c:tx>
            <c:strRef>
              <c:f>Sheet1!$K$29</c:f>
              <c:strCache>
                <c:ptCount val="1"/>
                <c:pt idx="0">
                  <c:v>Untrained</c:v>
                </c:pt>
              </c:strCache>
            </c:strRef>
          </c:tx>
          <c:spPr>
            <a:solidFill>
              <a:schemeClr val="accent3"/>
            </a:solidFill>
            <a:ln>
              <a:noFill/>
            </a:ln>
            <a:effectLst/>
          </c:spPr>
          <c:invertIfNegative val="0"/>
          <c:errBars>
            <c:errBarType val="both"/>
            <c:errValType val="cust"/>
            <c:noEndCap val="0"/>
            <c:plus>
              <c:numRef>
                <c:f>(Sheet1!$M$29,Sheet1!$O$29,Sheet1!$Q$29,Sheet1!$S$29,Sheet1!$U$29)</c:f>
                <c:numCache>
                  <c:formatCode>General</c:formatCode>
                  <c:ptCount val="5"/>
                  <c:pt idx="0">
                    <c:v>4.4588112230486534E-3</c:v>
                  </c:pt>
                  <c:pt idx="1">
                    <c:v>1.9175145956750871E-2</c:v>
                  </c:pt>
                  <c:pt idx="2">
                    <c:v>1.8926765150525535E-2</c:v>
                  </c:pt>
                  <c:pt idx="3">
                    <c:v>1.5105685750540776E-2</c:v>
                  </c:pt>
                  <c:pt idx="4">
                    <c:v>2.0632535216397935E-2</c:v>
                  </c:pt>
                </c:numCache>
              </c:numRef>
            </c:plus>
            <c:minus>
              <c:numRef>
                <c:f>(Sheet1!$M$29,Sheet1!$O$29,Sheet1!$Q$29,Sheet1!$S$29,Sheet1!$U$29)</c:f>
                <c:numCache>
                  <c:formatCode>General</c:formatCode>
                  <c:ptCount val="5"/>
                  <c:pt idx="0">
                    <c:v>4.4588112230486534E-3</c:v>
                  </c:pt>
                  <c:pt idx="1">
                    <c:v>1.9175145956750871E-2</c:v>
                  </c:pt>
                  <c:pt idx="2">
                    <c:v>1.8926765150525535E-2</c:v>
                  </c:pt>
                  <c:pt idx="3">
                    <c:v>1.5105685750540776E-2</c:v>
                  </c:pt>
                  <c:pt idx="4">
                    <c:v>2.0632535216397935E-2</c:v>
                  </c:pt>
                </c:numCache>
              </c:numRef>
            </c:minus>
            <c:spPr>
              <a:noFill/>
              <a:ln w="9525" cap="flat" cmpd="sng" algn="ctr">
                <a:solidFill>
                  <a:schemeClr val="tx1">
                    <a:lumMod val="65000"/>
                    <a:lumOff val="35000"/>
                  </a:schemeClr>
                </a:solidFill>
                <a:round/>
              </a:ln>
              <a:effectLst/>
            </c:spPr>
          </c:errBars>
          <c:cat>
            <c:strRef>
              <c:f>(Sheet1!$L$26,Sheet1!$N$26,Sheet1!$P$26,Sheet1!$R$26,Sheet1!$T$26)</c:f>
              <c:strCache>
                <c:ptCount val="5"/>
                <c:pt idx="0">
                  <c:v>Shoulder</c:v>
                </c:pt>
                <c:pt idx="1">
                  <c:v>Hip</c:v>
                </c:pt>
                <c:pt idx="2">
                  <c:v>Knee</c:v>
                </c:pt>
                <c:pt idx="3">
                  <c:v>Ankle</c:v>
                </c:pt>
                <c:pt idx="4">
                  <c:v>L5S1</c:v>
                </c:pt>
              </c:strCache>
            </c:strRef>
          </c:cat>
          <c:val>
            <c:numRef>
              <c:f>(Sheet1!$L$29,Sheet1!$N$29,Sheet1!$P$29,Sheet1!$R$29,Sheet1!$T$29)</c:f>
              <c:numCache>
                <c:formatCode>General</c:formatCode>
                <c:ptCount val="5"/>
                <c:pt idx="0">
                  <c:v>1.3125769292978451E-2</c:v>
                </c:pt>
                <c:pt idx="1">
                  <c:v>6.3142278688448045E-2</c:v>
                </c:pt>
                <c:pt idx="2">
                  <c:v>5.2391753935221864E-2</c:v>
                </c:pt>
                <c:pt idx="3">
                  <c:v>3.2060836412121624E-2</c:v>
                </c:pt>
                <c:pt idx="4">
                  <c:v>0.11872827853758006</c:v>
                </c:pt>
              </c:numCache>
            </c:numRef>
          </c:val>
        </c:ser>
        <c:ser>
          <c:idx val="3"/>
          <c:order val="3"/>
          <c:tx>
            <c:strRef>
              <c:f>Sheet1!$K$30</c:f>
              <c:strCache>
                <c:ptCount val="1"/>
                <c:pt idx="0">
                  <c:v>Trained</c:v>
                </c:pt>
              </c:strCache>
            </c:strRef>
          </c:tx>
          <c:spPr>
            <a:solidFill>
              <a:schemeClr val="accent4"/>
            </a:solidFill>
            <a:ln>
              <a:noFill/>
            </a:ln>
            <a:effectLst/>
          </c:spPr>
          <c:invertIfNegative val="0"/>
          <c:errBars>
            <c:errBarType val="both"/>
            <c:errValType val="cust"/>
            <c:noEndCap val="0"/>
            <c:plus>
              <c:numRef>
                <c:f>(Sheet1!$M$30,Sheet1!$O$30,Sheet1!$Q$30,Sheet1!$S$30,Sheet1!$U$30)</c:f>
                <c:numCache>
                  <c:formatCode>General</c:formatCode>
                  <c:ptCount val="5"/>
                  <c:pt idx="0">
                    <c:v>4.6842974585827356E-3</c:v>
                  </c:pt>
                  <c:pt idx="1">
                    <c:v>1.612917833947913E-2</c:v>
                  </c:pt>
                  <c:pt idx="2">
                    <c:v>2.4335653069156218E-2</c:v>
                  </c:pt>
                  <c:pt idx="3">
                    <c:v>1.5265240027852865E-2</c:v>
                  </c:pt>
                  <c:pt idx="4">
                    <c:v>1.8071465496985482E-2</c:v>
                  </c:pt>
                </c:numCache>
              </c:numRef>
            </c:plus>
            <c:minus>
              <c:numRef>
                <c:f>(Sheet1!$M$30,Sheet1!$O$30,Sheet1!$Q$30,Sheet1!$S$30,Sheet1!$U$30)</c:f>
                <c:numCache>
                  <c:formatCode>General</c:formatCode>
                  <c:ptCount val="5"/>
                  <c:pt idx="0">
                    <c:v>4.6842974585827356E-3</c:v>
                  </c:pt>
                  <c:pt idx="1">
                    <c:v>1.612917833947913E-2</c:v>
                  </c:pt>
                  <c:pt idx="2">
                    <c:v>2.4335653069156218E-2</c:v>
                  </c:pt>
                  <c:pt idx="3">
                    <c:v>1.5265240027852865E-2</c:v>
                  </c:pt>
                  <c:pt idx="4">
                    <c:v>1.8071465496985482E-2</c:v>
                  </c:pt>
                </c:numCache>
              </c:numRef>
            </c:minus>
            <c:spPr>
              <a:noFill/>
              <a:ln w="9525" cap="flat" cmpd="sng" algn="ctr">
                <a:solidFill>
                  <a:schemeClr val="tx1">
                    <a:lumMod val="65000"/>
                    <a:lumOff val="35000"/>
                  </a:schemeClr>
                </a:solidFill>
                <a:round/>
              </a:ln>
              <a:effectLst/>
            </c:spPr>
          </c:errBars>
          <c:cat>
            <c:strRef>
              <c:f>(Sheet1!$L$26,Sheet1!$N$26,Sheet1!$P$26,Sheet1!$R$26,Sheet1!$T$26)</c:f>
              <c:strCache>
                <c:ptCount val="5"/>
                <c:pt idx="0">
                  <c:v>Shoulder</c:v>
                </c:pt>
                <c:pt idx="1">
                  <c:v>Hip</c:v>
                </c:pt>
                <c:pt idx="2">
                  <c:v>Knee</c:v>
                </c:pt>
                <c:pt idx="3">
                  <c:v>Ankle</c:v>
                </c:pt>
                <c:pt idx="4">
                  <c:v>L5S1</c:v>
                </c:pt>
              </c:strCache>
            </c:strRef>
          </c:cat>
          <c:val>
            <c:numRef>
              <c:f>(Sheet1!$L$30,Sheet1!$N$30,Sheet1!$P$30,Sheet1!$R$30,Sheet1!$T$30)</c:f>
              <c:numCache>
                <c:formatCode>General</c:formatCode>
                <c:ptCount val="5"/>
                <c:pt idx="0">
                  <c:v>1.1306474908575691E-2</c:v>
                </c:pt>
                <c:pt idx="1">
                  <c:v>6.0201013752834917E-2</c:v>
                </c:pt>
                <c:pt idx="2">
                  <c:v>5.5584854704489768E-2</c:v>
                </c:pt>
                <c:pt idx="3">
                  <c:v>3.0499517611541453E-2</c:v>
                </c:pt>
                <c:pt idx="4">
                  <c:v>0.11349994499062062</c:v>
                </c:pt>
              </c:numCache>
            </c:numRef>
          </c:val>
        </c:ser>
        <c:ser>
          <c:idx val="4"/>
          <c:order val="4"/>
          <c:tx>
            <c:strRef>
              <c:f>Sheet1!$K$31</c:f>
              <c:strCache>
                <c:ptCount val="1"/>
                <c:pt idx="0">
                  <c:v>Trainer</c:v>
                </c:pt>
              </c:strCache>
            </c:strRef>
          </c:tx>
          <c:spPr>
            <a:solidFill>
              <a:schemeClr val="accent5"/>
            </a:solidFill>
            <a:ln>
              <a:noFill/>
            </a:ln>
            <a:effectLst/>
          </c:spPr>
          <c:invertIfNegative val="0"/>
          <c:errBars>
            <c:errBarType val="both"/>
            <c:errValType val="cust"/>
            <c:noEndCap val="0"/>
            <c:plus>
              <c:numRef>
                <c:f>(Sheet1!$M$31,Sheet1!$O$31,Sheet1!$Q$31,Sheet1!$S$31,Sheet1!$U$31)</c:f>
                <c:numCache>
                  <c:formatCode>General</c:formatCode>
                  <c:ptCount val="5"/>
                  <c:pt idx="0">
                    <c:v>5.1213849902311398E-3</c:v>
                  </c:pt>
                  <c:pt idx="1">
                    <c:v>2.3006884003149652E-2</c:v>
                  </c:pt>
                  <c:pt idx="2">
                    <c:v>1.9104803544143109E-2</c:v>
                  </c:pt>
                  <c:pt idx="3">
                    <c:v>1.9298711586725588E-2</c:v>
                  </c:pt>
                  <c:pt idx="4">
                    <c:v>1.5755277407792308E-2</c:v>
                  </c:pt>
                </c:numCache>
              </c:numRef>
            </c:plus>
            <c:minus>
              <c:numRef>
                <c:f>(Sheet1!$M$31,Sheet1!$O$31,Sheet1!$Q$31,Sheet1!$S$31,Sheet1!$U$31)</c:f>
                <c:numCache>
                  <c:formatCode>General</c:formatCode>
                  <c:ptCount val="5"/>
                  <c:pt idx="0">
                    <c:v>5.1213849902311398E-3</c:v>
                  </c:pt>
                  <c:pt idx="1">
                    <c:v>2.3006884003149652E-2</c:v>
                  </c:pt>
                  <c:pt idx="2">
                    <c:v>1.9104803544143109E-2</c:v>
                  </c:pt>
                  <c:pt idx="3">
                    <c:v>1.9298711586725588E-2</c:v>
                  </c:pt>
                  <c:pt idx="4">
                    <c:v>1.5755277407792308E-2</c:v>
                  </c:pt>
                </c:numCache>
              </c:numRef>
            </c:minus>
            <c:spPr>
              <a:noFill/>
              <a:ln w="9525" cap="flat" cmpd="sng" algn="ctr">
                <a:solidFill>
                  <a:schemeClr val="tx1">
                    <a:lumMod val="65000"/>
                    <a:lumOff val="35000"/>
                  </a:schemeClr>
                </a:solidFill>
                <a:round/>
              </a:ln>
              <a:effectLst/>
            </c:spPr>
          </c:errBars>
          <c:cat>
            <c:strRef>
              <c:f>(Sheet1!$L$26,Sheet1!$N$26,Sheet1!$P$26,Sheet1!$R$26,Sheet1!$T$26)</c:f>
              <c:strCache>
                <c:ptCount val="5"/>
                <c:pt idx="0">
                  <c:v>Shoulder</c:v>
                </c:pt>
                <c:pt idx="1">
                  <c:v>Hip</c:v>
                </c:pt>
                <c:pt idx="2">
                  <c:v>Knee</c:v>
                </c:pt>
                <c:pt idx="3">
                  <c:v>Ankle</c:v>
                </c:pt>
                <c:pt idx="4">
                  <c:v>L5S1</c:v>
                </c:pt>
              </c:strCache>
            </c:strRef>
          </c:cat>
          <c:val>
            <c:numRef>
              <c:f>(Sheet1!$L$31,Sheet1!$N$31,Sheet1!$P$31,Sheet1!$R$31,Sheet1!$T$31)</c:f>
              <c:numCache>
                <c:formatCode>General</c:formatCode>
                <c:ptCount val="5"/>
                <c:pt idx="0">
                  <c:v>1.043446014669139E-2</c:v>
                </c:pt>
                <c:pt idx="1">
                  <c:v>6.4072545060040204E-2</c:v>
                </c:pt>
                <c:pt idx="2">
                  <c:v>5.4171300495470087E-2</c:v>
                </c:pt>
                <c:pt idx="3">
                  <c:v>3.5597976351068844E-2</c:v>
                </c:pt>
                <c:pt idx="4">
                  <c:v>0.1141028192389177</c:v>
                </c:pt>
              </c:numCache>
            </c:numRef>
          </c:val>
        </c:ser>
        <c:dLbls>
          <c:showLegendKey val="0"/>
          <c:showVal val="0"/>
          <c:showCatName val="0"/>
          <c:showSerName val="0"/>
          <c:showPercent val="0"/>
          <c:showBubbleSize val="0"/>
        </c:dLbls>
        <c:gapWidth val="219"/>
        <c:overlap val="-27"/>
        <c:axId val="129575184"/>
        <c:axId val="132554024"/>
      </c:barChart>
      <c:catAx>
        <c:axId val="129575184"/>
        <c:scaling>
          <c:orientation val="minMax"/>
        </c:scaling>
        <c:delete val="0"/>
        <c:axPos val="b"/>
        <c:title>
          <c:tx>
            <c:rich>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US" sz="2200"/>
                  <a:t>Body Joints</a:t>
                </a:r>
              </a:p>
            </c:rich>
          </c:tx>
          <c:layout>
            <c:manualLayout>
              <c:xMode val="edge"/>
              <c:yMode val="edge"/>
              <c:x val="0.49485029997706859"/>
              <c:y val="0.92864302653062347"/>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32554024"/>
        <c:crosses val="autoZero"/>
        <c:auto val="1"/>
        <c:lblAlgn val="ctr"/>
        <c:lblOffset val="100"/>
        <c:noMultiLvlLbl val="0"/>
      </c:catAx>
      <c:valAx>
        <c:axId val="132554024"/>
        <c:scaling>
          <c:orientation val="minMax"/>
          <c:max val="0.140000000000000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US" sz="2200"/>
                  <a:t>Normalized Moments (Nm/H*W)</a:t>
                </a:r>
              </a:p>
            </c:rich>
          </c:tx>
          <c:layout>
            <c:manualLayout>
              <c:xMode val="edge"/>
              <c:yMode val="edge"/>
              <c:x val="2.6158101746123926E-2"/>
              <c:y val="0.2647053667553862"/>
            </c:manualLayout>
          </c:layout>
          <c:overlay val="0"/>
          <c:spPr>
            <a:noFill/>
            <a:ln>
              <a:noFill/>
            </a:ln>
            <a:effectLst/>
          </c:spPr>
          <c:txPr>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9575184"/>
        <c:crosses val="autoZero"/>
        <c:crossBetween val="between"/>
      </c:valAx>
      <c:spPr>
        <a:noFill/>
        <a:ln>
          <a:noFill/>
        </a:ln>
        <a:effectLst/>
      </c:spPr>
    </c:plotArea>
    <c:legend>
      <c:legendPos val="b"/>
      <c:layout>
        <c:manualLayout>
          <c:xMode val="edge"/>
          <c:yMode val="edge"/>
          <c:x val="0.1553946610332245"/>
          <c:y val="3.6356911082317249E-2"/>
          <c:w val="0.68122156986474247"/>
          <c:h val="7.998647675965710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70484232387018"/>
          <c:y val="0.11977932409316677"/>
          <c:w val="0.86772480072374669"/>
          <c:h val="0.7469553813330897"/>
        </c:manualLayout>
      </c:layout>
      <c:barChart>
        <c:barDir val="col"/>
        <c:grouping val="clustered"/>
        <c:varyColors val="0"/>
        <c:ser>
          <c:idx val="0"/>
          <c:order val="0"/>
          <c:tx>
            <c:strRef>
              <c:f>Sheet1!$K$40</c:f>
              <c:strCache>
                <c:ptCount val="1"/>
                <c:pt idx="0">
                  <c:v>Method 1</c:v>
                </c:pt>
              </c:strCache>
            </c:strRef>
          </c:tx>
          <c:spPr>
            <a:solidFill>
              <a:schemeClr val="accent1"/>
            </a:solidFill>
            <a:ln>
              <a:noFill/>
            </a:ln>
            <a:effectLst/>
          </c:spPr>
          <c:invertIfNegative val="0"/>
          <c:cat>
            <c:strRef>
              <c:f>(Sheet1!$L$39,Sheet1!$N$39,Sheet1!$P$39,Sheet1!$R$39,Sheet1!$T$39)</c:f>
              <c:strCache>
                <c:ptCount val="5"/>
                <c:pt idx="0">
                  <c:v>Shoulder</c:v>
                </c:pt>
                <c:pt idx="1">
                  <c:v>Hip</c:v>
                </c:pt>
                <c:pt idx="2">
                  <c:v>Knee</c:v>
                </c:pt>
                <c:pt idx="3">
                  <c:v>Ankle</c:v>
                </c:pt>
                <c:pt idx="4">
                  <c:v>L5S1</c:v>
                </c:pt>
              </c:strCache>
            </c:strRef>
          </c:cat>
          <c:val>
            <c:numRef>
              <c:f>(Sheet1!$L$40,Sheet1!$N$40,Sheet1!$P$40,Sheet1!$R$40,Sheet1!$T$40)</c:f>
              <c:numCache>
                <c:formatCode>General</c:formatCode>
                <c:ptCount val="5"/>
                <c:pt idx="0">
                  <c:v>91.57</c:v>
                </c:pt>
                <c:pt idx="1">
                  <c:v>311.6700267911562</c:v>
                </c:pt>
                <c:pt idx="2">
                  <c:v>417.65251232334276</c:v>
                </c:pt>
                <c:pt idx="3">
                  <c:v>453.17192350144552</c:v>
                </c:pt>
                <c:pt idx="4">
                  <c:v>531.27</c:v>
                </c:pt>
              </c:numCache>
            </c:numRef>
          </c:val>
        </c:ser>
        <c:ser>
          <c:idx val="1"/>
          <c:order val="1"/>
          <c:tx>
            <c:strRef>
              <c:f>Sheet1!$K$41</c:f>
              <c:strCache>
                <c:ptCount val="1"/>
                <c:pt idx="0">
                  <c:v>Method 2</c:v>
                </c:pt>
              </c:strCache>
            </c:strRef>
          </c:tx>
          <c:spPr>
            <a:solidFill>
              <a:schemeClr val="accent2"/>
            </a:solidFill>
            <a:ln>
              <a:noFill/>
            </a:ln>
            <a:effectLst/>
          </c:spPr>
          <c:invertIfNegative val="0"/>
          <c:cat>
            <c:strRef>
              <c:f>(Sheet1!$L$39,Sheet1!$N$39,Sheet1!$P$39,Sheet1!$R$39,Sheet1!$T$39)</c:f>
              <c:strCache>
                <c:ptCount val="5"/>
                <c:pt idx="0">
                  <c:v>Shoulder</c:v>
                </c:pt>
                <c:pt idx="1">
                  <c:v>Hip</c:v>
                </c:pt>
                <c:pt idx="2">
                  <c:v>Knee</c:v>
                </c:pt>
                <c:pt idx="3">
                  <c:v>Ankle</c:v>
                </c:pt>
                <c:pt idx="4">
                  <c:v>L5S1</c:v>
                </c:pt>
              </c:strCache>
            </c:strRef>
          </c:cat>
          <c:val>
            <c:numRef>
              <c:f>(Sheet1!$L$41,Sheet1!$N$41,Sheet1!$P$41,Sheet1!$R$41,Sheet1!$T$41)</c:f>
              <c:numCache>
                <c:formatCode>General</c:formatCode>
                <c:ptCount val="5"/>
                <c:pt idx="0">
                  <c:v>91.57</c:v>
                </c:pt>
                <c:pt idx="1">
                  <c:v>323.30334586886045</c:v>
                </c:pt>
                <c:pt idx="2">
                  <c:v>426.40043064002646</c:v>
                </c:pt>
                <c:pt idx="3">
                  <c:v>461.24667852462636</c:v>
                </c:pt>
                <c:pt idx="4">
                  <c:v>531.27</c:v>
                </c:pt>
              </c:numCache>
            </c:numRef>
          </c:val>
        </c:ser>
        <c:ser>
          <c:idx val="2"/>
          <c:order val="2"/>
          <c:tx>
            <c:strRef>
              <c:f>Sheet1!$K$42</c:f>
              <c:strCache>
                <c:ptCount val="1"/>
                <c:pt idx="0">
                  <c:v>Untrained</c:v>
                </c:pt>
              </c:strCache>
            </c:strRef>
          </c:tx>
          <c:spPr>
            <a:solidFill>
              <a:schemeClr val="accent3"/>
            </a:solidFill>
            <a:ln>
              <a:noFill/>
            </a:ln>
            <a:effectLst/>
          </c:spPr>
          <c:invertIfNegative val="0"/>
          <c:errBars>
            <c:errBarType val="both"/>
            <c:errValType val="cust"/>
            <c:noEndCap val="0"/>
            <c:plus>
              <c:numRef>
                <c:f>(Sheet1!$M$42,Sheet1!$O$42,Sheet1!$Q$42,Sheet1!$S$42,Sheet1!$U$42)</c:f>
                <c:numCache>
                  <c:formatCode>General</c:formatCode>
                  <c:ptCount val="5"/>
                  <c:pt idx="0">
                    <c:v>9.3227491323047715</c:v>
                  </c:pt>
                  <c:pt idx="1">
                    <c:v>114.31286509295916</c:v>
                  </c:pt>
                  <c:pt idx="2">
                    <c:v>103.35886976952568</c:v>
                  </c:pt>
                  <c:pt idx="3">
                    <c:v>117.29311651145233</c:v>
                  </c:pt>
                  <c:pt idx="4">
                    <c:v>162.07751807153312</c:v>
                  </c:pt>
                </c:numCache>
              </c:numRef>
            </c:plus>
            <c:minus>
              <c:numRef>
                <c:f>(Sheet1!$M$42,Sheet1!$O$42,Sheet1!$Q$42,Sheet1!$S$42,Sheet1!$U$42)</c:f>
                <c:numCache>
                  <c:formatCode>General</c:formatCode>
                  <c:ptCount val="5"/>
                  <c:pt idx="0">
                    <c:v>9.3227491323047715</c:v>
                  </c:pt>
                  <c:pt idx="1">
                    <c:v>114.31286509295916</c:v>
                  </c:pt>
                  <c:pt idx="2">
                    <c:v>103.35886976952568</c:v>
                  </c:pt>
                  <c:pt idx="3">
                    <c:v>117.29311651145233</c:v>
                  </c:pt>
                  <c:pt idx="4">
                    <c:v>162.07751807153312</c:v>
                  </c:pt>
                </c:numCache>
              </c:numRef>
            </c:minus>
            <c:spPr>
              <a:noFill/>
              <a:ln w="9525" cap="flat" cmpd="sng" algn="ctr">
                <a:solidFill>
                  <a:schemeClr val="tx1">
                    <a:lumMod val="65000"/>
                    <a:lumOff val="35000"/>
                  </a:schemeClr>
                </a:solidFill>
                <a:round/>
              </a:ln>
              <a:effectLst/>
            </c:spPr>
          </c:errBars>
          <c:cat>
            <c:strRef>
              <c:f>(Sheet1!$L$39,Sheet1!$N$39,Sheet1!$P$39,Sheet1!$R$39,Sheet1!$T$39)</c:f>
              <c:strCache>
                <c:ptCount val="5"/>
                <c:pt idx="0">
                  <c:v>Shoulder</c:v>
                </c:pt>
                <c:pt idx="1">
                  <c:v>Hip</c:v>
                </c:pt>
                <c:pt idx="2">
                  <c:v>Knee</c:v>
                </c:pt>
                <c:pt idx="3">
                  <c:v>Ankle</c:v>
                </c:pt>
                <c:pt idx="4">
                  <c:v>L5S1</c:v>
                </c:pt>
              </c:strCache>
            </c:strRef>
          </c:cat>
          <c:val>
            <c:numRef>
              <c:f>(Sheet1!$L$42,Sheet1!$N$42,Sheet1!$P$42,Sheet1!$R$42,Sheet1!$T$42)</c:f>
              <c:numCache>
                <c:formatCode>General</c:formatCode>
                <c:ptCount val="5"/>
                <c:pt idx="0">
                  <c:v>87.310551804000042</c:v>
                </c:pt>
                <c:pt idx="1">
                  <c:v>249.44583227368099</c:v>
                </c:pt>
                <c:pt idx="2">
                  <c:v>382.21588682447151</c:v>
                </c:pt>
                <c:pt idx="3">
                  <c:v>411.04502293491606</c:v>
                </c:pt>
                <c:pt idx="4">
                  <c:v>450.72917888633725</c:v>
                </c:pt>
              </c:numCache>
            </c:numRef>
          </c:val>
        </c:ser>
        <c:ser>
          <c:idx val="3"/>
          <c:order val="3"/>
          <c:tx>
            <c:strRef>
              <c:f>Sheet1!$K$43</c:f>
              <c:strCache>
                <c:ptCount val="1"/>
                <c:pt idx="0">
                  <c:v>Trained</c:v>
                </c:pt>
              </c:strCache>
            </c:strRef>
          </c:tx>
          <c:spPr>
            <a:solidFill>
              <a:schemeClr val="accent4"/>
            </a:solidFill>
            <a:ln>
              <a:noFill/>
            </a:ln>
            <a:effectLst/>
          </c:spPr>
          <c:invertIfNegative val="0"/>
          <c:errBars>
            <c:errBarType val="both"/>
            <c:errValType val="cust"/>
            <c:noEndCap val="0"/>
            <c:plus>
              <c:numRef>
                <c:f>(Sheet1!$M$43,Sheet1!$O$43,Sheet1!$Q$43,Sheet1!$S$43,Sheet1!$U$43)</c:f>
                <c:numCache>
                  <c:formatCode>General</c:formatCode>
                  <c:ptCount val="5"/>
                  <c:pt idx="0">
                    <c:v>10.597792392404035</c:v>
                  </c:pt>
                  <c:pt idx="1">
                    <c:v>126.24664704026262</c:v>
                  </c:pt>
                  <c:pt idx="2">
                    <c:v>136.57168857222044</c:v>
                  </c:pt>
                  <c:pt idx="3">
                    <c:v>160.8050699306649</c:v>
                  </c:pt>
                  <c:pt idx="4">
                    <c:v>141.3681094173883</c:v>
                  </c:pt>
                </c:numCache>
              </c:numRef>
            </c:plus>
            <c:minus>
              <c:numRef>
                <c:f>(Sheet1!$M$43,Sheet1!$O$43,Sheet1!$Q$43,Sheet1!$S$43,Sheet1!$U$43)</c:f>
                <c:numCache>
                  <c:formatCode>General</c:formatCode>
                  <c:ptCount val="5"/>
                  <c:pt idx="0">
                    <c:v>10.597792392404035</c:v>
                  </c:pt>
                  <c:pt idx="1">
                    <c:v>126.24664704026262</c:v>
                  </c:pt>
                  <c:pt idx="2">
                    <c:v>136.57168857222044</c:v>
                  </c:pt>
                  <c:pt idx="3">
                    <c:v>160.8050699306649</c:v>
                  </c:pt>
                  <c:pt idx="4">
                    <c:v>141.3681094173883</c:v>
                  </c:pt>
                </c:numCache>
              </c:numRef>
            </c:minus>
            <c:spPr>
              <a:noFill/>
              <a:ln w="9525" cap="flat" cmpd="sng" algn="ctr">
                <a:solidFill>
                  <a:schemeClr val="tx1">
                    <a:lumMod val="65000"/>
                    <a:lumOff val="35000"/>
                  </a:schemeClr>
                </a:solidFill>
                <a:round/>
              </a:ln>
              <a:effectLst/>
            </c:spPr>
          </c:errBars>
          <c:cat>
            <c:strRef>
              <c:f>(Sheet1!$L$39,Sheet1!$N$39,Sheet1!$P$39,Sheet1!$R$39,Sheet1!$T$39)</c:f>
              <c:strCache>
                <c:ptCount val="5"/>
                <c:pt idx="0">
                  <c:v>Shoulder</c:v>
                </c:pt>
                <c:pt idx="1">
                  <c:v>Hip</c:v>
                </c:pt>
                <c:pt idx="2">
                  <c:v>Knee</c:v>
                </c:pt>
                <c:pt idx="3">
                  <c:v>Ankle</c:v>
                </c:pt>
                <c:pt idx="4">
                  <c:v>L5S1</c:v>
                </c:pt>
              </c:strCache>
            </c:strRef>
          </c:cat>
          <c:val>
            <c:numRef>
              <c:f>(Sheet1!$L$43,Sheet1!$N$43,Sheet1!$P$43,Sheet1!$R$43,Sheet1!$T$43)</c:f>
              <c:numCache>
                <c:formatCode>General</c:formatCode>
                <c:ptCount val="5"/>
                <c:pt idx="0">
                  <c:v>90.751690507170935</c:v>
                </c:pt>
                <c:pt idx="1">
                  <c:v>271.2034120117097</c:v>
                </c:pt>
                <c:pt idx="2">
                  <c:v>392.80072347299301</c:v>
                </c:pt>
                <c:pt idx="3">
                  <c:v>406.18218133446783</c:v>
                </c:pt>
                <c:pt idx="4">
                  <c:v>492.29980871297391</c:v>
                </c:pt>
              </c:numCache>
            </c:numRef>
          </c:val>
        </c:ser>
        <c:ser>
          <c:idx val="4"/>
          <c:order val="4"/>
          <c:tx>
            <c:strRef>
              <c:f>Sheet1!$K$44</c:f>
              <c:strCache>
                <c:ptCount val="1"/>
                <c:pt idx="0">
                  <c:v>Trainer</c:v>
                </c:pt>
              </c:strCache>
            </c:strRef>
          </c:tx>
          <c:spPr>
            <a:solidFill>
              <a:schemeClr val="accent5"/>
            </a:solidFill>
            <a:ln>
              <a:noFill/>
            </a:ln>
            <a:effectLst/>
          </c:spPr>
          <c:invertIfNegative val="0"/>
          <c:errBars>
            <c:errBarType val="both"/>
            <c:errValType val="cust"/>
            <c:noEndCap val="0"/>
            <c:plus>
              <c:numRef>
                <c:f>(Sheet1!$M$44,Sheet1!$O$44,Sheet1!$Q$44,Sheet1!$S$44,Sheet1!$U$44)</c:f>
                <c:numCache>
                  <c:formatCode>General</c:formatCode>
                  <c:ptCount val="5"/>
                  <c:pt idx="0">
                    <c:v>10.82225096971878</c:v>
                  </c:pt>
                  <c:pt idx="1">
                    <c:v>127.58618305288863</c:v>
                  </c:pt>
                  <c:pt idx="2">
                    <c:v>152.25358321252054</c:v>
                  </c:pt>
                  <c:pt idx="3">
                    <c:v>152.72291053389097</c:v>
                  </c:pt>
                  <c:pt idx="4">
                    <c:v>165.02058118786798</c:v>
                  </c:pt>
                </c:numCache>
              </c:numRef>
            </c:plus>
            <c:minus>
              <c:numRef>
                <c:f>(Sheet1!$M$44,Sheet1!$O$44,Sheet1!$Q$44,Sheet1!$S$44,Sheet1!$U$44)</c:f>
                <c:numCache>
                  <c:formatCode>General</c:formatCode>
                  <c:ptCount val="5"/>
                  <c:pt idx="0">
                    <c:v>10.82225096971878</c:v>
                  </c:pt>
                  <c:pt idx="1">
                    <c:v>127.58618305288863</c:v>
                  </c:pt>
                  <c:pt idx="2">
                    <c:v>152.25358321252054</c:v>
                  </c:pt>
                  <c:pt idx="3">
                    <c:v>152.72291053389097</c:v>
                  </c:pt>
                  <c:pt idx="4">
                    <c:v>165.02058118786798</c:v>
                  </c:pt>
                </c:numCache>
              </c:numRef>
            </c:minus>
            <c:spPr>
              <a:noFill/>
              <a:ln w="9525" cap="flat" cmpd="sng" algn="ctr">
                <a:solidFill>
                  <a:schemeClr val="tx1">
                    <a:lumMod val="65000"/>
                    <a:lumOff val="35000"/>
                  </a:schemeClr>
                </a:solidFill>
                <a:round/>
              </a:ln>
              <a:effectLst/>
            </c:spPr>
          </c:errBars>
          <c:cat>
            <c:strRef>
              <c:f>(Sheet1!$L$39,Sheet1!$N$39,Sheet1!$P$39,Sheet1!$R$39,Sheet1!$T$39)</c:f>
              <c:strCache>
                <c:ptCount val="5"/>
                <c:pt idx="0">
                  <c:v>Shoulder</c:v>
                </c:pt>
                <c:pt idx="1">
                  <c:v>Hip</c:v>
                </c:pt>
                <c:pt idx="2">
                  <c:v>Knee</c:v>
                </c:pt>
                <c:pt idx="3">
                  <c:v>Ankle</c:v>
                </c:pt>
                <c:pt idx="4">
                  <c:v>L5S1</c:v>
                </c:pt>
              </c:strCache>
            </c:strRef>
          </c:cat>
          <c:val>
            <c:numRef>
              <c:f>(Sheet1!$L$44,Sheet1!$N$44,Sheet1!$P$44,Sheet1!$R$44,Sheet1!$T$44)</c:f>
              <c:numCache>
                <c:formatCode>General</c:formatCode>
                <c:ptCount val="5"/>
                <c:pt idx="0">
                  <c:v>92.129039883204726</c:v>
                </c:pt>
                <c:pt idx="1">
                  <c:v>270.91990444084985</c:v>
                </c:pt>
                <c:pt idx="2">
                  <c:v>380.17900277247986</c:v>
                </c:pt>
                <c:pt idx="3">
                  <c:v>435.54401126460783</c:v>
                </c:pt>
                <c:pt idx="4">
                  <c:v>475.01951623469711</c:v>
                </c:pt>
              </c:numCache>
            </c:numRef>
          </c:val>
        </c:ser>
        <c:dLbls>
          <c:showLegendKey val="0"/>
          <c:showVal val="0"/>
          <c:showCatName val="0"/>
          <c:showSerName val="0"/>
          <c:showPercent val="0"/>
          <c:showBubbleSize val="0"/>
        </c:dLbls>
        <c:gapWidth val="219"/>
        <c:overlap val="-27"/>
        <c:axId val="253403616"/>
        <c:axId val="253404008"/>
      </c:barChart>
      <c:catAx>
        <c:axId val="253403616"/>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Body Joints</a:t>
                </a:r>
              </a:p>
            </c:rich>
          </c:tx>
          <c:layout>
            <c:manualLayout>
              <c:xMode val="edge"/>
              <c:yMode val="edge"/>
              <c:x val="0.4573857888724529"/>
              <c:y val="0.9335224751282924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253404008"/>
        <c:crosses val="autoZero"/>
        <c:auto val="1"/>
        <c:lblAlgn val="ctr"/>
        <c:lblOffset val="100"/>
        <c:noMultiLvlLbl val="0"/>
      </c:catAx>
      <c:valAx>
        <c:axId val="253404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Forces (N)</a:t>
                </a:r>
              </a:p>
            </c:rich>
          </c:tx>
          <c:layout>
            <c:manualLayout>
              <c:xMode val="edge"/>
              <c:yMode val="edge"/>
              <c:x val="2.9156085480712204E-2"/>
              <c:y val="0.46328603288242165"/>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253403616"/>
        <c:crosses val="autoZero"/>
        <c:crossBetween val="between"/>
      </c:valAx>
      <c:spPr>
        <a:noFill/>
        <a:ln>
          <a:noFill/>
        </a:ln>
        <a:effectLst/>
      </c:spPr>
    </c:plotArea>
    <c:legend>
      <c:legendPos val="b"/>
      <c:layout>
        <c:manualLayout>
          <c:xMode val="edge"/>
          <c:yMode val="edge"/>
          <c:x val="0.14004319627713349"/>
          <c:y val="3.2702783466978531E-2"/>
          <c:w val="0.74161172648758134"/>
          <c:h val="7.224261840680096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542DC5-8E8E-46F7-BB8F-B38B2C37A2BC}" type="datetimeFigureOut">
              <a:rPr lang="en-CA" smtClean="0"/>
              <a:t>16/04/2016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214516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542DC5-8E8E-46F7-BB8F-B38B2C37A2BC}" type="datetimeFigureOut">
              <a:rPr lang="en-CA" smtClean="0"/>
              <a:t>16/04/2016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290832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542DC5-8E8E-46F7-BB8F-B38B2C37A2BC}" type="datetimeFigureOut">
              <a:rPr lang="en-CA" smtClean="0"/>
              <a:t>16/04/2016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262011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542DC5-8E8E-46F7-BB8F-B38B2C37A2BC}" type="datetimeFigureOut">
              <a:rPr lang="en-CA" smtClean="0"/>
              <a:t>16/04/2016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217146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42DC5-8E8E-46F7-BB8F-B38B2C37A2BC}" type="datetimeFigureOut">
              <a:rPr lang="en-CA" smtClean="0"/>
              <a:t>16/04/2016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11388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542DC5-8E8E-46F7-BB8F-B38B2C37A2BC}" type="datetimeFigureOut">
              <a:rPr lang="en-CA" smtClean="0"/>
              <a:t>16/04/2016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333837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542DC5-8E8E-46F7-BB8F-B38B2C37A2BC}" type="datetimeFigureOut">
              <a:rPr lang="en-CA" smtClean="0"/>
              <a:t>16/04/2016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172199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542DC5-8E8E-46F7-BB8F-B38B2C37A2BC}" type="datetimeFigureOut">
              <a:rPr lang="en-CA" smtClean="0"/>
              <a:t>16/04/2016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320838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42DC5-8E8E-46F7-BB8F-B38B2C37A2BC}" type="datetimeFigureOut">
              <a:rPr lang="en-CA" smtClean="0"/>
              <a:t>16/04/2016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188944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42DC5-8E8E-46F7-BB8F-B38B2C37A2BC}" type="datetimeFigureOut">
              <a:rPr lang="en-CA" smtClean="0"/>
              <a:t>16/04/2016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414298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42DC5-8E8E-46F7-BB8F-B38B2C37A2BC}" type="datetimeFigureOut">
              <a:rPr lang="en-CA" smtClean="0"/>
              <a:t>16/04/2016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763C01-4AE1-4CF9-948A-9B1D4A2246D8}" type="slidenum">
              <a:rPr lang="en-CA" smtClean="0"/>
              <a:t>‹#›</a:t>
            </a:fld>
            <a:endParaRPr lang="en-CA"/>
          </a:p>
        </p:txBody>
      </p:sp>
    </p:spTree>
    <p:extLst>
      <p:ext uri="{BB962C8B-B14F-4D97-AF65-F5344CB8AC3E}">
        <p14:creationId xmlns:p14="http://schemas.microsoft.com/office/powerpoint/2010/main" val="353256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72542DC5-8E8E-46F7-BB8F-B38B2C37A2BC}" type="datetimeFigureOut">
              <a:rPr lang="en-CA" smtClean="0"/>
              <a:t>16/04/2016</a:t>
            </a:fld>
            <a:endParaRPr lang="en-CA"/>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BC763C01-4AE1-4CF9-948A-9B1D4A2246D8}" type="slidenum">
              <a:rPr lang="en-CA" smtClean="0"/>
              <a:t>‹#›</a:t>
            </a:fld>
            <a:endParaRPr lang="en-CA"/>
          </a:p>
        </p:txBody>
      </p:sp>
    </p:spTree>
    <p:extLst>
      <p:ext uri="{BB962C8B-B14F-4D97-AF65-F5344CB8AC3E}">
        <p14:creationId xmlns:p14="http://schemas.microsoft.com/office/powerpoint/2010/main" val="2298011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1000">
              <a:schemeClr val="accent1">
                <a:lumMod val="45000"/>
                <a:lumOff val="55000"/>
              </a:schemeClr>
            </a:gs>
            <a:gs pos="7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636104" y="1073425"/>
            <a:ext cx="49616139" cy="3162276"/>
          </a:xfrm>
          <a:prstGeom prst="rect">
            <a:avLst/>
          </a:prstGeom>
          <a:noFill/>
        </p:spPr>
        <p:txBody>
          <a:bodyPr wrap="square" rtlCol="0">
            <a:spAutoFit/>
          </a:bodyPr>
          <a:lstStyle/>
          <a:p>
            <a:pPr algn="ctr"/>
            <a:r>
              <a:rPr lang="en-CA" b="1" dirty="0" smtClean="0"/>
              <a:t>Biomechanical evaluation of Lifting Techniques Among Untrained, Trained and Trainers</a:t>
            </a:r>
          </a:p>
          <a:p>
            <a:pPr algn="ctr"/>
            <a:r>
              <a:rPr lang="en-CA" sz="4000" dirty="0"/>
              <a:t>Joseph </a:t>
            </a:r>
            <a:r>
              <a:rPr lang="en-CA" sz="4000" dirty="0" err="1"/>
              <a:t>Janabi</a:t>
            </a:r>
            <a:r>
              <a:rPr lang="en-CA" sz="4000" dirty="0"/>
              <a:t>, Mohamed </a:t>
            </a:r>
            <a:r>
              <a:rPr lang="en-CA" sz="4000" dirty="0" err="1"/>
              <a:t>Mohamud</a:t>
            </a:r>
            <a:r>
              <a:rPr lang="en-CA" sz="4000" dirty="0"/>
              <a:t>, Sonia </a:t>
            </a:r>
            <a:r>
              <a:rPr lang="en-CA" sz="4000" dirty="0" err="1"/>
              <a:t>Isoufi</a:t>
            </a:r>
            <a:r>
              <a:rPr lang="en-CA" sz="4000" dirty="0"/>
              <a:t>, Mohammad </a:t>
            </a:r>
            <a:r>
              <a:rPr lang="en-CA" sz="4000" dirty="0" err="1"/>
              <a:t>Abdoli-Eramaki</a:t>
            </a:r>
            <a:r>
              <a:rPr lang="en-CA" sz="4000" smtClean="0"/>
              <a:t>*</a:t>
            </a:r>
          </a:p>
          <a:p>
            <a:pPr algn="ctr"/>
            <a:r>
              <a:rPr lang="en-CA" sz="4000" dirty="0" smtClean="0"/>
              <a:t>*School of Occupational and Public Health, Ryerson University, 350 Victoria St., POD 249, Toronto, ON,</a:t>
            </a:r>
          </a:p>
          <a:p>
            <a:pPr algn="ctr"/>
            <a:r>
              <a:rPr lang="en-CA" sz="4000" dirty="0" smtClean="0"/>
              <a:t>M5B2K3, Canada. Tel: (416) 979-5154. Email: m.abdoli@ryerson.ca</a:t>
            </a:r>
            <a:endParaRPr lang="en-CA" sz="4000" dirty="0"/>
          </a:p>
        </p:txBody>
      </p:sp>
      <p:sp>
        <p:nvSpPr>
          <p:cNvPr id="6" name="TextBox 5"/>
          <p:cNvSpPr txBox="1"/>
          <p:nvPr/>
        </p:nvSpPr>
        <p:spPr>
          <a:xfrm>
            <a:off x="1192695" y="5406887"/>
            <a:ext cx="15058687" cy="9779472"/>
          </a:xfrm>
          <a:prstGeom prst="rect">
            <a:avLst/>
          </a:prstGeom>
          <a:noFill/>
        </p:spPr>
        <p:txBody>
          <a:bodyPr wrap="square" rtlCol="0">
            <a:spAutoFit/>
          </a:bodyPr>
          <a:lstStyle/>
          <a:p>
            <a:r>
              <a:rPr lang="en-CA" dirty="0" smtClean="0"/>
              <a:t>Background</a:t>
            </a:r>
          </a:p>
          <a:p>
            <a:pPr marL="685800" indent="-685800">
              <a:buFont typeface="Arial" panose="020B0604020202020204" pitchFamily="34" charset="0"/>
              <a:buChar char="•"/>
            </a:pPr>
            <a:r>
              <a:rPr lang="en-CA" sz="5000" dirty="0"/>
              <a:t>Numerous financial resources dedicated for training workers in order to reduce the MSD injuries </a:t>
            </a:r>
            <a:r>
              <a:rPr lang="en-CA" sz="5000" baseline="30000" dirty="0" smtClean="0"/>
              <a:t>1</a:t>
            </a:r>
          </a:p>
          <a:p>
            <a:pPr marL="685800" indent="-685800">
              <a:buFont typeface="Arial" panose="020B0604020202020204" pitchFamily="34" charset="0"/>
              <a:buChar char="•"/>
            </a:pPr>
            <a:r>
              <a:rPr lang="en-CA" sz="5000" dirty="0" smtClean="0"/>
              <a:t>Yet </a:t>
            </a:r>
            <a:r>
              <a:rPr lang="en-CA" sz="5000" dirty="0"/>
              <a:t>musculoskeletal disorders are still the most common type of injuries in Ontario workplaces </a:t>
            </a:r>
            <a:r>
              <a:rPr lang="en-CA" sz="5000" baseline="30000" dirty="0" smtClean="0"/>
              <a:t>1</a:t>
            </a:r>
            <a:endParaRPr lang="en-CA" sz="5000" dirty="0" smtClean="0"/>
          </a:p>
          <a:p>
            <a:pPr marL="685800" indent="-685800">
              <a:buFont typeface="Arial" panose="020B0604020202020204" pitchFamily="34" charset="0"/>
              <a:buChar char="•"/>
            </a:pPr>
            <a:r>
              <a:rPr lang="en-CA" sz="5000" dirty="0" smtClean="0"/>
              <a:t>Although </a:t>
            </a:r>
            <a:r>
              <a:rPr lang="en-CA" sz="5000" dirty="0"/>
              <a:t>training is recommended to remedy the problem, there is some evidence suggesting that training is generally ineffective </a:t>
            </a:r>
            <a:r>
              <a:rPr lang="en-CA" sz="5000" baseline="30000" dirty="0" smtClean="0"/>
              <a:t>2</a:t>
            </a:r>
            <a:endParaRPr lang="en-CA" sz="5000" dirty="0" smtClean="0"/>
          </a:p>
          <a:p>
            <a:pPr marL="685800" indent="-685800">
              <a:buFont typeface="Arial" panose="020B0604020202020204" pitchFamily="34" charset="0"/>
              <a:buChar char="•"/>
            </a:pPr>
            <a:r>
              <a:rPr lang="en-CA" sz="5000" dirty="0" smtClean="0"/>
              <a:t>Training </a:t>
            </a:r>
            <a:r>
              <a:rPr lang="en-CA" sz="5000" dirty="0"/>
              <a:t>should be correct otherwise it could have reverse effect </a:t>
            </a:r>
            <a:r>
              <a:rPr lang="en-CA" sz="5000" baseline="30000" dirty="0" smtClean="0"/>
              <a:t>3</a:t>
            </a:r>
          </a:p>
          <a:p>
            <a:pPr marL="685800" indent="-685800">
              <a:buFont typeface="Arial" panose="020B0604020202020204" pitchFamily="34" charset="0"/>
              <a:buChar char="•"/>
            </a:pPr>
            <a:r>
              <a:rPr lang="en-CA" sz="5000" dirty="0" smtClean="0"/>
              <a:t>According to WSIB, low </a:t>
            </a:r>
            <a:r>
              <a:rPr lang="en-CA" sz="5000" dirty="0"/>
              <a:t>back pain from </a:t>
            </a:r>
            <a:r>
              <a:rPr lang="en-CA" sz="5000" b="1" dirty="0"/>
              <a:t>overexertion</a:t>
            </a:r>
            <a:r>
              <a:rPr lang="en-CA" sz="5000" dirty="0"/>
              <a:t> accounts for over </a:t>
            </a:r>
            <a:r>
              <a:rPr lang="en-CA" sz="5000" b="1" dirty="0"/>
              <a:t>20%</a:t>
            </a:r>
            <a:r>
              <a:rPr lang="en-CA" sz="5000" dirty="0"/>
              <a:t> of high impact injury claims </a:t>
            </a:r>
            <a:r>
              <a:rPr lang="en-CA" sz="5000" baseline="30000" dirty="0" smtClean="0"/>
              <a:t>1</a:t>
            </a:r>
            <a:endParaRPr lang="en-CA" sz="5000" dirty="0"/>
          </a:p>
        </p:txBody>
      </p:sp>
      <p:sp>
        <p:nvSpPr>
          <p:cNvPr id="7" name="TextBox 6"/>
          <p:cNvSpPr txBox="1"/>
          <p:nvPr/>
        </p:nvSpPr>
        <p:spPr>
          <a:xfrm>
            <a:off x="1192695" y="15186359"/>
            <a:ext cx="15058687" cy="5162824"/>
          </a:xfrm>
          <a:prstGeom prst="rect">
            <a:avLst/>
          </a:prstGeom>
          <a:noFill/>
        </p:spPr>
        <p:txBody>
          <a:bodyPr wrap="square" rtlCol="0">
            <a:spAutoFit/>
          </a:bodyPr>
          <a:lstStyle/>
          <a:p>
            <a:r>
              <a:rPr lang="en-CA" dirty="0" smtClean="0"/>
              <a:t>Objectives</a:t>
            </a:r>
          </a:p>
          <a:p>
            <a:r>
              <a:rPr lang="en-CA" sz="5000" dirty="0" smtClean="0"/>
              <a:t>To </a:t>
            </a:r>
            <a:r>
              <a:rPr lang="en-CA" sz="5000" dirty="0"/>
              <a:t>compare the kinetics (joint moments, forces, etc.) </a:t>
            </a:r>
            <a:r>
              <a:rPr lang="en-CA" sz="5000" dirty="0" smtClean="0"/>
              <a:t>of </a:t>
            </a:r>
            <a:r>
              <a:rPr lang="en-CA" sz="5000" dirty="0"/>
              <a:t>lifting techniques among: </a:t>
            </a:r>
          </a:p>
          <a:p>
            <a:pPr marL="834390" lvl="1" indent="-514350">
              <a:buFont typeface="+mj-lt"/>
              <a:buAutoNum type="alphaLcPeriod"/>
            </a:pPr>
            <a:r>
              <a:rPr lang="en-CA" sz="5000" dirty="0"/>
              <a:t>Untrained</a:t>
            </a:r>
          </a:p>
          <a:p>
            <a:pPr marL="834390" lvl="1" indent="-514350">
              <a:buFont typeface="+mj-lt"/>
              <a:buAutoNum type="alphaLcPeriod"/>
            </a:pPr>
            <a:r>
              <a:rPr lang="en-CA" sz="5000" dirty="0"/>
              <a:t>Trained</a:t>
            </a:r>
          </a:p>
          <a:p>
            <a:pPr marL="834390" lvl="1" indent="-514350">
              <a:buFont typeface="+mj-lt"/>
              <a:buAutoNum type="alphaLcPeriod"/>
            </a:pPr>
            <a:r>
              <a:rPr lang="en-CA" sz="5000" dirty="0"/>
              <a:t>Trainers (OHS professionals and Ergonomists) </a:t>
            </a:r>
          </a:p>
        </p:txBody>
      </p:sp>
      <p:sp>
        <p:nvSpPr>
          <p:cNvPr id="8" name="TextBox 7"/>
          <p:cNvSpPr txBox="1"/>
          <p:nvPr/>
        </p:nvSpPr>
        <p:spPr>
          <a:xfrm>
            <a:off x="17174644" y="9636202"/>
            <a:ext cx="3135538" cy="1315617"/>
          </a:xfrm>
          <a:prstGeom prst="rect">
            <a:avLst/>
          </a:prstGeom>
          <a:noFill/>
        </p:spPr>
        <p:txBody>
          <a:bodyPr wrap="none" rtlCol="0">
            <a:spAutoFit/>
          </a:bodyPr>
          <a:lstStyle/>
          <a:p>
            <a:r>
              <a:rPr lang="en-CA" dirty="0" smtClean="0"/>
              <a:t>Results</a:t>
            </a:r>
            <a:endParaRPr lang="en-CA" dirty="0"/>
          </a:p>
        </p:txBody>
      </p:sp>
      <p:sp>
        <p:nvSpPr>
          <p:cNvPr id="9" name="TextBox 8"/>
          <p:cNvSpPr txBox="1"/>
          <p:nvPr/>
        </p:nvSpPr>
        <p:spPr>
          <a:xfrm>
            <a:off x="33876343" y="5406886"/>
            <a:ext cx="16375900" cy="17042999"/>
          </a:xfrm>
          <a:prstGeom prst="rect">
            <a:avLst/>
          </a:prstGeom>
          <a:noFill/>
        </p:spPr>
        <p:txBody>
          <a:bodyPr wrap="square" rtlCol="0">
            <a:spAutoFit/>
          </a:bodyPr>
          <a:lstStyle/>
          <a:p>
            <a:r>
              <a:rPr lang="en-CA" dirty="0" smtClean="0"/>
              <a:t>Discussion</a:t>
            </a:r>
          </a:p>
          <a:p>
            <a:r>
              <a:rPr lang="en-US" sz="5400" dirty="0"/>
              <a:t>Comparing two methods (Method 1 and 2) that incorporate all the body parts in lifting with the current existing practices, participants put 33%, 7%, and 45 times more moments on the shoulders, knees, and the ankles respectively. </a:t>
            </a:r>
            <a:r>
              <a:rPr lang="en-CA" sz="5400" dirty="0"/>
              <a:t>When participants were asked to choose the best lifting method, </a:t>
            </a:r>
            <a:r>
              <a:rPr lang="en-CA" sz="5400" b="1" dirty="0"/>
              <a:t>65.3%</a:t>
            </a:r>
            <a:r>
              <a:rPr lang="en-CA" sz="5400" dirty="0"/>
              <a:t> and </a:t>
            </a:r>
            <a:r>
              <a:rPr lang="en-CA" sz="5400" b="1" dirty="0"/>
              <a:t>79.6%</a:t>
            </a:r>
            <a:r>
              <a:rPr lang="en-CA" sz="5400" dirty="0"/>
              <a:t> did not </a:t>
            </a:r>
            <a:r>
              <a:rPr lang="en-CA" sz="5400" b="1" dirty="0"/>
              <a:t>lift</a:t>
            </a:r>
            <a:r>
              <a:rPr lang="en-CA" sz="5400" dirty="0"/>
              <a:t> and </a:t>
            </a:r>
            <a:r>
              <a:rPr lang="en-CA" sz="5400" b="1" dirty="0"/>
              <a:t>lower</a:t>
            </a:r>
            <a:r>
              <a:rPr lang="en-CA" sz="5400" dirty="0"/>
              <a:t> the same method they selected. Method 1 reduces the spinal flexion moment by </a:t>
            </a:r>
            <a:r>
              <a:rPr lang="en-CA" sz="5400" b="1" dirty="0"/>
              <a:t>18% by </a:t>
            </a:r>
            <a:r>
              <a:rPr lang="en-US" sz="5400" dirty="0"/>
              <a:t>keeping the load as close as possible to the body in an open squat position where the load is  very close to the center of gravity of the lifter,  thus allowing the lifter will have a good balance between the body weight and the load weight. Therefore, the load will not be concentrated on one joint, but rather distributed among several joints. On the other hand </a:t>
            </a:r>
            <a:r>
              <a:rPr lang="en-CA" sz="5400" dirty="0"/>
              <a:t>Method 2 reduces the knee flexion moment by </a:t>
            </a:r>
            <a:r>
              <a:rPr lang="en-CA" sz="5400" b="1" dirty="0"/>
              <a:t>23</a:t>
            </a:r>
            <a:r>
              <a:rPr lang="en-CA" sz="5400" dirty="0"/>
              <a:t>% </a:t>
            </a:r>
            <a:r>
              <a:rPr lang="en-US" sz="5400" dirty="0"/>
              <a:t>and</a:t>
            </a:r>
            <a:r>
              <a:rPr lang="en-CA" sz="5400" dirty="0"/>
              <a:t> shoulder flexion moment by </a:t>
            </a:r>
            <a:r>
              <a:rPr lang="en-CA" sz="5400" b="1" dirty="0"/>
              <a:t>44</a:t>
            </a:r>
            <a:r>
              <a:rPr lang="en-CA" sz="5400" dirty="0"/>
              <a:t>% where same above theory applies in regards to load being distributed evenly throughout body joints and not centralized.  </a:t>
            </a:r>
            <a:endParaRPr lang="en-US" sz="5400" dirty="0"/>
          </a:p>
          <a:p>
            <a:endParaRPr lang="en-CA" sz="5000" dirty="0"/>
          </a:p>
        </p:txBody>
      </p:sp>
      <p:sp>
        <p:nvSpPr>
          <p:cNvPr id="10" name="TextBox 9"/>
          <p:cNvSpPr txBox="1"/>
          <p:nvPr/>
        </p:nvSpPr>
        <p:spPr>
          <a:xfrm>
            <a:off x="33876343" y="21495850"/>
            <a:ext cx="16375900" cy="11287577"/>
          </a:xfrm>
          <a:prstGeom prst="rect">
            <a:avLst/>
          </a:prstGeom>
          <a:noFill/>
        </p:spPr>
        <p:txBody>
          <a:bodyPr wrap="square" rtlCol="0">
            <a:spAutoFit/>
          </a:bodyPr>
          <a:lstStyle/>
          <a:p>
            <a:r>
              <a:rPr lang="en-CA" dirty="0" smtClean="0"/>
              <a:t>Conclusion</a:t>
            </a:r>
          </a:p>
          <a:p>
            <a:r>
              <a:rPr lang="en-CA" sz="5400" dirty="0"/>
              <a:t>In conclusion the results indicated that differences in the joint moments and forces between the three categories were insignificant (p&gt;0.1). There is no significant difference between the genders for both moments and forces (p&gt;0.1).  It was found that non-trained and trained workers are lifting similar to the trainers, therefore </a:t>
            </a:r>
            <a:r>
              <a:rPr lang="en-US" sz="5400" dirty="0"/>
              <a:t>newly developed and widely accepted lifting training styles are recommended for proper manual material handling to help both trainers and trainees. It is believed that by following the new methodologies it will help explain how all body joints and segments should work together in order to handle the loads. </a:t>
            </a:r>
          </a:p>
        </p:txBody>
      </p:sp>
      <p:sp>
        <p:nvSpPr>
          <p:cNvPr id="11" name="TextBox 10"/>
          <p:cNvSpPr txBox="1"/>
          <p:nvPr/>
        </p:nvSpPr>
        <p:spPr>
          <a:xfrm>
            <a:off x="17197020" y="29265487"/>
            <a:ext cx="4730782" cy="1315617"/>
          </a:xfrm>
          <a:prstGeom prst="rect">
            <a:avLst/>
          </a:prstGeom>
          <a:noFill/>
        </p:spPr>
        <p:txBody>
          <a:bodyPr wrap="none" rtlCol="0">
            <a:spAutoFit/>
          </a:bodyPr>
          <a:lstStyle/>
          <a:p>
            <a:r>
              <a:rPr lang="en-CA" dirty="0" smtClean="0"/>
              <a:t>References</a:t>
            </a:r>
            <a:endParaRPr lang="en-CA" dirty="0"/>
          </a:p>
        </p:txBody>
      </p:sp>
      <p:graphicFrame>
        <p:nvGraphicFramePr>
          <p:cNvPr id="12" name="Chart 11"/>
          <p:cNvGraphicFramePr>
            <a:graphicFrameLocks/>
          </p:cNvGraphicFramePr>
          <p:nvPr>
            <p:extLst>
              <p:ext uri="{D42A27DB-BD31-4B8C-83A1-F6EECF244321}">
                <p14:modId xmlns:p14="http://schemas.microsoft.com/office/powerpoint/2010/main" val="704243815"/>
              </p:ext>
            </p:extLst>
          </p:nvPr>
        </p:nvGraphicFramePr>
        <p:xfrm>
          <a:off x="17197020" y="20462697"/>
          <a:ext cx="15389343" cy="82713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3407038525"/>
              </p:ext>
            </p:extLst>
          </p:nvPr>
        </p:nvGraphicFramePr>
        <p:xfrm>
          <a:off x="17197020" y="11239465"/>
          <a:ext cx="15389343" cy="837377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192695" y="24969593"/>
            <a:ext cx="15058687" cy="6701706"/>
          </a:xfrm>
          <a:prstGeom prst="rect">
            <a:avLst/>
          </a:prstGeom>
          <a:noFill/>
        </p:spPr>
        <p:txBody>
          <a:bodyPr wrap="square" rtlCol="0">
            <a:spAutoFit/>
          </a:bodyPr>
          <a:lstStyle/>
          <a:p>
            <a:r>
              <a:rPr lang="en-CA" dirty="0" smtClean="0"/>
              <a:t>Methodology</a:t>
            </a:r>
          </a:p>
          <a:p>
            <a:r>
              <a:rPr lang="en-US" sz="5000" dirty="0"/>
              <a:t>The study consisted of 196 participants at Partners for Prevention Conference (2015</a:t>
            </a:r>
            <a:r>
              <a:rPr lang="en-US" sz="5000" dirty="0" smtClean="0"/>
              <a:t>). Two </a:t>
            </a:r>
            <a:r>
              <a:rPr lang="en-US" sz="5000" dirty="0"/>
              <a:t>digital camcorders were placed approximately 10 feet away from participants at 90 </a:t>
            </a:r>
            <a:r>
              <a:rPr lang="en-US" sz="5000" dirty="0" smtClean="0"/>
              <a:t>degree angles</a:t>
            </a:r>
            <a:r>
              <a:rPr lang="en-US" sz="5000" dirty="0"/>
              <a:t>. Participants completed questionnaires and instructed to lift and lower a 10 kg load </a:t>
            </a:r>
            <a:r>
              <a:rPr lang="en-US" sz="5000" dirty="0" smtClean="0"/>
              <a:t>from the </a:t>
            </a:r>
            <a:r>
              <a:rPr lang="en-US" sz="5000" dirty="0"/>
              <a:t>floor to elbow height. 3DSSPP was used to analyze videos at the point of lifting </a:t>
            </a:r>
            <a:r>
              <a:rPr lang="en-US" sz="5000" dirty="0" smtClean="0"/>
              <a:t>and lowering</a:t>
            </a:r>
            <a:r>
              <a:rPr lang="en-US" sz="5000" dirty="0"/>
              <a:t>. </a:t>
            </a:r>
            <a:endParaRPr lang="en-CA" sz="5000" dirty="0"/>
          </a:p>
        </p:txBody>
      </p:sp>
      <p:sp>
        <p:nvSpPr>
          <p:cNvPr id="15" name="TextBox 14"/>
          <p:cNvSpPr txBox="1"/>
          <p:nvPr/>
        </p:nvSpPr>
        <p:spPr>
          <a:xfrm>
            <a:off x="1192695" y="20462697"/>
            <a:ext cx="15058687" cy="4393382"/>
          </a:xfrm>
          <a:prstGeom prst="rect">
            <a:avLst/>
          </a:prstGeom>
          <a:noFill/>
        </p:spPr>
        <p:txBody>
          <a:bodyPr wrap="square" rtlCol="0">
            <a:spAutoFit/>
          </a:bodyPr>
          <a:lstStyle/>
          <a:p>
            <a:r>
              <a:rPr lang="en-CA" dirty="0" smtClean="0"/>
              <a:t>Hypothesis</a:t>
            </a:r>
          </a:p>
          <a:p>
            <a:r>
              <a:rPr lang="en-CA" sz="5000" b="1" dirty="0" smtClean="0"/>
              <a:t>1.</a:t>
            </a:r>
            <a:r>
              <a:rPr lang="en-CA" sz="5000" dirty="0" smtClean="0"/>
              <a:t> </a:t>
            </a:r>
            <a:r>
              <a:rPr lang="en-CA" sz="5000" dirty="0"/>
              <a:t>There is a significant difference between the three groups. </a:t>
            </a:r>
          </a:p>
          <a:p>
            <a:r>
              <a:rPr lang="en-CA" sz="5000" b="1" dirty="0" smtClean="0"/>
              <a:t>2.</a:t>
            </a:r>
            <a:r>
              <a:rPr lang="en-CA" sz="5000" dirty="0" smtClean="0"/>
              <a:t> </a:t>
            </a:r>
            <a:r>
              <a:rPr lang="en-CA" sz="5000" dirty="0"/>
              <a:t>There is a significant difference between the current method of lifting and correct biomechanical method </a:t>
            </a:r>
          </a:p>
        </p:txBody>
      </p:sp>
      <p:sp>
        <p:nvSpPr>
          <p:cNvPr id="2" name="TextBox 1"/>
          <p:cNvSpPr txBox="1"/>
          <p:nvPr/>
        </p:nvSpPr>
        <p:spPr>
          <a:xfrm>
            <a:off x="17174644" y="5409016"/>
            <a:ext cx="16222727" cy="3939540"/>
          </a:xfrm>
          <a:prstGeom prst="rect">
            <a:avLst/>
          </a:prstGeom>
          <a:noFill/>
        </p:spPr>
        <p:txBody>
          <a:bodyPr wrap="square" rtlCol="0">
            <a:spAutoFit/>
          </a:bodyPr>
          <a:lstStyle/>
          <a:p>
            <a:r>
              <a:rPr lang="en-US" sz="5000" dirty="0"/>
              <a:t>Joint moments and forces were normalized based on body height and weight of each participants. ANOVA was utilized to evaluate the impact of gender and training on the kinetics of various body joints and compare the results with methods 1 and 2 as shown in Figure 1</a:t>
            </a:r>
            <a:r>
              <a:rPr lang="en-US" sz="5000" dirty="0" smtClean="0"/>
              <a:t>.</a:t>
            </a:r>
            <a:endParaRPr lang="en-CA" sz="5000" dirty="0"/>
          </a:p>
        </p:txBody>
      </p:sp>
    </p:spTree>
    <p:extLst>
      <p:ext uri="{BB962C8B-B14F-4D97-AF65-F5344CB8AC3E}">
        <p14:creationId xmlns:p14="http://schemas.microsoft.com/office/powerpoint/2010/main" val="1328009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208</TotalTime>
  <Words>624</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Baghdadi</dc:creator>
  <cp:lastModifiedBy>khs145</cp:lastModifiedBy>
  <cp:revision>9</cp:revision>
  <dcterms:created xsi:type="dcterms:W3CDTF">2016-04-11T04:37:54Z</dcterms:created>
  <dcterms:modified xsi:type="dcterms:W3CDTF">2016-04-16T22:59:48Z</dcterms:modified>
</cp:coreProperties>
</file>