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71c303df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71c303d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6mKA7CdP4G2jUbR7PVMIeESZwZwGUFeO/view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vanier.gc.ca/en/home-accueil.html" TargetMode="External"/><Relationship Id="rId4" Type="http://schemas.openxmlformats.org/officeDocument/2006/relationships/hyperlink" Target="https://www.fulbright.ca/programs/canadian-students" TargetMode="External"/><Relationship Id="rId5" Type="http://schemas.openxmlformats.org/officeDocument/2006/relationships/hyperlink" Target="https://www.ryerson.ca/graduate/future-students/financing-your-studies/scholarships-awards/trudeau-foundation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shrc-crsh.gc.ca/funding-financement/programs-programmes/fellowships/doctoral-doctorat-eng.aspx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711400" y="665175"/>
            <a:ext cx="11012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900"/>
              <a:t>CGS Awards</a:t>
            </a:r>
            <a:endParaRPr sz="49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3400"/>
              <a:t>(details today refer to SSHRC PhD Awards, but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3400"/>
              <a:t>general ideas apply to Masters-CGS and other PhD Awards)</a:t>
            </a:r>
            <a:endParaRPr sz="34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626050" y="3602050"/>
            <a:ext cx="11012700" cy="24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Wednesday, September 9, 2020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Faculty of Arts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Patrizia Albanese, Associate Dean Research &amp; Grad Studies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Natasha Mills, Coordinator, Scholarships and Awards, School of Grad Studies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Paul Moore, former chair, Ryerson tri-council student awards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18" y="0"/>
            <a:ext cx="119259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21" y="0"/>
            <a:ext cx="115349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390" y="0"/>
            <a:ext cx="111252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96" y="0"/>
            <a:ext cx="1122808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Here’s what coming up next…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goes on your pages of contributions and experiences?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Brainstorm, thought-experiment to begin first-draft of proposal.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to organize your proposal (generic advice)?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listed as contributions, experience, activities? </a:t>
            </a:r>
            <a:r>
              <a:rPr lang="en-US" sz="2800"/>
              <a:t>See also the official instructions for formal guidelines.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838200" y="2020400"/>
            <a:ext cx="105156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n-US" sz="2590" u="sng"/>
              <a:t>NO SPECIFIC RULES, neither “pad” with trivial things, nor leave empty</a:t>
            </a:r>
            <a:endParaRPr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Awards </a:t>
            </a:r>
            <a:r>
              <a:rPr lang="en-US" sz="2490"/>
              <a:t>Prior scholarships, prizes, awards, accolades</a:t>
            </a:r>
            <a:endParaRPr sz="270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Publications, Refereed means p</a:t>
            </a:r>
            <a:r>
              <a:rPr lang="en-US" sz="2490"/>
              <a:t>eer-reviewed or juried, others separate</a:t>
            </a:r>
            <a:endParaRPr sz="270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Presentations, Refereed proceedings, non-</a:t>
            </a:r>
            <a:r>
              <a:rPr lang="en-US" sz="2490"/>
              <a:t>refereed</a:t>
            </a:r>
            <a:r>
              <a:rPr lang="en-US" sz="2490"/>
              <a:t> </a:t>
            </a:r>
            <a:r>
              <a:rPr lang="en-US" sz="2490"/>
              <a:t>academic &amp; community conferences, co-authored OK (say so, list the co-authors)</a:t>
            </a:r>
            <a:endParaRPr sz="249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 Other kinds of non-refereed publications, reviews, non-juried work</a:t>
            </a:r>
            <a:endParaRPr sz="270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Research Assistantships, list the supervisor, field of work, dates</a:t>
            </a:r>
            <a:endParaRPr sz="270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Teaching &amp; Teaching Assistantships, list the course code, title, dates</a:t>
            </a:r>
            <a:endParaRPr sz="270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Academic / Student Leadership &amp; Service Positions</a:t>
            </a:r>
            <a:endParaRPr sz="270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Other forms of publishing, reports, design, creation</a:t>
            </a:r>
            <a:endParaRPr sz="270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Other forms of academic / student activities, organizing, service</a:t>
            </a:r>
            <a:endParaRPr sz="2700"/>
          </a:p>
          <a:p>
            <a:pPr indent="-2222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0"/>
              <a:buChar char="•"/>
            </a:pPr>
            <a:r>
              <a:rPr lang="en-US" sz="2490"/>
              <a:t>Other forms of pedagogy, community workshops, organizing, service</a:t>
            </a:r>
            <a:endParaRPr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Applying for CGS Doctoral Awards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838200" y="1778525"/>
            <a:ext cx="10515600" cy="4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You’ll need to compose a research proposal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Even if you don’t end up winning or applying to SSHRC, any work on the proposal can become part of any proposal you may need.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In general, you will continually need to have a research proposal ready and updated for a variety of opportunities and applications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en-US" sz="2590"/>
              <a:t>But I don’t know what I want to study?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Do some thinking and a draft “plan of study” for two or more projects, and pick the one that feels right to compose AS IF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en-US" sz="2590"/>
              <a:t>This is written in future tense, with certainty, but everyone understands it’s actually hypothetical—we are looking for quality and rigour in argumentation and methodology.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Exercise, before we turn to instructions</a:t>
            </a:r>
            <a:endParaRPr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838200" y="1825625"/>
            <a:ext cx="10515600" cy="4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Pick a possible research topic, keep it in mind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down a possible “thesis statement” or argument about it. What do you imagine your conclusion about it will be?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Seriously… start by articulating, using your imagination, what you think you’ll learn AS IF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HERE IS A LINK </a:t>
            </a:r>
            <a:r>
              <a:rPr lang="en-US"/>
              <a:t>to a brainstorm “first-draft” exercise! Just get the first draft down on paper. The art is in the editing in this form of writing!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 Research Proposal?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/>
              <a:t>See also the official instructions for formal guidelines.</a:t>
            </a:r>
            <a:endParaRPr sz="2800"/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838200" y="1825625"/>
            <a:ext cx="10515600" cy="4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is a proposal to start a project, that explains why it is important, how you will pursue it, and why you’re ready to start.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Slight variations in style and format—trust your supervisors!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 PROJECT Description &amp; Justification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 Brief STATEMENT</a:t>
            </a:r>
            <a:r>
              <a:rPr lang="en-US" sz="2400"/>
              <a:t> of Research Questions or Objectives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 LIT REVIEW of research related to problem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 PLAN of Action or Research Methodology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 PREPARATION &amp; Relevant Background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/>
              <a:t>How is a Research Proposal typically organized?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1. State your interest </a:t>
            </a:r>
            <a:r>
              <a:rPr lang="en-US" sz="2000"/>
              <a:t>(project, program, argument, “thesis”…)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Describe the thing itself, details and specifics, not just your own opinion or generalization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2. Explain why it is important and interesting, to you and to your reader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Grounded in details that anyone can understand. How have others pursued similar interests? How is your approach distinct?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3. Explain in general what is involved in pursuing it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Outline how you would approach and carry out the project (“method”)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Discuss what you will do, in as much detail as possible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 Masters applicants: </a:t>
            </a:r>
            <a:r>
              <a:rPr lang="en-US" sz="2000"/>
              <a:t>Do NOT discuss the application process – pretend you’re in!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4. Explain in some detail how your background has prepared you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Abilities, skills, knowledge? Explain how you obtained them, how they relate to project?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5. Explain in some detail how this plan is the best way forward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do you still need to learn, where will you find it? 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Why is this program the best place? What specialties and opportunities are provided?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Today’s Workshop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1597025"/>
            <a:ext cx="10515600" cy="45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Canada Graduate Scholarship (CGS) – focus on SSHRC-Doctoral today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But CGS Masters, and PhD CGS in CIHR &amp; NSERC are similar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PhD CGS - No difference CGS &amp; “regular” grant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are the components of an application?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do you organize and write a good research proposal?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free-writing exercise (time permitting, at least sketched for you)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Quick overview of other PhD awards: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Vanier Awards (due sooner) – add a Leadership Statement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Fulbright Awards (due November)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Trudeau Fellowships (due late Fall)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is a Research Proposal typically written?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Keep in mind who is reading…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 aware of the “interpretive community”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expectations and the standards of your particular goal.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Yet, don’t fall into rigid conventions or clichés.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point is to show you understand how to achieve the goal, to outline a future plan AS IF you had already finished it.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Bring a stranger along on your plan, help a stranger understand why it’s worthwhile.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437"/>
            <a:ext cx="12179540" cy="654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2" name="Google Shape;22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2" y="637671"/>
            <a:ext cx="12192296" cy="5161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Doctoral Awards include:</a:t>
            </a:r>
            <a:endParaRPr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Vanier Doctoral Awards </a:t>
            </a:r>
            <a:r>
              <a:rPr lang="en-US"/>
              <a:t>– just like tri-council, but also a leadership statement, and a third community-based leadership reference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Canada-US Fulbright Awards</a:t>
            </a:r>
            <a:r>
              <a:rPr lang="en-US"/>
              <a:t> – for visiting study in the US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Trudeau Foundation Scholarships </a:t>
            </a:r>
            <a:r>
              <a:rPr lang="en-US"/>
              <a:t>– for community-engaged research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Don’t forget smaller awards and opportunities: travel grants, methodology workshops, association positions, etc.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Further Questions?</a:t>
            </a:r>
            <a:endParaRPr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Good luck to you all!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Elements of a CGS Doctoral Application (SSHRC, but similar for CIHR &amp; NSERC)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Online Profile (incl. work experience and awards)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LINK HERE</a:t>
            </a:r>
            <a:r>
              <a:rPr lang="en-US"/>
              <a:t> to portal/instructions.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Research Proposal &amp; reference list </a:t>
            </a:r>
            <a:r>
              <a:rPr lang="en-US" sz="2700"/>
              <a:t>(for SSHRC 2 pages + up to 5 pages)</a:t>
            </a:r>
            <a:endParaRPr sz="2700"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u="sng"/>
              <a:t>follow instructions carefully! - this is where SSHRC-CIHR-NSERC differ</a:t>
            </a:r>
            <a:endParaRPr b="1"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Transcripts </a:t>
            </a:r>
            <a:r>
              <a:rPr lang="en-US" sz="2600"/>
              <a:t>(check with your PA about how to include current registration)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(option) Allowable Inclusions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List of Contributions, Experience, Activities (SSHRC: 2 pages)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Two Letters of Appraisal (at least one by a research supervisor; one may be professional)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If you were at Ryerson ANY TIME in 2020: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Then you apply to Ryerson, and will first be ranked within Ryerson, even if you’re a Master’s student planning to do PhD elsewhere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of the proposal is now submitted online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includes your reference letters, which must be submitted by the deadline with no exceptions (this is still NEW for some professors)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Inform them “submitted online like CGS-Masters, with no flexibility on deadline whatsoever”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61" y="119982"/>
            <a:ext cx="10587789" cy="6762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32" y="0"/>
            <a:ext cx="12173126" cy="673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895" y="-1"/>
            <a:ext cx="9877926" cy="686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854" y="0"/>
            <a:ext cx="115359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22" y="0"/>
            <a:ext cx="115884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