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1" r:id="rId2"/>
    <p:sldMasterId id="2147483699" r:id="rId3"/>
    <p:sldMasterId id="2147483701" r:id="rId4"/>
  </p:sldMasterIdLst>
  <p:notesMasterIdLst>
    <p:notesMasterId r:id="rId25"/>
  </p:notesMasterIdLst>
  <p:handoutMasterIdLst>
    <p:handoutMasterId r:id="rId26"/>
  </p:handoutMasterIdLst>
  <p:sldIdLst>
    <p:sldId id="276" r:id="rId5"/>
    <p:sldId id="300" r:id="rId6"/>
    <p:sldId id="293" r:id="rId7"/>
    <p:sldId id="303" r:id="rId8"/>
    <p:sldId id="304" r:id="rId9"/>
    <p:sldId id="309" r:id="rId10"/>
    <p:sldId id="307" r:id="rId11"/>
    <p:sldId id="318" r:id="rId12"/>
    <p:sldId id="316" r:id="rId13"/>
    <p:sldId id="319" r:id="rId14"/>
    <p:sldId id="308" r:id="rId15"/>
    <p:sldId id="313" r:id="rId16"/>
    <p:sldId id="324" r:id="rId17"/>
    <p:sldId id="327" r:id="rId18"/>
    <p:sldId id="325" r:id="rId19"/>
    <p:sldId id="326" r:id="rId20"/>
    <p:sldId id="328" r:id="rId21"/>
    <p:sldId id="330" r:id="rId22"/>
    <p:sldId id="329" r:id="rId23"/>
    <p:sldId id="312" r:id="rId2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018">
          <p15:clr>
            <a:srgbClr val="A4A3A4"/>
          </p15:clr>
        </p15:guide>
        <p15:guide id="2" orient="horz" pos="279">
          <p15:clr>
            <a:srgbClr val="A4A3A4"/>
          </p15:clr>
        </p15:guide>
        <p15:guide id="3" orient="horz" pos="1814">
          <p15:clr>
            <a:srgbClr val="A4A3A4"/>
          </p15:clr>
        </p15:guide>
        <p15:guide id="4" orient="horz" pos="598">
          <p15:clr>
            <a:srgbClr val="A4A3A4"/>
          </p15:clr>
        </p15:guide>
        <p15:guide id="5" pos="4171">
          <p15:clr>
            <a:srgbClr val="A4A3A4"/>
          </p15:clr>
        </p15:guide>
        <p15:guide id="6" pos="2879">
          <p15:clr>
            <a:srgbClr val="A4A3A4"/>
          </p15:clr>
        </p15:guide>
        <p15:guide id="7" pos="284">
          <p15:clr>
            <a:srgbClr val="A4A3A4"/>
          </p15:clr>
        </p15:guide>
        <p15:guide id="8" pos="54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945"/>
    <a:srgbClr val="0071CE"/>
    <a:srgbClr val="003B71"/>
    <a:srgbClr val="5F6062"/>
    <a:srgbClr val="DCDDDE"/>
    <a:srgbClr val="D5EDF0"/>
    <a:srgbClr val="9EDAEC"/>
    <a:srgbClr val="706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452" y="78"/>
      </p:cViewPr>
      <p:guideLst>
        <p:guide orient="horz" pos="4018"/>
        <p:guide orient="horz" pos="279"/>
        <p:guide orient="horz" pos="1814"/>
        <p:guide orient="horz" pos="598"/>
        <p:guide pos="4171"/>
        <p:guide pos="2879"/>
        <p:guide pos="284"/>
        <p:guide pos="54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9C8359EA-4E29-4C36-9091-7E49E5481890}" type="datetimeFigureOut">
              <a:rPr lang="en-US" altLang="en-US"/>
              <a:pPr>
                <a:defRPr/>
              </a:pPr>
              <a:t>4/12/2018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096BBCD2-DE8E-4745-914B-774277D418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C01FA65B-5417-4F91-93E6-452AAF458164}" type="datetimeFigureOut">
              <a:rPr lang="en-US" altLang="en-US"/>
              <a:pPr>
                <a:defRPr/>
              </a:pPr>
              <a:t>4/12/2018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379DDC3-3828-4A56-A320-0D214B051E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85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30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16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28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TRSM_PowerpointTemplate_v01_nRU.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3">
            <a:extLst>
              <a:ext uri="{28A0092B-C50C-407E-A947-70E740481C1C}">
                <a14:useLocalDpi xmlns:a14="http://schemas.microsoft.com/office/drawing/2010/main" val="0"/>
              </a:ext>
            </a:extLst>
          </a:blip>
          <a:srcRect l="2" r="-1059"/>
          <a:stretch>
            <a:fillRect/>
          </a:stretch>
        </p:blipFill>
        <p:spPr bwMode="auto">
          <a:xfrm>
            <a:off x="0" y="-46038"/>
            <a:ext cx="9240838" cy="693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p:cNvSpPr txBox="1">
            <a:spLocks noChangeArrowheads="1"/>
          </p:cNvSpPr>
          <p:nvPr userDrawn="1"/>
        </p:nvSpPr>
        <p:spPr bwMode="auto">
          <a:xfrm>
            <a:off x="236538" y="6002338"/>
            <a:ext cx="554037" cy="3397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35D24610-633E-42DA-85DD-25FBF6CB911E}" type="slidenum">
              <a:rPr lang="en-US" altLang="en-US" sz="1600" smtClean="0">
                <a:solidFill>
                  <a:srgbClr val="ADA9A8"/>
                </a:solidFill>
                <a:latin typeface="Tahoma" panose="020B0604030504040204" pitchFamily="34" charset="0"/>
                <a:cs typeface="Tahoma" panose="020B0604030504040204" pitchFamily="34" charset="0"/>
              </a:rPr>
              <a:pPr algn="r" eaLnBrk="1" hangingPunct="1">
                <a:defRPr/>
              </a:pPr>
              <a:t>‹#›</a:t>
            </a:fld>
            <a:endParaRPr lang="en-US" altLang="en-US" sz="1600" smtClean="0">
              <a:solidFill>
                <a:srgbClr val="ADA9A8"/>
              </a:solidFill>
              <a:latin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TRSM_PowerpointTemplate_v01_050416-03.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8228013" y="6118225"/>
            <a:ext cx="554037" cy="3381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C801B06-C6D6-4660-ADDB-0ED8F08ECC69}" type="slidenum">
              <a:rPr lang="en-US" altLang="en-US" sz="1600" smtClean="0">
                <a:solidFill>
                  <a:srgbClr val="FFFFFF"/>
                </a:solidFill>
                <a:latin typeface="Tahoma" panose="020B0604030504040204" pitchFamily="34" charset="0"/>
                <a:cs typeface="Tahoma" panose="020B0604030504040204" pitchFamily="34" charset="0"/>
              </a:rPr>
              <a:pPr algn="r" eaLnBrk="1" hangingPunct="1">
                <a:defRPr/>
              </a:pPr>
              <a:t>‹#›</a:t>
            </a:fld>
            <a:endParaRPr lang="en-US" altLang="en-US" sz="1600" smtClean="0">
              <a:solidFill>
                <a:srgbClr val="FFFFFF"/>
              </a:solidFill>
              <a:latin typeface="Tahoma" panose="020B0604030504040204" pitchFamily="34" charset="0"/>
              <a:cs typeface="Tahoma" panose="020B0604030504040204" pitchFamily="34" charset="0"/>
            </a:endParaRPr>
          </a:p>
        </p:txBody>
      </p:sp>
      <p:sp>
        <p:nvSpPr>
          <p:cNvPr id="4" name="TextBox 7"/>
          <p:cNvSpPr txBox="1">
            <a:spLocks noChangeArrowheads="1"/>
          </p:cNvSpPr>
          <p:nvPr userDrawn="1"/>
        </p:nvSpPr>
        <p:spPr bwMode="auto">
          <a:xfrm>
            <a:off x="8380413" y="6270625"/>
            <a:ext cx="554037" cy="3381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3950D83E-9BFF-40AB-AB10-F77E2A8FA6F1}" type="slidenum">
              <a:rPr lang="en-US" altLang="en-US" sz="1600" smtClean="0">
                <a:solidFill>
                  <a:srgbClr val="ADA9A8"/>
                </a:solidFill>
                <a:latin typeface="Tahoma" panose="020B0604030504040204" pitchFamily="34" charset="0"/>
                <a:cs typeface="Tahoma" panose="020B0604030504040204" pitchFamily="34" charset="0"/>
              </a:rPr>
              <a:pPr algn="r" eaLnBrk="1" hangingPunct="1">
                <a:defRPr/>
              </a:pPr>
              <a:t>‹#›</a:t>
            </a:fld>
            <a:endParaRPr lang="en-US" altLang="en-US" sz="1600" smtClean="0">
              <a:solidFill>
                <a:srgbClr val="ADA9A8"/>
              </a:solidFill>
              <a:latin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rirsco.com/background.asp" TargetMode="External"/><Relationship Id="rId2" Type="http://schemas.openxmlformats.org/officeDocument/2006/relationships/hyperlink" Target="http://www.osc.gov.on.ca/documents/en/Securities-Category5/csa_20101027_51-333_environmental-reporting.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clima/about-us/climate-law_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1179513" y="395288"/>
            <a:ext cx="6770687" cy="2606675"/>
          </a:xfrm>
          <a:prstGeom prst="rect">
            <a:avLst/>
          </a:prstGeom>
        </p:spPr>
        <p:txBody>
          <a:bodyPr/>
          <a:lstStyle>
            <a:defPPr>
              <a:defRPr lang="en-US"/>
            </a:defPPr>
            <a:lvl1pPr algn="ctr" defTabSz="457200" rtl="0" fontAlgn="base">
              <a:spcBef>
                <a:spcPct val="0"/>
              </a:spcBef>
              <a:spcAft>
                <a:spcPct val="0"/>
              </a:spcAft>
              <a:defRPr sz="1600" kern="1200" baseline="0">
                <a:solidFill>
                  <a:srgbClr val="009CAC"/>
                </a:solidFill>
                <a:latin typeface="Arial"/>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l" eaLnBrk="1" fontAlgn="auto" hangingPunct="1">
              <a:spcBef>
                <a:spcPts val="0"/>
              </a:spcBef>
              <a:spcAft>
                <a:spcPts val="0"/>
              </a:spcAft>
              <a:defRPr/>
            </a:pPr>
            <a:r>
              <a:rPr lang="en-GB" sz="4800" dirty="0" smtClean="0"/>
              <a:t>Part 1:</a:t>
            </a:r>
          </a:p>
          <a:p>
            <a:pPr algn="l" eaLnBrk="1" fontAlgn="auto" hangingPunct="1">
              <a:spcBef>
                <a:spcPts val="0"/>
              </a:spcBef>
              <a:spcAft>
                <a:spcPts val="0"/>
              </a:spcAft>
              <a:defRPr/>
            </a:pPr>
            <a:r>
              <a:rPr lang="en-GB" sz="4800" dirty="0" smtClean="0"/>
              <a:t>Fossil </a:t>
            </a:r>
            <a:r>
              <a:rPr lang="en-GB" sz="4800" dirty="0"/>
              <a:t>fuel reserves reporting &amp; </a:t>
            </a:r>
            <a:r>
              <a:rPr lang="en-GB" sz="4800" dirty="0" err="1"/>
              <a:t>unburnable</a:t>
            </a:r>
            <a:r>
              <a:rPr lang="en-GB" sz="4800" dirty="0"/>
              <a:t> carbon: investigating conflicting accounts</a:t>
            </a:r>
            <a:endParaRPr lang="en-US" sz="4800" dirty="0" smtClean="0">
              <a:solidFill>
                <a:srgbClr val="FFFFFF"/>
              </a:solidFill>
              <a:ea typeface="+mn-ea"/>
              <a:cs typeface="Arial"/>
            </a:endParaRPr>
          </a:p>
        </p:txBody>
      </p:sp>
      <p:sp>
        <p:nvSpPr>
          <p:cNvPr id="3" name="Footer Placeholder 4"/>
          <p:cNvSpPr txBox="1">
            <a:spLocks/>
          </p:cNvSpPr>
          <p:nvPr/>
        </p:nvSpPr>
        <p:spPr>
          <a:xfrm>
            <a:off x="103188" y="4762500"/>
            <a:ext cx="6753225" cy="358775"/>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200" b="1" cap="all" spc="50" dirty="0" smtClean="0">
                <a:solidFill>
                  <a:srgbClr val="FFFFFF"/>
                </a:solidFill>
                <a:cs typeface="Arial"/>
              </a:rPr>
              <a:t>April 12, 2018</a:t>
            </a:r>
            <a:endParaRPr lang="en-US" sz="1200" b="1" cap="all" spc="50" dirty="0">
              <a:solidFill>
                <a:srgbClr val="FFFFFF"/>
              </a:solidFill>
              <a:cs typeface="Arial"/>
            </a:endParaRPr>
          </a:p>
        </p:txBody>
      </p:sp>
      <p:sp>
        <p:nvSpPr>
          <p:cNvPr id="7172" name="TextBox 3"/>
          <p:cNvSpPr txBox="1">
            <a:spLocks noChangeArrowheads="1"/>
          </p:cNvSpPr>
          <p:nvPr/>
        </p:nvSpPr>
        <p:spPr bwMode="auto">
          <a:xfrm>
            <a:off x="103188" y="6035675"/>
            <a:ext cx="6122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a:solidFill>
                  <a:schemeClr val="bg1"/>
                </a:solidFill>
              </a:rPr>
              <a:t>Jan Bebbington, Tom Schneider, Lorna Stevenson &amp; Alison Fox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114633"/>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dirty="0">
                <a:solidFill>
                  <a:schemeClr val="tx1"/>
                </a:solidFill>
              </a:rPr>
              <a:t>Guidance from Securities Regulators?</a:t>
            </a:r>
            <a:endParaRPr lang="en-US" sz="2800" b="1" cap="all" spc="50" dirty="0">
              <a:solidFill>
                <a:schemeClr val="tx1"/>
              </a:solidFill>
              <a:cs typeface="Arial"/>
            </a:endParaRPr>
          </a:p>
        </p:txBody>
      </p:sp>
      <p:sp>
        <p:nvSpPr>
          <p:cNvPr id="16387" name="Text Placeholder 10"/>
          <p:cNvSpPr txBox="1">
            <a:spLocks/>
          </p:cNvSpPr>
          <p:nvPr/>
        </p:nvSpPr>
        <p:spPr bwMode="auto">
          <a:xfrm>
            <a:off x="176980" y="802022"/>
            <a:ext cx="8391833" cy="527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sz="2400" dirty="0" smtClean="0"/>
              <a:t>Classification systems:</a:t>
            </a:r>
          </a:p>
          <a:p>
            <a:r>
              <a:rPr lang="en-US" sz="2400" dirty="0" smtClean="0"/>
              <a:t>“Mining, metallurgical, economic, marketing, legal, environmental, social and governmental factors” – CRIRSCO so-called moderating factors (CRIRSCO, 2013, p. 6) </a:t>
            </a:r>
          </a:p>
          <a:p>
            <a:endParaRPr lang="en-US" sz="2400" dirty="0" smtClean="0"/>
          </a:p>
          <a:p>
            <a:pPr>
              <a:buFont typeface="Arial" panose="020B0604020202020204" pitchFamily="34" charset="0"/>
              <a:buChar char="•"/>
            </a:pPr>
            <a:r>
              <a:rPr lang="en-GB" sz="2600" dirty="0" smtClean="0"/>
              <a:t>Reports </a:t>
            </a:r>
            <a:r>
              <a:rPr lang="en-GB" sz="2600" dirty="0"/>
              <a:t>must be prepared by a “competent person”</a:t>
            </a:r>
          </a:p>
          <a:p>
            <a:pPr>
              <a:buFont typeface="Arial" panose="020B0604020202020204" pitchFamily="34" charset="0"/>
              <a:buChar char="•"/>
            </a:pPr>
            <a:endParaRPr lang="en-GB" sz="2600" dirty="0"/>
          </a:p>
          <a:p>
            <a:pPr lvl="1">
              <a:buFont typeface="Arial" panose="020B0604020202020204" pitchFamily="34" charset="0"/>
              <a:buChar char="•"/>
            </a:pPr>
            <a:r>
              <a:rPr lang="en-US" sz="2600" dirty="0"/>
              <a:t>“Competent Persons must discharge their duties with fidelity to the public…… should strive to protect the natural environment” (CRIRSCO)</a:t>
            </a:r>
          </a:p>
          <a:p>
            <a:endParaRPr lang="en-GB" sz="2400" dirty="0" smtClean="0"/>
          </a:p>
          <a:p>
            <a:pPr>
              <a:buFont typeface="Arial" panose="020B0604020202020204" pitchFamily="34" charset="0"/>
              <a:buChar char="•"/>
            </a:pPr>
            <a:r>
              <a:rPr lang="en-GB" sz="2400" dirty="0"/>
              <a:t>We contend current regulations are fine and if there is a material risk, current reporting regulations dictate disclosure! </a:t>
            </a:r>
          </a:p>
          <a:p>
            <a:endParaRPr lang="en-GB" sz="2400" dirty="0" smtClean="0"/>
          </a:p>
        </p:txBody>
      </p:sp>
    </p:spTree>
    <p:extLst>
      <p:ext uri="{BB962C8B-B14F-4D97-AF65-F5344CB8AC3E}">
        <p14:creationId xmlns:p14="http://schemas.microsoft.com/office/powerpoint/2010/main" val="1078733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477786"/>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3200" dirty="0">
                <a:solidFill>
                  <a:schemeClr val="tx1"/>
                </a:solidFill>
              </a:rPr>
              <a:t>Results of disclosure survey</a:t>
            </a:r>
            <a:endParaRPr lang="en-US" sz="3200" b="1" cap="all" spc="50" dirty="0">
              <a:solidFill>
                <a:schemeClr val="tx1"/>
              </a:solidFill>
              <a:cs typeface="Arial"/>
            </a:endParaRPr>
          </a:p>
        </p:txBody>
      </p:sp>
      <p:sp>
        <p:nvSpPr>
          <p:cNvPr id="15363" name="Text Placeholder 10"/>
          <p:cNvSpPr txBox="1">
            <a:spLocks/>
          </p:cNvSpPr>
          <p:nvPr/>
        </p:nvSpPr>
        <p:spPr bwMode="auto">
          <a:xfrm>
            <a:off x="442453" y="1332323"/>
            <a:ext cx="7713406"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GB" altLang="en-US" sz="2800" dirty="0"/>
              <a:t>35 firms with fossil fuel reserves across 7 key fossil fuel countries (Canada, US, UK, South Africa, Australia, Russia, China)</a:t>
            </a:r>
          </a:p>
          <a:p>
            <a:pPr>
              <a:buFont typeface="Arial" panose="020B0604020202020204" pitchFamily="34" charset="0"/>
              <a:buChar char="•"/>
            </a:pPr>
            <a:r>
              <a:rPr lang="en-GB" altLang="en-US" sz="2800" dirty="0"/>
              <a:t>Content analysis of 2011 and 2014 documents (using </a:t>
            </a:r>
            <a:r>
              <a:rPr lang="en-GB" altLang="en-US" sz="2800" dirty="0" err="1"/>
              <a:t>Nvivo</a:t>
            </a:r>
            <a:r>
              <a:rPr lang="en-GB" altLang="en-US" sz="2800" dirty="0"/>
              <a:t>)</a:t>
            </a:r>
          </a:p>
          <a:p>
            <a:pPr>
              <a:buFont typeface="Arial" panose="020B0604020202020204" pitchFamily="34" charset="0"/>
              <a:buChar char="•"/>
            </a:pPr>
            <a:r>
              <a:rPr lang="en-GB" altLang="en-US" sz="2800" dirty="0"/>
              <a:t>Lots of ‘boilerplate’ disclosure regarding climate change risk</a:t>
            </a:r>
          </a:p>
          <a:p>
            <a:pPr>
              <a:buFont typeface="Arial" panose="020B0604020202020204" pitchFamily="34" charset="0"/>
              <a:buChar char="•"/>
            </a:pPr>
            <a:r>
              <a:rPr lang="en-GB" altLang="en-US" sz="2800" dirty="0"/>
              <a:t>Only 2 firms mentioned the concept of stranded assets in any way</a:t>
            </a:r>
          </a:p>
          <a:p>
            <a:pPr lvl="1">
              <a:buFont typeface="Arial" panose="020B0604020202020204" pitchFamily="34" charset="0"/>
              <a:buChar char="•"/>
            </a:pPr>
            <a:r>
              <a:rPr lang="en-GB" altLang="en-US" sz="2800" dirty="0"/>
              <a:t>Exxon Mobil and Shell</a:t>
            </a:r>
          </a:p>
          <a:p>
            <a:pPr>
              <a:buFont typeface="Arial" panose="020B0604020202020204" pitchFamily="34" charset="0"/>
              <a:buChar char="•"/>
            </a:pPr>
            <a:endParaRPr lang="en-GB"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36538"/>
            <a:ext cx="6753225" cy="688975"/>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3200" dirty="0">
                <a:solidFill>
                  <a:schemeClr val="tx1"/>
                </a:solidFill>
              </a:rPr>
              <a:t>Results of disclosure survey</a:t>
            </a:r>
            <a:endParaRPr lang="en-US" sz="3200" b="1" cap="all" spc="50" dirty="0">
              <a:solidFill>
                <a:schemeClr val="tx1"/>
              </a:solidFill>
              <a:cs typeface="Arial"/>
            </a:endParaRPr>
          </a:p>
        </p:txBody>
      </p:sp>
      <p:sp>
        <p:nvSpPr>
          <p:cNvPr id="17411" name="Text Placeholder 10"/>
          <p:cNvSpPr txBox="1">
            <a:spLocks/>
          </p:cNvSpPr>
          <p:nvPr/>
        </p:nvSpPr>
        <p:spPr bwMode="auto">
          <a:xfrm>
            <a:off x="487363" y="925513"/>
            <a:ext cx="731202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“ExxonMobil believes producing our existing hydrocarbon reserves is essential to meeting growing global energy demand. We enable consumers — especially those in the least-developed and most-vulnerable economies — to pursue higher living standards and greater economic opportunity. We believe all economic energy sources will be necessary to meet growing demand, and the transition of the energy system to lower carbon sources will take many decades due to its enormous scale, capital intensity and complexity. As such, we believe that none of our </a:t>
            </a:r>
            <a:r>
              <a:rPr lang="en-US" altLang="en-US" sz="2400" b="1" dirty="0"/>
              <a:t>proven hydrocarbon reserves </a:t>
            </a:r>
            <a:r>
              <a:rPr lang="en-US" altLang="en-US" sz="2400" dirty="0"/>
              <a:t>are, or will become, stranded.”</a:t>
            </a:r>
            <a:r>
              <a:rPr lang="en-GB" altLang="en-US" sz="2400" dirty="0"/>
              <a:t> ExxonMobil 2014 Corporate Citizenship Report, p. 37. (emphasis added)</a:t>
            </a:r>
            <a:endParaRPr lang="en-US"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1179513" y="395288"/>
            <a:ext cx="6770687" cy="2606675"/>
          </a:xfrm>
          <a:prstGeom prst="rect">
            <a:avLst/>
          </a:prstGeom>
        </p:spPr>
        <p:txBody>
          <a:bodyPr/>
          <a:lstStyle>
            <a:defPPr>
              <a:defRPr lang="en-US"/>
            </a:defPPr>
            <a:lvl1pPr algn="ctr" defTabSz="457200" rtl="0" fontAlgn="base">
              <a:spcBef>
                <a:spcPct val="0"/>
              </a:spcBef>
              <a:spcAft>
                <a:spcPct val="0"/>
              </a:spcAft>
              <a:defRPr sz="1600" kern="1200" baseline="0">
                <a:solidFill>
                  <a:srgbClr val="009CAC"/>
                </a:solidFill>
                <a:latin typeface="Arial"/>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l" eaLnBrk="1" fontAlgn="auto" hangingPunct="1">
              <a:spcBef>
                <a:spcPts val="0"/>
              </a:spcBef>
              <a:spcAft>
                <a:spcPts val="0"/>
              </a:spcAft>
              <a:defRPr/>
            </a:pPr>
            <a:r>
              <a:rPr lang="en-GB" sz="4800" dirty="0" smtClean="0"/>
              <a:t>Part 2:</a:t>
            </a:r>
          </a:p>
          <a:p>
            <a:pPr algn="l" eaLnBrk="1" fontAlgn="auto" hangingPunct="1">
              <a:spcBef>
                <a:spcPts val="0"/>
              </a:spcBef>
              <a:spcAft>
                <a:spcPts val="0"/>
              </a:spcAft>
              <a:defRPr/>
            </a:pPr>
            <a:r>
              <a:rPr lang="en-GB" sz="4800" dirty="0" smtClean="0"/>
              <a:t>The United Nations Framework Classification in the Context of the SDGs</a:t>
            </a:r>
            <a:endParaRPr lang="en-US" sz="4800" dirty="0" smtClean="0">
              <a:solidFill>
                <a:srgbClr val="FFFFFF"/>
              </a:solidFill>
              <a:ea typeface="+mn-ea"/>
              <a:cs typeface="Arial"/>
            </a:endParaRPr>
          </a:p>
        </p:txBody>
      </p:sp>
    </p:spTree>
    <p:extLst>
      <p:ext uri="{BB962C8B-B14F-4D97-AF65-F5344CB8AC3E}">
        <p14:creationId xmlns:p14="http://schemas.microsoft.com/office/powerpoint/2010/main" val="66528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41811"/>
            <a:ext cx="6753225" cy="1011801"/>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3200" dirty="0" smtClean="0">
                <a:solidFill>
                  <a:schemeClr val="tx1"/>
                </a:solidFill>
              </a:rPr>
              <a:t>United Nations Framework Classification (UNFC)</a:t>
            </a:r>
            <a:endParaRPr lang="en-US" sz="3200" b="1" cap="all" spc="50" dirty="0">
              <a:solidFill>
                <a:schemeClr val="tx1"/>
              </a:solidFill>
              <a:cs typeface="Arial"/>
            </a:endParaRPr>
          </a:p>
        </p:txBody>
      </p:sp>
      <p:sp>
        <p:nvSpPr>
          <p:cNvPr id="15363" name="Text Placeholder 10"/>
          <p:cNvSpPr txBox="1">
            <a:spLocks/>
          </p:cNvSpPr>
          <p:nvPr/>
        </p:nvSpPr>
        <p:spPr bwMode="auto">
          <a:xfrm>
            <a:off x="442453" y="1533832"/>
            <a:ext cx="7713406" cy="438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GB" altLang="en-US" sz="3200" dirty="0" smtClean="0"/>
              <a:t>Expert Group on Resource Classification</a:t>
            </a:r>
          </a:p>
          <a:p>
            <a:pPr>
              <a:buFont typeface="Arial" panose="020B0604020202020204" pitchFamily="34" charset="0"/>
              <a:buChar char="•"/>
            </a:pPr>
            <a:endParaRPr lang="en-GB" altLang="en-US" sz="3200" dirty="0"/>
          </a:p>
          <a:p>
            <a:pPr>
              <a:buFont typeface="Arial" panose="020B0604020202020204" pitchFamily="34" charset="0"/>
              <a:buChar char="•"/>
            </a:pPr>
            <a:r>
              <a:rPr lang="en-GB" altLang="en-US" sz="3200" dirty="0" smtClean="0"/>
              <a:t>Social and Environmental Considerations Task Force</a:t>
            </a:r>
          </a:p>
          <a:p>
            <a:pPr>
              <a:buFont typeface="Arial" panose="020B0604020202020204" pitchFamily="34" charset="0"/>
              <a:buChar char="•"/>
            </a:pPr>
            <a:endParaRPr lang="en-GB" altLang="en-US" sz="3200" dirty="0"/>
          </a:p>
          <a:p>
            <a:pPr>
              <a:buFont typeface="Arial" panose="020B0604020202020204" pitchFamily="34" charset="0"/>
              <a:buChar char="•"/>
            </a:pPr>
            <a:r>
              <a:rPr lang="en-GB" altLang="en-US" sz="3200" dirty="0" smtClean="0"/>
              <a:t>Sustainable Development Goals Delivery Working Group</a:t>
            </a:r>
            <a:endParaRPr lang="en-GB" altLang="en-US" sz="3200" dirty="0"/>
          </a:p>
        </p:txBody>
      </p:sp>
    </p:spTree>
    <p:extLst>
      <p:ext uri="{BB962C8B-B14F-4D97-AF65-F5344CB8AC3E}">
        <p14:creationId xmlns:p14="http://schemas.microsoft.com/office/powerpoint/2010/main" val="2185750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73025"/>
            <a:ext cx="6753225" cy="885825"/>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dirty="0" smtClean="0">
                <a:solidFill>
                  <a:prstClr val="black"/>
                </a:solidFill>
                <a:latin typeface="Calibri Light" panose="020F0302020204030204"/>
                <a:ea typeface="+mj-ea"/>
                <a:cs typeface="+mj-cs"/>
              </a:rPr>
              <a:t>United Nations Framework Classification for Resources</a:t>
            </a:r>
            <a:endParaRPr lang="en-US" sz="2800" b="1" cap="all" spc="50" dirty="0">
              <a:solidFill>
                <a:schemeClr val="tx1"/>
              </a:solidFill>
              <a:cs typeface="Arial"/>
            </a:endParaRPr>
          </a:p>
        </p:txBody>
      </p:sp>
      <p:sp>
        <p:nvSpPr>
          <p:cNvPr id="9219" name="Text Placeholder 10"/>
          <p:cNvSpPr txBox="1">
            <a:spLocks/>
          </p:cNvSpPr>
          <p:nvPr/>
        </p:nvSpPr>
        <p:spPr bwMode="auto">
          <a:xfrm>
            <a:off x="720725" y="1524000"/>
            <a:ext cx="70786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457200" lvl="1" indent="0" defTabSz="914400" eaLnBrk="1" fontAlgn="auto" hangingPunct="1">
              <a:lnSpc>
                <a:spcPct val="90000"/>
              </a:lnSpc>
              <a:spcBef>
                <a:spcPts val="500"/>
              </a:spcBef>
              <a:spcAft>
                <a:spcPts val="0"/>
              </a:spcAft>
              <a:defRPr/>
            </a:pPr>
            <a:endParaRPr lang="en-US" sz="2200" dirty="0" smtClean="0">
              <a:solidFill>
                <a:prstClr val="black"/>
              </a:solidFill>
              <a:latin typeface="Calibri" panose="020F0502020204030204"/>
              <a:ea typeface="+mn-ea"/>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838200" y="2298700"/>
            <a:ext cx="609600" cy="21971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7" name="Oval 6"/>
          <p:cNvSpPr/>
          <p:nvPr/>
        </p:nvSpPr>
        <p:spPr>
          <a:xfrm>
            <a:off x="1905000" y="1695450"/>
            <a:ext cx="2095500" cy="1265238"/>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410772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315554"/>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3200" dirty="0" smtClean="0">
                <a:solidFill>
                  <a:schemeClr val="tx1"/>
                </a:solidFill>
              </a:rPr>
              <a:t>UNFC and the SDGs</a:t>
            </a:r>
            <a:endParaRPr lang="en-US" sz="3200" b="1" cap="all" spc="50" dirty="0">
              <a:solidFill>
                <a:schemeClr val="tx1"/>
              </a:solidFill>
              <a:cs typeface="Arial"/>
            </a:endParaRPr>
          </a:p>
        </p:txBody>
      </p:sp>
      <p:sp>
        <p:nvSpPr>
          <p:cNvPr id="15363" name="Text Placeholder 10"/>
          <p:cNvSpPr txBox="1">
            <a:spLocks/>
          </p:cNvSpPr>
          <p:nvPr/>
        </p:nvSpPr>
        <p:spPr bwMode="auto">
          <a:xfrm>
            <a:off x="442452" y="4910445"/>
            <a:ext cx="8406579" cy="8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indent="0"/>
            <a:r>
              <a:rPr lang="en-GB" altLang="en-US" sz="2400" dirty="0" smtClean="0"/>
              <a:t>See: https</a:t>
            </a:r>
            <a:r>
              <a:rPr lang="en-GB" altLang="en-US" sz="2400" dirty="0"/>
              <a:t>://www.unece.org/energywelcome/areas-of-work/httpswwwuneceorgenergysereserveshtml/applications/unfc-and-sustainable-development-goals.html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063" y="1165173"/>
            <a:ext cx="1873654" cy="19419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173"/>
            <a:ext cx="1827068" cy="19419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068" y="1165172"/>
            <a:ext cx="1788676" cy="19391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5744" y="1165173"/>
            <a:ext cx="1848319" cy="193912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2383" y="1168019"/>
            <a:ext cx="1831618" cy="193912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3107143"/>
            <a:ext cx="1839154" cy="177457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6577" y="3104060"/>
            <a:ext cx="1769165" cy="177765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2383" y="3107143"/>
            <a:ext cx="1831618" cy="1774573"/>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1977" y="3104061"/>
            <a:ext cx="1885740" cy="177765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5743" y="3104061"/>
            <a:ext cx="1836234" cy="1777655"/>
          </a:xfrm>
          <a:prstGeom prst="rect">
            <a:avLst/>
          </a:prstGeom>
        </p:spPr>
      </p:pic>
    </p:spTree>
    <p:extLst>
      <p:ext uri="{BB962C8B-B14F-4D97-AF65-F5344CB8AC3E}">
        <p14:creationId xmlns:p14="http://schemas.microsoft.com/office/powerpoint/2010/main" val="589184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41812"/>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3200" b="1" cap="all" spc="50" dirty="0">
              <a:solidFill>
                <a:schemeClr val="tx1"/>
              </a:solidFill>
              <a:cs typeface="Arial"/>
            </a:endParaRPr>
          </a:p>
        </p:txBody>
      </p:sp>
      <p:sp>
        <p:nvSpPr>
          <p:cNvPr id="15363" name="Text Placeholder 10"/>
          <p:cNvSpPr txBox="1">
            <a:spLocks/>
          </p:cNvSpPr>
          <p:nvPr/>
        </p:nvSpPr>
        <p:spPr bwMode="auto">
          <a:xfrm>
            <a:off x="442453" y="3126658"/>
            <a:ext cx="8377082" cy="292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GB" altLang="en-US" sz="3200" dirty="0" smtClean="0"/>
              <a:t>Fossil fuel companies will often refer or allude to them</a:t>
            </a:r>
          </a:p>
          <a:p>
            <a:pPr>
              <a:buFont typeface="Arial" panose="020B0604020202020204" pitchFamily="34" charset="0"/>
              <a:buChar char="•"/>
            </a:pPr>
            <a:r>
              <a:rPr lang="en-GB" altLang="en-US" sz="3200" dirty="0" smtClean="0"/>
              <a:t>Particularly in the context of the developing World</a:t>
            </a:r>
          </a:p>
          <a:p>
            <a:pPr>
              <a:buFont typeface="Arial" panose="020B0604020202020204" pitchFamily="34" charset="0"/>
              <a:buChar char="•"/>
            </a:pPr>
            <a:r>
              <a:rPr lang="en-GB" altLang="en-US" sz="3200" dirty="0" smtClean="0"/>
              <a:t>For example – see previous Exxon disclosure</a:t>
            </a:r>
          </a:p>
        </p:txBody>
      </p:sp>
      <p:sp>
        <p:nvSpPr>
          <p:cNvPr id="3" name="Rectangle 2"/>
          <p:cNvSpPr/>
          <p:nvPr/>
        </p:nvSpPr>
        <p:spPr>
          <a:xfrm>
            <a:off x="1932129" y="292867"/>
            <a:ext cx="4468761" cy="646331"/>
          </a:xfrm>
          <a:prstGeom prst="rect">
            <a:avLst/>
          </a:prstGeom>
        </p:spPr>
        <p:txBody>
          <a:bodyPr wrap="square">
            <a:spAutoFit/>
          </a:bodyPr>
          <a:lstStyle/>
          <a:p>
            <a:pPr fontAlgn="auto">
              <a:spcBef>
                <a:spcPts val="0"/>
              </a:spcBef>
              <a:spcAft>
                <a:spcPts val="0"/>
              </a:spcAft>
              <a:defRPr/>
            </a:pPr>
            <a:r>
              <a:rPr lang="en-GB" sz="3600" dirty="0"/>
              <a:t>UNFC and the SDGs</a:t>
            </a:r>
            <a:endParaRPr lang="en-US" sz="3600" b="1" cap="all" spc="50" dirty="0">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328" y="990253"/>
            <a:ext cx="1873654" cy="19419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69" y="939198"/>
            <a:ext cx="1827068" cy="1941969"/>
          </a:xfrm>
          <a:prstGeom prst="rect">
            <a:avLst/>
          </a:prstGeom>
        </p:spPr>
      </p:pic>
    </p:spTree>
    <p:extLst>
      <p:ext uri="{BB962C8B-B14F-4D97-AF65-F5344CB8AC3E}">
        <p14:creationId xmlns:p14="http://schemas.microsoft.com/office/powerpoint/2010/main" val="3156579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41812"/>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3200" b="1" cap="all" spc="50" dirty="0">
              <a:solidFill>
                <a:schemeClr val="tx1"/>
              </a:solidFill>
              <a:cs typeface="Arial"/>
            </a:endParaRPr>
          </a:p>
        </p:txBody>
      </p:sp>
      <p:sp>
        <p:nvSpPr>
          <p:cNvPr id="15363" name="Text Placeholder 10"/>
          <p:cNvSpPr txBox="1">
            <a:spLocks/>
          </p:cNvSpPr>
          <p:nvPr/>
        </p:nvSpPr>
        <p:spPr bwMode="auto">
          <a:xfrm>
            <a:off x="1002889" y="1342103"/>
            <a:ext cx="7816645" cy="47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Dr. David Elliott (Chair), Canada</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Dr. Tom Schneider, Ryerson Univ. Canada</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Ms. Kathryn Campbell, UK</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Michael Lynch-Bell, UK</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Dr. Julio </a:t>
            </a:r>
            <a:r>
              <a:rPr lang="en-CA" dirty="0" err="1">
                <a:solidFill>
                  <a:prstClr val="black"/>
                </a:solidFill>
                <a:latin typeface="Century Gothic" panose="020B0502020202020204"/>
                <a:ea typeface="+mn-ea"/>
              </a:rPr>
              <a:t>Claudeville</a:t>
            </a:r>
            <a:r>
              <a:rPr lang="en-CA" dirty="0">
                <a:solidFill>
                  <a:prstClr val="black"/>
                </a:solidFill>
                <a:latin typeface="Century Gothic" panose="020B0502020202020204"/>
                <a:ea typeface="+mn-ea"/>
              </a:rPr>
              <a:t>, Argentina</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Julian Hilton, UK.</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John Atherton, ICMM, UK</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Luis Martins, Portugal </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Ms. Hua Yang, </a:t>
            </a:r>
            <a:r>
              <a:rPr lang="en-CA" dirty="0" err="1">
                <a:solidFill>
                  <a:prstClr val="black"/>
                </a:solidFill>
                <a:latin typeface="Century Gothic" panose="020B0502020202020204"/>
                <a:ea typeface="+mn-ea"/>
              </a:rPr>
              <a:t>PetroChina</a:t>
            </a:r>
            <a:endParaRPr lang="en-CA" dirty="0">
              <a:solidFill>
                <a:prstClr val="black"/>
              </a:solidFill>
              <a:latin typeface="Century Gothic" panose="020B0502020202020204"/>
              <a:ea typeface="+mn-ea"/>
            </a:endParaRP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Dennis </a:t>
            </a:r>
            <a:r>
              <a:rPr lang="en-CA" dirty="0" err="1">
                <a:solidFill>
                  <a:prstClr val="black"/>
                </a:solidFill>
                <a:latin typeface="Century Gothic" panose="020B0502020202020204"/>
                <a:ea typeface="+mn-ea"/>
              </a:rPr>
              <a:t>Mwalongo</a:t>
            </a:r>
            <a:r>
              <a:rPr lang="en-CA" dirty="0">
                <a:solidFill>
                  <a:prstClr val="black"/>
                </a:solidFill>
                <a:latin typeface="Century Gothic" panose="020B0502020202020204"/>
                <a:ea typeface="+mn-ea"/>
              </a:rPr>
              <a:t>, Tanzania</a:t>
            </a:r>
          </a:p>
          <a:p>
            <a:pPr marL="0" lvl="0" indent="-342900" defTabSz="914400" eaLnBrk="1" fontAlgn="auto" hangingPunct="1">
              <a:spcBef>
                <a:spcPts val="0"/>
              </a:spcBef>
              <a:spcAft>
                <a:spcPts val="0"/>
              </a:spcAft>
              <a:buClr>
                <a:srgbClr val="353535"/>
              </a:buClr>
              <a:buFont typeface="Wingdings 3" charset="2"/>
              <a:buChar char=""/>
            </a:pPr>
            <a:r>
              <a:rPr lang="en-CA" dirty="0" err="1">
                <a:solidFill>
                  <a:prstClr val="black"/>
                </a:solidFill>
                <a:latin typeface="Century Gothic" panose="020B0502020202020204"/>
                <a:ea typeface="+mn-ea"/>
              </a:rPr>
              <a:t>Dr</a:t>
            </a:r>
            <a:r>
              <a:rPr lang="en-CA" dirty="0">
                <a:solidFill>
                  <a:prstClr val="black"/>
                </a:solidFill>
                <a:latin typeface="Century Gothic" panose="020B0502020202020204"/>
                <a:ea typeface="+mn-ea"/>
              </a:rPr>
              <a:t> H G Chong, Malaysia</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Ms. Karen Jenni, USGS</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Luis Lopez, Argentina</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Ms. Sarah Magnus, S. Africa</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Dr. Michael Neumann, EFG</a:t>
            </a:r>
          </a:p>
          <a:p>
            <a:pPr marL="0" lvl="0" indent="-342900" defTabSz="914400" eaLnBrk="1" fontAlgn="auto" hangingPunct="1">
              <a:spcBef>
                <a:spcPts val="0"/>
              </a:spcBef>
              <a:spcAft>
                <a:spcPts val="0"/>
              </a:spcAft>
              <a:buClr>
                <a:srgbClr val="353535"/>
              </a:buClr>
              <a:buFont typeface="Wingdings 3" charset="2"/>
              <a:buChar char=""/>
            </a:pPr>
            <a:r>
              <a:rPr lang="en-CA" dirty="0" err="1">
                <a:solidFill>
                  <a:prstClr val="black"/>
                </a:solidFill>
                <a:latin typeface="Century Gothic" panose="020B0502020202020204"/>
                <a:ea typeface="+mn-ea"/>
              </a:rPr>
              <a:t>Mr</a:t>
            </a:r>
            <a:r>
              <a:rPr lang="en-CA" dirty="0">
                <a:solidFill>
                  <a:prstClr val="black"/>
                </a:solidFill>
                <a:latin typeface="Century Gothic" panose="020B0502020202020204"/>
                <a:ea typeface="+mn-ea"/>
              </a:rPr>
              <a:t> Rodrigo </a:t>
            </a:r>
            <a:r>
              <a:rPr lang="en-CA" dirty="0" err="1">
                <a:solidFill>
                  <a:prstClr val="black"/>
                </a:solidFill>
                <a:latin typeface="Century Gothic" panose="020B0502020202020204"/>
                <a:ea typeface="+mn-ea"/>
              </a:rPr>
              <a:t>Chanez</a:t>
            </a:r>
            <a:r>
              <a:rPr lang="en-CA" dirty="0">
                <a:solidFill>
                  <a:prstClr val="black"/>
                </a:solidFill>
                <a:latin typeface="Century Gothic" panose="020B0502020202020204"/>
                <a:ea typeface="+mn-ea"/>
              </a:rPr>
              <a:t>-Vincente, EU</a:t>
            </a:r>
          </a:p>
          <a:p>
            <a:pPr marL="0" lvl="0" indent="-342900" defTabSz="914400" eaLnBrk="1" fontAlgn="auto" hangingPunct="1">
              <a:spcBef>
                <a:spcPts val="0"/>
              </a:spcBef>
              <a:spcAft>
                <a:spcPts val="0"/>
              </a:spcAft>
              <a:buClr>
                <a:srgbClr val="353535"/>
              </a:buClr>
              <a:buFont typeface="Wingdings 3" charset="2"/>
              <a:buChar char=""/>
            </a:pPr>
            <a:r>
              <a:rPr lang="en-CA" dirty="0">
                <a:solidFill>
                  <a:prstClr val="black"/>
                </a:solidFill>
                <a:latin typeface="Century Gothic" panose="020B0502020202020204"/>
                <a:ea typeface="+mn-ea"/>
              </a:rPr>
              <a:t>Mr. </a:t>
            </a:r>
            <a:r>
              <a:rPr lang="en-CA" dirty="0" err="1">
                <a:solidFill>
                  <a:prstClr val="black"/>
                </a:solidFill>
                <a:latin typeface="Century Gothic" panose="020B0502020202020204"/>
                <a:ea typeface="+mn-ea"/>
              </a:rPr>
              <a:t>Sigurd</a:t>
            </a:r>
            <a:r>
              <a:rPr lang="en-CA" dirty="0">
                <a:solidFill>
                  <a:prstClr val="black"/>
                </a:solidFill>
                <a:latin typeface="Century Gothic" panose="020B0502020202020204"/>
                <a:ea typeface="+mn-ea"/>
              </a:rPr>
              <a:t> Heiberg, Norway</a:t>
            </a:r>
          </a:p>
        </p:txBody>
      </p:sp>
      <p:sp>
        <p:nvSpPr>
          <p:cNvPr id="7" name="Rectangle 6"/>
          <p:cNvSpPr/>
          <p:nvPr/>
        </p:nvSpPr>
        <p:spPr>
          <a:xfrm>
            <a:off x="2005780" y="331359"/>
            <a:ext cx="5235677" cy="954107"/>
          </a:xfrm>
          <a:prstGeom prst="rect">
            <a:avLst/>
          </a:prstGeom>
        </p:spPr>
        <p:txBody>
          <a:bodyPr wrap="square">
            <a:spAutoFit/>
          </a:bodyPr>
          <a:lstStyle/>
          <a:p>
            <a:r>
              <a:rPr lang="en-CA" sz="2800" dirty="0"/>
              <a:t>SOCIAL AND ENVIRONMENTAL CONSIDERATIONS TASK FORCE</a:t>
            </a:r>
            <a:endParaRPr lang="en-US" sz="2800" dirty="0"/>
          </a:p>
        </p:txBody>
      </p:sp>
    </p:spTree>
    <p:extLst>
      <p:ext uri="{BB962C8B-B14F-4D97-AF65-F5344CB8AC3E}">
        <p14:creationId xmlns:p14="http://schemas.microsoft.com/office/powerpoint/2010/main" val="353455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41812"/>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3200" b="1" cap="all" spc="50" dirty="0">
              <a:solidFill>
                <a:schemeClr val="tx1"/>
              </a:solidFill>
              <a:cs typeface="Arial"/>
            </a:endParaRPr>
          </a:p>
        </p:txBody>
      </p:sp>
      <p:sp>
        <p:nvSpPr>
          <p:cNvPr id="15363" name="Text Placeholder 10"/>
          <p:cNvSpPr txBox="1">
            <a:spLocks/>
          </p:cNvSpPr>
          <p:nvPr/>
        </p:nvSpPr>
        <p:spPr bwMode="auto">
          <a:xfrm>
            <a:off x="457202" y="2698956"/>
            <a:ext cx="8377082" cy="14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indent="0" algn="ctr"/>
            <a:r>
              <a:rPr lang="en-GB" altLang="en-US" sz="3200" dirty="0" smtClean="0"/>
              <a:t>tschneider@ryerson.ca</a:t>
            </a:r>
          </a:p>
        </p:txBody>
      </p:sp>
      <p:sp>
        <p:nvSpPr>
          <p:cNvPr id="3" name="Rectangle 2"/>
          <p:cNvSpPr/>
          <p:nvPr/>
        </p:nvSpPr>
        <p:spPr>
          <a:xfrm>
            <a:off x="1932129" y="882854"/>
            <a:ext cx="4468761" cy="646331"/>
          </a:xfrm>
          <a:prstGeom prst="rect">
            <a:avLst/>
          </a:prstGeom>
        </p:spPr>
        <p:txBody>
          <a:bodyPr wrap="square">
            <a:spAutoFit/>
          </a:bodyPr>
          <a:lstStyle/>
          <a:p>
            <a:pPr algn="ctr" fontAlgn="auto">
              <a:spcBef>
                <a:spcPts val="0"/>
              </a:spcBef>
              <a:spcAft>
                <a:spcPts val="0"/>
              </a:spcAft>
              <a:defRPr/>
            </a:pPr>
            <a:r>
              <a:rPr lang="en-GB" sz="3600" dirty="0" smtClean="0"/>
              <a:t>Thank-you</a:t>
            </a:r>
            <a:endParaRPr lang="en-US" sz="3600" b="1" cap="all" spc="50" dirty="0">
              <a:cs typeface="Arial"/>
            </a:endParaRPr>
          </a:p>
        </p:txBody>
      </p:sp>
    </p:spTree>
    <p:extLst>
      <p:ext uri="{BB962C8B-B14F-4D97-AF65-F5344CB8AC3E}">
        <p14:creationId xmlns:p14="http://schemas.microsoft.com/office/powerpoint/2010/main" val="2926805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txBox="1">
            <a:spLocks/>
          </p:cNvSpPr>
          <p:nvPr/>
        </p:nvSpPr>
        <p:spPr bwMode="auto">
          <a:xfrm>
            <a:off x="838200" y="365125"/>
            <a:ext cx="76263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GB" altLang="en-US" sz="4400"/>
              <a:t>An empirical conundrum</a:t>
            </a:r>
          </a:p>
        </p:txBody>
      </p:sp>
      <p:sp>
        <p:nvSpPr>
          <p:cNvPr id="3" name="Content Placeholder 5"/>
          <p:cNvSpPr txBox="1">
            <a:spLocks/>
          </p:cNvSpPr>
          <p:nvPr/>
        </p:nvSpPr>
        <p:spPr>
          <a:xfrm>
            <a:off x="4378325" y="1912938"/>
            <a:ext cx="4891088" cy="435133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2400" b="1" dirty="0" smtClean="0"/>
              <a:t>Fossil fuel reserves are not as valuable as you think</a:t>
            </a:r>
          </a:p>
          <a:p>
            <a:pPr>
              <a:defRPr/>
            </a:pPr>
            <a:endParaRPr lang="en-GB" sz="2400" dirty="0" smtClean="0"/>
          </a:p>
          <a:p>
            <a:pPr>
              <a:defRPr/>
            </a:pPr>
            <a:r>
              <a:rPr lang="en-GB" sz="2400" dirty="0" smtClean="0"/>
              <a:t>Global climate change governance will make some of these </a:t>
            </a:r>
            <a:r>
              <a:rPr lang="en-GB" sz="2400" dirty="0" err="1" smtClean="0"/>
              <a:t>unburnable</a:t>
            </a:r>
            <a:endParaRPr lang="en-GB" sz="2400" dirty="0" smtClean="0"/>
          </a:p>
          <a:p>
            <a:pPr>
              <a:defRPr/>
            </a:pPr>
            <a:r>
              <a:rPr lang="en-GB" sz="2400" dirty="0" smtClean="0"/>
              <a:t>Disclosures do not convey this information</a:t>
            </a:r>
          </a:p>
          <a:p>
            <a:pPr>
              <a:defRPr/>
            </a:pPr>
            <a:r>
              <a:rPr lang="en-GB" sz="2400" dirty="0" smtClean="0"/>
              <a:t>Carbon Tracker Initiative</a:t>
            </a:r>
            <a:endParaRPr lang="en-GB" sz="2400" dirty="0"/>
          </a:p>
        </p:txBody>
      </p:sp>
      <p:sp>
        <p:nvSpPr>
          <p:cNvPr id="4" name="Content Placeholder 4"/>
          <p:cNvSpPr txBox="1">
            <a:spLocks/>
          </p:cNvSpPr>
          <p:nvPr/>
        </p:nvSpPr>
        <p:spPr>
          <a:xfrm>
            <a:off x="0" y="1498600"/>
            <a:ext cx="4378325" cy="4351338"/>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2400" b="1" dirty="0" smtClean="0"/>
              <a:t>Fossil fuel reserves are valuable</a:t>
            </a:r>
            <a:endParaRPr lang="en-GB" sz="2400" dirty="0" smtClean="0"/>
          </a:p>
          <a:p>
            <a:pPr>
              <a:defRPr/>
            </a:pPr>
            <a:endParaRPr lang="en-GB" sz="2400" dirty="0" smtClean="0"/>
          </a:p>
          <a:p>
            <a:pPr>
              <a:defRPr/>
            </a:pPr>
            <a:r>
              <a:rPr lang="en-GB" sz="2400" dirty="0" smtClean="0"/>
              <a:t>Expenditure to purchase reserves and resources (on balance sheet)</a:t>
            </a:r>
          </a:p>
          <a:p>
            <a:pPr>
              <a:defRPr/>
            </a:pPr>
            <a:r>
              <a:rPr lang="en-GB" sz="2400" dirty="0" smtClean="0"/>
              <a:t>Notes to the accounts provide physical reserve figures</a:t>
            </a:r>
          </a:p>
          <a:p>
            <a:pPr>
              <a:defRPr/>
            </a:pPr>
            <a:r>
              <a:rPr lang="en-GB" sz="2400" dirty="0" smtClean="0"/>
              <a:t>Reserves indicate future revenue streams &amp; are value relevant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96863"/>
            <a:ext cx="6753225" cy="568325"/>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2000" b="1" cap="all" spc="50" dirty="0" smtClean="0">
                <a:solidFill>
                  <a:srgbClr val="595959"/>
                </a:solidFill>
                <a:cs typeface="Arial"/>
              </a:rPr>
              <a:t>References</a:t>
            </a:r>
            <a:endParaRPr lang="en-US" sz="2000" b="1" cap="all" spc="50" dirty="0">
              <a:solidFill>
                <a:srgbClr val="595959"/>
              </a:solidFill>
              <a:cs typeface="Arial"/>
            </a:endParaRPr>
          </a:p>
        </p:txBody>
      </p:sp>
      <p:sp>
        <p:nvSpPr>
          <p:cNvPr id="19459" name="Text Placeholder 10"/>
          <p:cNvSpPr txBox="1">
            <a:spLocks/>
          </p:cNvSpPr>
          <p:nvPr/>
        </p:nvSpPr>
        <p:spPr bwMode="auto">
          <a:xfrm>
            <a:off x="720725" y="938213"/>
            <a:ext cx="7078663" cy="482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defRPr/>
            </a:pPr>
            <a:r>
              <a:rPr lang="en-US" sz="1600" dirty="0"/>
              <a:t>Canadian Securities Administrators. (2010) </a:t>
            </a:r>
            <a:r>
              <a:rPr lang="en-US" sz="1600" i="1" dirty="0"/>
              <a:t>Staff Notice 51-333 Environmental Reporting Guidance</a:t>
            </a:r>
            <a:r>
              <a:rPr lang="en-US" sz="1600" dirty="0"/>
              <a:t>. Available at: </a:t>
            </a:r>
            <a:r>
              <a:rPr lang="en-US" sz="1600" u="sng" dirty="0">
                <a:hlinkClick r:id="rId2"/>
              </a:rPr>
              <a:t>http://</a:t>
            </a:r>
            <a:r>
              <a:rPr lang="en-US" sz="1600" u="sng" dirty="0" smtClean="0">
                <a:hlinkClick r:id="rId2"/>
              </a:rPr>
              <a:t>www.osc.gov.on.ca/documents/en/Securities-Category5/csa_20101027_51-333_environmental-reporting.pdf</a:t>
            </a:r>
            <a:endParaRPr lang="en-GB" altLang="en-US" sz="1600" dirty="0" smtClean="0"/>
          </a:p>
          <a:p>
            <a:pPr>
              <a:defRPr/>
            </a:pPr>
            <a:endParaRPr lang="en-GB" altLang="en-US" sz="1600" dirty="0" smtClean="0"/>
          </a:p>
          <a:p>
            <a:pPr>
              <a:defRPr/>
            </a:pPr>
            <a:r>
              <a:rPr lang="en-GB" altLang="en-US" sz="1600" dirty="0" smtClean="0"/>
              <a:t>Combined Reserves International Reporting Standards Committee, (2012). Available at: </a:t>
            </a:r>
            <a:r>
              <a:rPr lang="en-GB" altLang="en-US" sz="1600" u="sng" dirty="0" smtClean="0">
                <a:hlinkClick r:id="rId3"/>
              </a:rPr>
              <a:t>http://www.crirsco.com/background.asp</a:t>
            </a:r>
            <a:r>
              <a:rPr lang="en-GB" altLang="en-US" sz="1600" dirty="0" smtClean="0"/>
              <a:t>.</a:t>
            </a:r>
          </a:p>
          <a:p>
            <a:pPr>
              <a:defRPr/>
            </a:pPr>
            <a:endParaRPr lang="en-GB" altLang="en-US" sz="1600" dirty="0" smtClean="0"/>
          </a:p>
          <a:p>
            <a:pPr>
              <a:defRPr/>
            </a:pPr>
            <a:r>
              <a:rPr lang="en-US" altLang="en-US" sz="1600" dirty="0" err="1" smtClean="0"/>
              <a:t>McGlade</a:t>
            </a:r>
            <a:r>
              <a:rPr lang="en-US" altLang="en-US" sz="1600" dirty="0" smtClean="0"/>
              <a:t>, C. &amp; Ekins, P. (2015), “The geographical distribution of fossil fuels unused when limiting global warming to 2</a:t>
            </a:r>
            <a:r>
              <a:rPr lang="en-US" altLang="en-US" sz="1600" baseline="30000" dirty="0" smtClean="0"/>
              <a:t>o</a:t>
            </a:r>
            <a:r>
              <a:rPr lang="en-US" altLang="en-US" sz="1600" dirty="0" smtClean="0"/>
              <a:t>C”, </a:t>
            </a:r>
            <a:r>
              <a:rPr lang="en-US" altLang="en-US" sz="1600" i="1" dirty="0" smtClean="0"/>
              <a:t>Nature</a:t>
            </a:r>
            <a:r>
              <a:rPr lang="en-US" altLang="en-US" sz="1600" dirty="0" smtClean="0"/>
              <a:t>, 517, pp. 187-190.</a:t>
            </a:r>
          </a:p>
          <a:p>
            <a:pPr>
              <a:defRPr/>
            </a:pPr>
            <a:endParaRPr lang="en-US" altLang="en-US" sz="1600" dirty="0" smtClean="0"/>
          </a:p>
          <a:p>
            <a:pPr>
              <a:defRPr/>
            </a:pPr>
            <a:r>
              <a:rPr lang="en-GB" altLang="en-US" sz="1600" dirty="0" smtClean="0"/>
              <a:t>Securities and Exchange Commission (SEC) (2010) </a:t>
            </a:r>
            <a:r>
              <a:rPr lang="en-GB" altLang="en-US" sz="1600" i="1" dirty="0" smtClean="0"/>
              <a:t>Guidance Regarding Disclosure Related to Climate Change</a:t>
            </a:r>
            <a:r>
              <a:rPr lang="en-US" altLang="en-US" sz="1600" dirty="0" smtClean="0"/>
              <a:t>.</a:t>
            </a:r>
          </a:p>
          <a:p>
            <a:pPr>
              <a:defRPr/>
            </a:pPr>
            <a:endParaRPr lang="en-US" altLang="en-US" sz="1600" dirty="0" smtClean="0"/>
          </a:p>
          <a:p>
            <a:pPr>
              <a:defRPr/>
            </a:pPr>
            <a:r>
              <a:rPr lang="en-US" altLang="en-US" sz="1600" dirty="0" smtClean="0">
                <a:latin typeface="+mn-lt"/>
                <a:cs typeface="Arial" panose="020B0604020202020204" pitchFamily="34" charset="0"/>
              </a:rPr>
              <a:t>United Nations Framework Classification for Resources (UNFC 2009). Available at: https://www.unece.org/energywelcome/unfc-and-resource-classification.html</a:t>
            </a:r>
            <a:endParaRPr lang="en-CA" altLang="en-US" sz="1600" dirty="0" smtClean="0">
              <a:latin typeface="+mn-lt"/>
              <a:cs typeface="Arial" panose="020B0604020202020204" pitchFamily="34" charset="0"/>
            </a:endParaRPr>
          </a:p>
          <a:p>
            <a:pPr eaLnBrk="1" hangingPunct="1">
              <a:lnSpc>
                <a:spcPts val="2200"/>
              </a:lnSpc>
              <a:spcBef>
                <a:spcPct val="20000"/>
              </a:spcBef>
              <a:defRPr/>
            </a:pPr>
            <a:endParaRPr lang="en-CA" altLang="en-US" sz="1600" dirty="0" smtClean="0">
              <a:solidFill>
                <a:srgbClr val="595959"/>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389296"/>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2800" dirty="0">
                <a:solidFill>
                  <a:schemeClr val="tx1"/>
                </a:solidFill>
              </a:rPr>
              <a:t>The </a:t>
            </a:r>
            <a:r>
              <a:rPr lang="en-GB" sz="2800" dirty="0" smtClean="0">
                <a:solidFill>
                  <a:schemeClr val="tx1"/>
                </a:solidFill>
              </a:rPr>
              <a:t>Research Aim </a:t>
            </a:r>
            <a:r>
              <a:rPr lang="en-GB" sz="2800" dirty="0">
                <a:solidFill>
                  <a:schemeClr val="tx1"/>
                </a:solidFill>
              </a:rPr>
              <a:t>&amp; </a:t>
            </a:r>
            <a:r>
              <a:rPr lang="en-GB" sz="2800" dirty="0" smtClean="0">
                <a:solidFill>
                  <a:schemeClr val="tx1"/>
                </a:solidFill>
              </a:rPr>
              <a:t>Methods</a:t>
            </a:r>
            <a:endParaRPr lang="en-US" sz="2800" b="1" cap="all" spc="50" dirty="0">
              <a:solidFill>
                <a:schemeClr val="tx1"/>
              </a:solidFill>
              <a:cs typeface="Arial"/>
            </a:endParaRPr>
          </a:p>
        </p:txBody>
      </p:sp>
      <p:sp>
        <p:nvSpPr>
          <p:cNvPr id="10243" name="Text Placeholder 10"/>
          <p:cNvSpPr txBox="1">
            <a:spLocks/>
          </p:cNvSpPr>
          <p:nvPr/>
        </p:nvSpPr>
        <p:spPr bwMode="auto">
          <a:xfrm>
            <a:off x="486697" y="1061986"/>
            <a:ext cx="7551174" cy="51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GB" altLang="en-US" sz="2400" dirty="0"/>
              <a:t>Aim: document and explain an absence of accounting disclosures about </a:t>
            </a:r>
            <a:r>
              <a:rPr lang="en-GB" altLang="en-US" sz="2400" dirty="0" err="1"/>
              <a:t>unburnable</a:t>
            </a:r>
            <a:r>
              <a:rPr lang="en-GB" altLang="en-US" sz="2400" dirty="0"/>
              <a:t> carbon </a:t>
            </a:r>
          </a:p>
          <a:p>
            <a:endParaRPr lang="en-GB" altLang="en-US" sz="2000" dirty="0"/>
          </a:p>
          <a:p>
            <a:r>
              <a:rPr lang="en-GB" altLang="en-US" sz="2200" dirty="0"/>
              <a:t>Methods:</a:t>
            </a:r>
          </a:p>
          <a:p>
            <a:pPr lvl="1"/>
            <a:r>
              <a:rPr lang="en-US" altLang="en-US" sz="2200" dirty="0"/>
              <a:t>LITERATURE REVIEW – energy policy/modeling work … is there unburnable carbon at 2</a:t>
            </a:r>
            <a:r>
              <a:rPr lang="en-US" altLang="en-US" sz="2200" baseline="30000" dirty="0"/>
              <a:t>o</a:t>
            </a:r>
            <a:r>
              <a:rPr lang="en-US" altLang="en-US" sz="2200" dirty="0"/>
              <a:t>C (YES)</a:t>
            </a:r>
          </a:p>
          <a:p>
            <a:pPr lvl="1"/>
            <a:r>
              <a:rPr lang="en-US" altLang="en-US" sz="2200" dirty="0"/>
              <a:t>INTERVIEWS – is the idea of unburnable carbon sound (YES) &amp; is there a carbon bubble (NO) … and how will this issue progress?</a:t>
            </a:r>
          </a:p>
          <a:p>
            <a:pPr lvl="1"/>
            <a:r>
              <a:rPr lang="en-US" altLang="en-US" sz="2200" dirty="0"/>
              <a:t>GOVERNANCE REVIEW – is there reporting governance that will ensure disclosure when/if there is unburnable carbon (YES &amp; a responsible professional body for identifying it)</a:t>
            </a:r>
          </a:p>
          <a:p>
            <a:pPr lvl="1"/>
            <a:r>
              <a:rPr lang="en-US" altLang="en-US" sz="2200" dirty="0"/>
              <a:t>REPORTING REVIEW – is there disclosure along these lines (depends on the disclosure media you look at but mainly NO)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418793"/>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400" dirty="0">
                <a:solidFill>
                  <a:prstClr val="black"/>
                </a:solidFill>
                <a:latin typeface="Calibri Light" panose="020F0302020204030204"/>
                <a:ea typeface="+mj-ea"/>
                <a:cs typeface="+mj-cs"/>
              </a:rPr>
              <a:t>Technical detail </a:t>
            </a:r>
            <a:r>
              <a:rPr lang="en-US" sz="4400" dirty="0" smtClean="0">
                <a:solidFill>
                  <a:prstClr val="black"/>
                </a:solidFill>
                <a:latin typeface="Calibri Light" panose="020F0302020204030204"/>
                <a:ea typeface="+mj-ea"/>
                <a:cs typeface="+mj-cs"/>
              </a:rPr>
              <a:t>re. </a:t>
            </a:r>
            <a:r>
              <a:rPr lang="en-US" sz="4400" dirty="0">
                <a:solidFill>
                  <a:prstClr val="black"/>
                </a:solidFill>
                <a:latin typeface="Calibri Light" panose="020F0302020204030204"/>
                <a:ea typeface="+mj-ea"/>
                <a:cs typeface="+mj-cs"/>
              </a:rPr>
              <a:t>reserves</a:t>
            </a:r>
            <a:endParaRPr lang="en-US" sz="2800" b="1" cap="all" spc="50" dirty="0">
              <a:solidFill>
                <a:schemeClr val="tx1"/>
              </a:solidFill>
              <a:cs typeface="Arial"/>
            </a:endParaRPr>
          </a:p>
        </p:txBody>
      </p:sp>
      <p:sp>
        <p:nvSpPr>
          <p:cNvPr id="9219" name="Text Placeholder 10"/>
          <p:cNvSpPr txBox="1">
            <a:spLocks/>
          </p:cNvSpPr>
          <p:nvPr/>
        </p:nvSpPr>
        <p:spPr bwMode="auto">
          <a:xfrm>
            <a:off x="558005" y="1347020"/>
            <a:ext cx="7078663" cy="477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228600" indent="-228600" defTabSz="914400" eaLnBrk="1" fontAlgn="auto" hangingPunct="1">
              <a:lnSpc>
                <a:spcPct val="90000"/>
              </a:lnSpc>
              <a:spcBef>
                <a:spcPts val="1000"/>
              </a:spcBef>
              <a:spcAft>
                <a:spcPts val="0"/>
              </a:spcAft>
              <a:buFont typeface="Arial" panose="020B0604020202020204" pitchFamily="34" charset="0"/>
              <a:buChar char="•"/>
              <a:defRPr/>
            </a:pPr>
            <a:r>
              <a:rPr lang="en-US" sz="2600" dirty="0" smtClean="0">
                <a:solidFill>
                  <a:prstClr val="black"/>
                </a:solidFill>
                <a:latin typeface="Calibri" panose="020F0502020204030204"/>
                <a:ea typeface="+mn-ea"/>
              </a:rPr>
              <a:t>Technical (evaluation, classification and disclosure of reserves)</a:t>
            </a:r>
          </a:p>
          <a:p>
            <a:pPr marL="685800" lvl="1" indent="-228600" defTabSz="914400" eaLnBrk="1" fontAlgn="auto" hangingPunct="1">
              <a:lnSpc>
                <a:spcPct val="90000"/>
              </a:lnSpc>
              <a:spcBef>
                <a:spcPts val="500"/>
              </a:spcBef>
              <a:spcAft>
                <a:spcPts val="0"/>
              </a:spcAft>
              <a:buFont typeface="Arial" panose="020B0604020202020204" pitchFamily="34" charset="0"/>
              <a:buChar char="•"/>
              <a:defRPr/>
            </a:pPr>
            <a:r>
              <a:rPr lang="en-US" sz="2200" dirty="0" smtClean="0">
                <a:solidFill>
                  <a:prstClr val="black"/>
                </a:solidFill>
                <a:latin typeface="Calibri" panose="020F0502020204030204"/>
                <a:ea typeface="+mn-ea"/>
              </a:rPr>
              <a:t>PRMS (Petroleum Resource Management System)</a:t>
            </a:r>
          </a:p>
          <a:p>
            <a:pPr marL="685800" lvl="1" indent="-228600" defTabSz="914400" eaLnBrk="1" fontAlgn="auto" hangingPunct="1">
              <a:lnSpc>
                <a:spcPct val="90000"/>
              </a:lnSpc>
              <a:spcBef>
                <a:spcPts val="500"/>
              </a:spcBef>
              <a:spcAft>
                <a:spcPts val="0"/>
              </a:spcAft>
              <a:buFont typeface="Arial" panose="020B0604020202020204" pitchFamily="34" charset="0"/>
              <a:buChar char="•"/>
              <a:defRPr/>
            </a:pPr>
            <a:r>
              <a:rPr lang="en-US" sz="2200" dirty="0" smtClean="0">
                <a:solidFill>
                  <a:prstClr val="black"/>
                </a:solidFill>
                <a:latin typeface="Calibri" panose="020F0502020204030204"/>
                <a:ea typeface="+mn-ea"/>
              </a:rPr>
              <a:t>CRIRSCO (Committee for Mineral Reserves International Reporting Standards … &amp; member </a:t>
            </a:r>
            <a:r>
              <a:rPr lang="en-US" sz="2200" dirty="0" err="1" smtClean="0">
                <a:solidFill>
                  <a:prstClr val="black"/>
                </a:solidFill>
                <a:latin typeface="Calibri" panose="020F0502020204030204"/>
                <a:ea typeface="+mn-ea"/>
              </a:rPr>
              <a:t>organisations</a:t>
            </a:r>
            <a:r>
              <a:rPr lang="en-US" sz="2200" dirty="0" smtClean="0">
                <a:solidFill>
                  <a:prstClr val="black"/>
                </a:solidFill>
                <a:latin typeface="Calibri" panose="020F0502020204030204"/>
                <a:ea typeface="+mn-ea"/>
              </a:rPr>
              <a:t>)</a:t>
            </a:r>
          </a:p>
          <a:p>
            <a:pPr marL="685800" lvl="1" indent="-228600" defTabSz="914400" eaLnBrk="1" fontAlgn="auto" hangingPunct="1">
              <a:lnSpc>
                <a:spcPct val="90000"/>
              </a:lnSpc>
              <a:spcBef>
                <a:spcPts val="500"/>
              </a:spcBef>
              <a:spcAft>
                <a:spcPts val="0"/>
              </a:spcAft>
              <a:buFont typeface="Arial" panose="020B0604020202020204" pitchFamily="34" charset="0"/>
              <a:buChar char="•"/>
              <a:defRPr/>
            </a:pPr>
            <a:r>
              <a:rPr lang="en-US" sz="2200" dirty="0" smtClean="0">
                <a:solidFill>
                  <a:prstClr val="black"/>
                </a:solidFill>
                <a:latin typeface="Calibri" panose="020F0502020204030204"/>
                <a:ea typeface="+mn-ea"/>
              </a:rPr>
              <a:t>UNFC (United Nations Framework Classification for Resources), includes renewables</a:t>
            </a:r>
          </a:p>
          <a:p>
            <a:pPr marL="685800" lvl="1" indent="-228600" defTabSz="914400" eaLnBrk="1" fontAlgn="auto" hangingPunct="1">
              <a:lnSpc>
                <a:spcPct val="90000"/>
              </a:lnSpc>
              <a:spcBef>
                <a:spcPts val="500"/>
              </a:spcBef>
              <a:spcAft>
                <a:spcPts val="0"/>
              </a:spcAft>
              <a:buFont typeface="Arial" panose="020B0604020202020204" pitchFamily="34" charset="0"/>
              <a:buChar char="•"/>
              <a:defRPr/>
            </a:pPr>
            <a:r>
              <a:rPr lang="en-US" sz="2200" dirty="0" smtClean="0">
                <a:solidFill>
                  <a:prstClr val="black"/>
                </a:solidFill>
                <a:latin typeface="Calibri" panose="020F0502020204030204"/>
                <a:ea typeface="+mn-ea"/>
              </a:rPr>
              <a:t>No regulatory force by themselves … but via other regulators (i.e. securities regulators)</a:t>
            </a:r>
          </a:p>
          <a:p>
            <a:pPr marL="685800" lvl="1" indent="-228600" defTabSz="914400" eaLnBrk="1" fontAlgn="auto" hangingPunct="1">
              <a:lnSpc>
                <a:spcPct val="90000"/>
              </a:lnSpc>
              <a:spcBef>
                <a:spcPts val="500"/>
              </a:spcBef>
              <a:spcAft>
                <a:spcPts val="0"/>
              </a:spcAft>
              <a:buFont typeface="Arial" panose="020B0604020202020204" pitchFamily="34" charset="0"/>
              <a:buChar char="•"/>
              <a:defRPr/>
            </a:pPr>
            <a:r>
              <a:rPr lang="en-US" sz="2200" dirty="0" smtClean="0">
                <a:solidFill>
                  <a:prstClr val="black"/>
                </a:solidFill>
                <a:latin typeface="Calibri" panose="020F0502020204030204"/>
                <a:ea typeface="+mn-ea"/>
              </a:rPr>
              <a:t>Reserves – resources that are commercially viable (contingent on price, cost, social and environmental conditions) … proved/probable/possible … </a:t>
            </a:r>
            <a:r>
              <a:rPr lang="en-US" sz="2200" dirty="0" err="1" smtClean="0">
                <a:solidFill>
                  <a:prstClr val="black"/>
                </a:solidFill>
                <a:latin typeface="Calibri" panose="020F0502020204030204"/>
                <a:ea typeface="+mn-ea"/>
              </a:rPr>
              <a:t>ie</a:t>
            </a:r>
            <a:r>
              <a:rPr lang="en-US" sz="2200" dirty="0" smtClean="0">
                <a:solidFill>
                  <a:prstClr val="black"/>
                </a:solidFill>
                <a:latin typeface="Calibri" panose="020F0502020204030204"/>
                <a:ea typeface="+mn-ea"/>
              </a:rPr>
              <a:t> 90%/50%/10% probability of viability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73025"/>
            <a:ext cx="6753225" cy="885825"/>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dirty="0" smtClean="0">
                <a:solidFill>
                  <a:prstClr val="black"/>
                </a:solidFill>
                <a:latin typeface="Calibri Light" panose="020F0302020204030204"/>
                <a:ea typeface="+mj-ea"/>
                <a:cs typeface="+mj-cs"/>
              </a:rPr>
              <a:t>United Nations Framework Classification for Resources</a:t>
            </a:r>
            <a:endParaRPr lang="en-US" sz="2800" b="1" cap="all" spc="50" dirty="0">
              <a:solidFill>
                <a:schemeClr val="tx1"/>
              </a:solidFill>
              <a:cs typeface="Arial"/>
            </a:endParaRPr>
          </a:p>
        </p:txBody>
      </p:sp>
      <p:sp>
        <p:nvSpPr>
          <p:cNvPr id="9219" name="Text Placeholder 10"/>
          <p:cNvSpPr txBox="1">
            <a:spLocks/>
          </p:cNvSpPr>
          <p:nvPr/>
        </p:nvSpPr>
        <p:spPr bwMode="auto">
          <a:xfrm>
            <a:off x="720725" y="1524000"/>
            <a:ext cx="707866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457200" lvl="1" indent="0" defTabSz="914400" eaLnBrk="1" fontAlgn="auto" hangingPunct="1">
              <a:lnSpc>
                <a:spcPct val="90000"/>
              </a:lnSpc>
              <a:spcBef>
                <a:spcPts val="500"/>
              </a:spcBef>
              <a:spcAft>
                <a:spcPts val="0"/>
              </a:spcAft>
              <a:defRPr/>
            </a:pPr>
            <a:endParaRPr lang="en-US" sz="2200" dirty="0" smtClean="0">
              <a:solidFill>
                <a:prstClr val="black"/>
              </a:solidFill>
              <a:latin typeface="Calibri" panose="020F0502020204030204"/>
              <a:ea typeface="+mn-ea"/>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rot="20973180">
            <a:off x="3527514" y="5418108"/>
            <a:ext cx="2804862" cy="107064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1641652">
            <a:off x="1098943" y="5143393"/>
            <a:ext cx="2804862" cy="107064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rot="16200000">
            <a:off x="-118955" y="2992950"/>
            <a:ext cx="3229896" cy="1550531"/>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20973180">
            <a:off x="1541134" y="1818226"/>
            <a:ext cx="2804862" cy="1070645"/>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309563"/>
            <a:ext cx="6753225" cy="958850"/>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CA" sz="3200" dirty="0" smtClean="0">
                <a:solidFill>
                  <a:schemeClr val="tx1"/>
                </a:solidFill>
              </a:rPr>
              <a:t>Reserves and resource </a:t>
            </a:r>
            <a:r>
              <a:rPr lang="en-CA" sz="3200" dirty="0">
                <a:solidFill>
                  <a:schemeClr val="tx1"/>
                </a:solidFill>
              </a:rPr>
              <a:t>reporting and carbon constraints</a:t>
            </a:r>
            <a:endParaRPr lang="en-US" sz="3200" b="1" cap="all" spc="50" dirty="0">
              <a:solidFill>
                <a:schemeClr val="tx1"/>
              </a:solidFill>
              <a:cs typeface="Arial"/>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1371600"/>
            <a:ext cx="54578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Rectangle 6"/>
          <p:cNvSpPr>
            <a:spLocks noChangeArrowheads="1"/>
          </p:cNvSpPr>
          <p:nvPr/>
        </p:nvSpPr>
        <p:spPr bwMode="auto">
          <a:xfrm>
            <a:off x="1981200" y="1371600"/>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CA" altLang="en-US" sz="1200">
              <a:solidFill>
                <a:srgbClr val="000000"/>
              </a:solidFill>
              <a:latin typeface="Constantia" panose="02030602050306030303" pitchFamily="18" charset="0"/>
            </a:endParaRPr>
          </a:p>
          <a:p>
            <a:r>
              <a:rPr lang="en-CA" altLang="en-US">
                <a:solidFill>
                  <a:srgbClr val="FFFFFF"/>
                </a:solidFill>
                <a:latin typeface="Constantia" panose="02030602050306030303" pitchFamily="18" charset="0"/>
              </a:rPr>
              <a:t>RESERVES </a:t>
            </a:r>
            <a:endParaRPr lang="en-CA" altLang="en-US"/>
          </a:p>
        </p:txBody>
      </p:sp>
      <p:sp>
        <p:nvSpPr>
          <p:cNvPr id="13317" name="Rectangle 7"/>
          <p:cNvSpPr>
            <a:spLocks noChangeArrowheads="1"/>
          </p:cNvSpPr>
          <p:nvPr/>
        </p:nvSpPr>
        <p:spPr bwMode="auto">
          <a:xfrm>
            <a:off x="2019300" y="3179763"/>
            <a:ext cx="2019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CA" altLang="en-US" sz="1200">
              <a:solidFill>
                <a:srgbClr val="000000"/>
              </a:solidFill>
              <a:latin typeface="Constantia" panose="02030602050306030303" pitchFamily="18" charset="0"/>
            </a:endParaRPr>
          </a:p>
          <a:p>
            <a:r>
              <a:rPr lang="en-CA" altLang="en-US">
                <a:solidFill>
                  <a:srgbClr val="FFFFFF"/>
                </a:solidFill>
                <a:latin typeface="Constantia" panose="02030602050306030303" pitchFamily="18" charset="0"/>
              </a:rPr>
              <a:t>RESOURCES OTHER THAN RESERVES </a:t>
            </a:r>
            <a:endParaRPr lang="en-CA"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581025"/>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400" dirty="0" err="1">
                <a:solidFill>
                  <a:prstClr val="black"/>
                </a:solidFill>
                <a:latin typeface="Calibri Light" panose="020F0302020204030204"/>
                <a:ea typeface="+mj-ea"/>
                <a:cs typeface="+mj-cs"/>
              </a:rPr>
              <a:t>McGlade</a:t>
            </a:r>
            <a:r>
              <a:rPr lang="en-US" sz="4400" dirty="0">
                <a:solidFill>
                  <a:prstClr val="black"/>
                </a:solidFill>
                <a:latin typeface="Calibri Light" panose="020F0302020204030204"/>
                <a:ea typeface="+mj-ea"/>
                <a:cs typeface="+mj-cs"/>
              </a:rPr>
              <a:t> &amp; Ekins (2015)</a:t>
            </a:r>
            <a:endParaRPr lang="en-US" sz="2800" b="1" cap="all" spc="50" dirty="0">
              <a:solidFill>
                <a:schemeClr val="tx1"/>
              </a:solidFill>
              <a:cs typeface="Arial"/>
            </a:endParaRPr>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1558925"/>
            <a:ext cx="57721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241914"/>
            <a:ext cx="7213907"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dirty="0"/>
              <a:t>Regional distribution of unburnable carbon (with </a:t>
            </a:r>
            <a:r>
              <a:rPr lang="en-US" sz="2800" dirty="0" smtClean="0"/>
              <a:t>CCS – </a:t>
            </a:r>
            <a:r>
              <a:rPr lang="en-US" sz="2800" dirty="0" err="1" smtClean="0"/>
              <a:t>McGlade</a:t>
            </a:r>
            <a:r>
              <a:rPr lang="en-US" sz="2800" dirty="0" smtClean="0"/>
              <a:t> &amp; Ekins, 2015)</a:t>
            </a:r>
            <a:endParaRPr lang="en-US" sz="2800" b="1" cap="all" spc="50" dirty="0">
              <a:solidFill>
                <a:schemeClr val="tx1"/>
              </a:solidFill>
              <a:cs typeface="Arial"/>
            </a:endParaRPr>
          </a:p>
        </p:txBody>
      </p:sp>
      <p:sp>
        <p:nvSpPr>
          <p:cNvPr id="9219" name="Text Placeholder 10"/>
          <p:cNvSpPr txBox="1">
            <a:spLocks/>
          </p:cNvSpPr>
          <p:nvPr/>
        </p:nvSpPr>
        <p:spPr bwMode="auto">
          <a:xfrm>
            <a:off x="720725" y="1760538"/>
            <a:ext cx="70786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914400" eaLnBrk="1" fontAlgn="auto" hangingPunct="1">
              <a:lnSpc>
                <a:spcPct val="90000"/>
              </a:lnSpc>
              <a:spcBef>
                <a:spcPts val="1000"/>
              </a:spcBef>
              <a:spcAft>
                <a:spcPts val="0"/>
              </a:spcAft>
              <a:defRPr/>
            </a:pPr>
            <a:endParaRPr lang="en-GB" sz="2400" dirty="0" smtClean="0">
              <a:solidFill>
                <a:prstClr val="black"/>
              </a:solidFill>
              <a:latin typeface="Calibri" panose="020F0502020204030204"/>
              <a:ea typeface="+mn-ea"/>
            </a:endParaRPr>
          </a:p>
        </p:txBody>
      </p:sp>
      <p:pic>
        <p:nvPicPr>
          <p:cNvPr id="4" name="Picture 3"/>
          <p:cNvPicPr>
            <a:picLocks noChangeAspect="1"/>
          </p:cNvPicPr>
          <p:nvPr/>
        </p:nvPicPr>
        <p:blipFill>
          <a:blip r:embed="rId2"/>
          <a:stretch>
            <a:fillRect/>
          </a:stretch>
        </p:blipFill>
        <p:spPr>
          <a:xfrm>
            <a:off x="-147484" y="1400995"/>
            <a:ext cx="8205194" cy="4704736"/>
          </a:xfrm>
          <a:prstGeom prst="rect">
            <a:avLst/>
          </a:prstGeom>
        </p:spPr>
      </p:pic>
      <p:cxnSp>
        <p:nvCxnSpPr>
          <p:cNvPr id="5" name="Straight Arrow Connector 4"/>
          <p:cNvCxnSpPr/>
          <p:nvPr/>
        </p:nvCxnSpPr>
        <p:spPr>
          <a:xfrm>
            <a:off x="2038479" y="3362632"/>
            <a:ext cx="1460090" cy="1474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2230207" y="5574556"/>
            <a:ext cx="1268362" cy="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5631426" y="5633501"/>
            <a:ext cx="1624780" cy="76261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3" name="Oval 2"/>
          <p:cNvSpPr/>
          <p:nvPr/>
        </p:nvSpPr>
        <p:spPr>
          <a:xfrm>
            <a:off x="3498569" y="5633500"/>
            <a:ext cx="707922" cy="41328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74008" y="5633501"/>
            <a:ext cx="707922" cy="41328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173836" y="5633501"/>
            <a:ext cx="707922" cy="41328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3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720725" y="473075"/>
            <a:ext cx="6753225" cy="687388"/>
          </a:xfrm>
          <a:prstGeom prst="rect">
            <a:avLst/>
          </a:prstGeom>
        </p:spPr>
        <p:txBody>
          <a:bodyPr/>
          <a:lstStyle>
            <a:defPPr>
              <a:defRPr lang="en-US"/>
            </a:defPPr>
            <a:lvl1pPr marL="0" algn="ctr" defTabSz="457200" rtl="0" eaLnBrk="1" latinLnBrk="0" hangingPunct="1">
              <a:defRPr sz="1600" kern="1200" baseline="0">
                <a:solidFill>
                  <a:srgbClr val="009CAC"/>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800" dirty="0">
                <a:solidFill>
                  <a:schemeClr val="tx1"/>
                </a:solidFill>
              </a:rPr>
              <a:t>Guidance from Securities Regulators?</a:t>
            </a:r>
            <a:endParaRPr lang="en-US" sz="2800" b="1" cap="all" spc="50" dirty="0">
              <a:solidFill>
                <a:schemeClr val="tx1"/>
              </a:solidFill>
              <a:cs typeface="Arial"/>
            </a:endParaRPr>
          </a:p>
        </p:txBody>
      </p:sp>
      <p:sp>
        <p:nvSpPr>
          <p:cNvPr id="16387" name="Text Placeholder 10"/>
          <p:cNvSpPr txBox="1">
            <a:spLocks/>
          </p:cNvSpPr>
          <p:nvPr/>
        </p:nvSpPr>
        <p:spPr bwMode="auto">
          <a:xfrm>
            <a:off x="720725" y="1160463"/>
            <a:ext cx="707866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anose="020F0502020204030204" pitchFamily="34" charset="0"/>
                <a:ea typeface="ＭＳ Ｐゴシック" panose="020B0600070205080204" pitchFamily="34" charset="-128"/>
              </a:defRPr>
            </a:lvl1pPr>
            <a:lvl2pPr marL="1200150" indent="-4572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US" altLang="en-US" sz="2400"/>
              <a:t>Canadian Securities Association</a:t>
            </a:r>
          </a:p>
          <a:p>
            <a:pPr lvl="1">
              <a:buFont typeface="Arial" panose="020B0604020202020204" pitchFamily="34" charset="0"/>
              <a:buChar char="•"/>
            </a:pPr>
            <a:r>
              <a:rPr lang="en-US" altLang="en-US" sz="2400"/>
              <a:t>CSA Staff Notice 51-333: Environmental Reporting Guidance (2010)</a:t>
            </a:r>
          </a:p>
          <a:p>
            <a:pPr lvl="1"/>
            <a:endParaRPr lang="en-US" altLang="en-US" sz="2400"/>
          </a:p>
          <a:p>
            <a:pPr>
              <a:buFont typeface="Arial" panose="020B0604020202020204" pitchFamily="34" charset="0"/>
              <a:buChar char="•"/>
            </a:pPr>
            <a:r>
              <a:rPr lang="en-US" altLang="en-US" sz="2400"/>
              <a:t>US Securities Exchange Commissions</a:t>
            </a:r>
          </a:p>
          <a:p>
            <a:pPr lvl="1">
              <a:buFont typeface="Arial" panose="020B0604020202020204" pitchFamily="34" charset="0"/>
              <a:buChar char="•"/>
            </a:pPr>
            <a:r>
              <a:rPr lang="en-US" altLang="en-US" sz="2400"/>
              <a:t>SEC guidance regarding disclosure related to 	climate change (SEC 2010)</a:t>
            </a:r>
          </a:p>
          <a:p>
            <a:pPr lvl="1"/>
            <a:endParaRPr lang="en-US" altLang="en-US" sz="2400"/>
          </a:p>
          <a:p>
            <a:pPr>
              <a:buFont typeface="Arial" panose="020B0604020202020204" pitchFamily="34" charset="0"/>
              <a:buChar char="•"/>
            </a:pPr>
            <a:r>
              <a:rPr lang="en-US" altLang="en-US" sz="2400"/>
              <a:t>European Union (ESMA)</a:t>
            </a:r>
          </a:p>
          <a:p>
            <a:pPr lvl="1">
              <a:buFont typeface="Arial" panose="020B0604020202020204" pitchFamily="34" charset="0"/>
              <a:buChar char="•"/>
            </a:pPr>
            <a:r>
              <a:rPr lang="en-US" altLang="en-US" sz="2400"/>
              <a:t>The union has numerous regulations specifically targeting climate change which can be found at </a:t>
            </a:r>
            <a:r>
              <a:rPr lang="en-US" altLang="en-US" sz="2400" u="sng">
                <a:hlinkClick r:id="rId2"/>
              </a:rPr>
              <a:t>https://ec.europa.eu/clima/about-us/climate-law_en</a:t>
            </a:r>
            <a:endParaRPr lang="en-US" alt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itle/Section Slide">
  <a:themeElements>
    <a:clrScheme name="Ryerson colours">
      <a:dk1>
        <a:srgbClr val="101820"/>
      </a:dk1>
      <a:lt1>
        <a:sysClr val="window" lastClr="FFFFFF"/>
      </a:lt1>
      <a:dk2>
        <a:srgbClr val="00A3AD"/>
      </a:dk2>
      <a:lt2>
        <a:srgbClr val="EEECE1"/>
      </a:lt2>
      <a:accent1>
        <a:srgbClr val="004C9B"/>
      </a:accent1>
      <a:accent2>
        <a:srgbClr val="FFDC00"/>
      </a:accent2>
      <a:accent3>
        <a:srgbClr val="5BC2F4"/>
      </a:accent3>
      <a:accent4>
        <a:srgbClr val="9999A2"/>
      </a:accent4>
      <a:accent5>
        <a:srgbClr val="D9D9C6"/>
      </a:accent5>
      <a:accent6>
        <a:srgbClr val="002D72"/>
      </a:accent6>
      <a:hlink>
        <a:srgbClr val="00A3AD"/>
      </a:hlink>
      <a:folHlink>
        <a:srgbClr val="004C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Titl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Titl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1858</TotalTime>
  <Words>960</Words>
  <Application>Microsoft Office PowerPoint</Application>
  <PresentationFormat>On-screen Show (4:3)</PresentationFormat>
  <Paragraphs>109</Paragraphs>
  <Slides>20</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ＭＳ Ｐゴシック</vt:lpstr>
      <vt:lpstr>ＭＳ Ｐゴシック</vt:lpstr>
      <vt:lpstr>Arial</vt:lpstr>
      <vt:lpstr>Calibri</vt:lpstr>
      <vt:lpstr>Calibri Light</vt:lpstr>
      <vt:lpstr>Century Gothic</vt:lpstr>
      <vt:lpstr>Constantia</vt:lpstr>
      <vt:lpstr>Tahoma</vt:lpstr>
      <vt:lpstr>Wingdings 3</vt:lpstr>
      <vt:lpstr>Cover</vt:lpstr>
      <vt:lpstr>3_Title/Section Slide</vt:lpstr>
      <vt:lpstr>5_Title/Section Slide</vt:lpstr>
      <vt:lpstr>6_Title/Section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1207553 Ontario Inc. Oxygen Design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 STATION</dc:creator>
  <cp:lastModifiedBy>Thomas Schneider</cp:lastModifiedBy>
  <cp:revision>262</cp:revision>
  <dcterms:created xsi:type="dcterms:W3CDTF">2012-11-30T17:49:05Z</dcterms:created>
  <dcterms:modified xsi:type="dcterms:W3CDTF">2018-04-12T15:26:57Z</dcterms:modified>
</cp:coreProperties>
</file>