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6"/>
  </p:notesMasterIdLst>
  <p:sldIdLst>
    <p:sldId id="256" r:id="rId2"/>
    <p:sldId id="269" r:id="rId3"/>
    <p:sldId id="270" r:id="rId4"/>
    <p:sldId id="257" r:id="rId5"/>
    <p:sldId id="271" r:id="rId6"/>
    <p:sldId id="258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4F4EE-A84E-5E43-AE1B-4891DA2090F0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E620-E859-084E-97C1-3D3B2933E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survey of the literature indicates that neo-liberal feminist approaches have dominated the emerging gendered study of IBA’s. </a:t>
            </a:r>
          </a:p>
          <a:p>
            <a:pPr marL="342900" indent="-342900">
              <a:buFont typeface="Arial"/>
              <a:buChar char="•"/>
            </a:pPr>
            <a:r>
              <a:rPr lang="en-CA" dirty="0" smtClean="0"/>
              <a:t>identify the ways communities attempt but most often fail to include women in IBA processes or ensure that they are beneficiaries of IBA terms. </a:t>
            </a:r>
          </a:p>
          <a:p>
            <a:pPr marL="342900" indent="-342900">
              <a:buFont typeface="Arial"/>
              <a:buChar char="•"/>
            </a:pPr>
            <a:r>
              <a:rPr lang="en-CA" dirty="0" smtClean="0"/>
              <a:t>Solutions aim to provide substantive and procedural equality. Presumes the participation of Indigenous women, (representing a cross section of community interests) will improve the amount of focus placed on impacts borne by women and as a result trigger IBA clauses that address them </a:t>
            </a:r>
            <a:endParaRPr lang="en-US" dirty="0" smtClean="0"/>
          </a:p>
          <a:p>
            <a:endParaRPr lang="en-CA" b="0" dirty="0" smtClean="0"/>
          </a:p>
          <a:p>
            <a:r>
              <a:rPr lang="en-CA" b="0" dirty="0" smtClean="0"/>
              <a:t>Rather than look to participation in these structures, as they are currently conceived, critical approaches question in what ways a gendered approach to Indigenous law might be implicated in a more complete analysis of IBAs. </a:t>
            </a:r>
          </a:p>
          <a:p>
            <a:r>
              <a:rPr lang="en-CA" b="0" dirty="0" smtClean="0"/>
              <a:t>Indigenous feminist perspectives on using law to achieve equality of voice can overlap and complement neo-liberal feminist ones. However, the form and the content of Indigenous laws also contain the potential to disrupt democratic or economic participation, rather than further it. </a:t>
            </a:r>
          </a:p>
          <a:p>
            <a:r>
              <a:rPr lang="en-CA" b="0" dirty="0" smtClean="0"/>
              <a:t>In these circumstances, Indigenous women’s laws can advocate for increasing the role of Indigenous laws in analysing a settler-Indigenous agreement like an IBA and thereby bring assumptions about the law, how it should work, and for whose benefit into question.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E620-E859-084E-97C1-3D3B2933E9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3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FE1-C030-F048-973D-4D6BE75ED31A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78A48-8F67-D142-B62C-4FC01CEB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FE1-C030-F048-973D-4D6BE75ED31A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8A48-8F67-D142-B62C-4FC01CEB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FE1-C030-F048-973D-4D6BE75ED31A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8A48-8F67-D142-B62C-4FC01CEB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FE1-C030-F048-973D-4D6BE75ED31A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8A48-8F67-D142-B62C-4FC01CEB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FE1-C030-F048-973D-4D6BE75ED31A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78A48-8F67-D142-B62C-4FC01CEB3C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FE1-C030-F048-973D-4D6BE75ED31A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8A48-8F67-D142-B62C-4FC01CEB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FE1-C030-F048-973D-4D6BE75ED31A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8A48-8F67-D142-B62C-4FC01CEB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FE1-C030-F048-973D-4D6BE75ED31A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8A48-8F67-D142-B62C-4FC01CEB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FE1-C030-F048-973D-4D6BE75ED31A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8A48-8F67-D142-B62C-4FC01CEB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FE1-C030-F048-973D-4D6BE75ED31A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8A48-8F67-D142-B62C-4FC01CEB3C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0FE1-C030-F048-973D-4D6BE75ED31A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78A48-8F67-D142-B62C-4FC01CEB3C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7750FE1-C030-F048-973D-4D6BE75ED31A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A678A48-8F67-D142-B62C-4FC01CEB3C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Gender &amp; impact benefit agreements in Canada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Sari Graben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942" y="3225092"/>
            <a:ext cx="5763801" cy="345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CA" dirty="0" smtClean="0"/>
              <a:t>Scholarship recognizes </a:t>
            </a:r>
            <a:r>
              <a:rPr lang="en-CA" dirty="0"/>
              <a:t>that employment opportunities </a:t>
            </a:r>
            <a:r>
              <a:rPr lang="en-CA" dirty="0" smtClean="0"/>
              <a:t>are </a:t>
            </a:r>
            <a:r>
              <a:rPr lang="en-CA" dirty="0"/>
              <a:t>disproportionately going to men, despite </a:t>
            </a:r>
            <a:r>
              <a:rPr lang="en-CA" dirty="0" smtClean="0"/>
              <a:t>women </a:t>
            </a:r>
            <a:r>
              <a:rPr lang="en-CA" dirty="0"/>
              <a:t>have </a:t>
            </a:r>
            <a:r>
              <a:rPr lang="en-CA" dirty="0" smtClean="0"/>
              <a:t>a </a:t>
            </a:r>
            <a:r>
              <a:rPr lang="en-CA" dirty="0"/>
              <a:t>higher level of education. </a:t>
            </a:r>
            <a:endParaRPr lang="en-CA" dirty="0" smtClean="0"/>
          </a:p>
          <a:p>
            <a:r>
              <a:rPr lang="en-CA" b="0" dirty="0" smtClean="0"/>
              <a:t>When women obtain employment it </a:t>
            </a:r>
            <a:r>
              <a:rPr lang="en-CA" b="0" dirty="0"/>
              <a:t>is often in areas of work which are highly gendered, including housekeeping and cooking etc. </a:t>
            </a:r>
            <a:endParaRPr lang="en-CA" b="0" dirty="0" smtClean="0"/>
          </a:p>
          <a:p>
            <a:pPr marL="457200" indent="-457200">
              <a:buFont typeface="Arial"/>
              <a:buChar char="•"/>
            </a:pPr>
            <a:r>
              <a:rPr lang="en-CA" b="0" dirty="0" smtClean="0"/>
              <a:t>Lacks </a:t>
            </a:r>
            <a:r>
              <a:rPr lang="en-CA" b="0" dirty="0"/>
              <a:t>the opportunity for advancement seen in other areas</a:t>
            </a:r>
            <a:r>
              <a:rPr lang="en-CA" b="0" dirty="0" smtClean="0"/>
              <a:t>, </a:t>
            </a:r>
            <a:r>
              <a:rPr lang="en-CA" b="0" dirty="0"/>
              <a:t>lower </a:t>
            </a:r>
            <a:r>
              <a:rPr lang="en-CA" b="0" dirty="0" smtClean="0"/>
              <a:t>waged. </a:t>
            </a:r>
          </a:p>
          <a:p>
            <a:pPr marL="457200" indent="-457200">
              <a:buFont typeface="Arial"/>
              <a:buChar char="•"/>
            </a:pPr>
            <a:r>
              <a:rPr lang="en-CA" b="0" dirty="0" smtClean="0"/>
              <a:t>Suspected high turnover rate</a:t>
            </a:r>
          </a:p>
          <a:p>
            <a:pPr marL="457200" indent="-457200">
              <a:buFont typeface="Arial"/>
              <a:buChar char="•"/>
            </a:pPr>
            <a:r>
              <a:rPr lang="en-CA" b="0" dirty="0" smtClean="0"/>
              <a:t>Predominately young and unmarried</a:t>
            </a:r>
          </a:p>
          <a:p>
            <a:r>
              <a:rPr lang="en-CA" b="0" dirty="0"/>
              <a:t>W</a:t>
            </a:r>
            <a:r>
              <a:rPr lang="en-CA" b="0" dirty="0" smtClean="0"/>
              <a:t>omen in non</a:t>
            </a:r>
            <a:r>
              <a:rPr lang="en-CA" b="0" dirty="0"/>
              <a:t>-traditional </a:t>
            </a:r>
            <a:r>
              <a:rPr lang="en-CA" b="0" dirty="0" smtClean="0"/>
              <a:t>employment</a:t>
            </a:r>
            <a:r>
              <a:rPr lang="en-CA" b="0" dirty="0"/>
              <a:t> </a:t>
            </a:r>
            <a:r>
              <a:rPr lang="en-CA" b="0" dirty="0" smtClean="0"/>
              <a:t>less </a:t>
            </a:r>
            <a:r>
              <a:rPr lang="en-CA" b="0" dirty="0"/>
              <a:t>likely to experience acceptance in the workplace and face severe barriers when pursuing promotion</a:t>
            </a:r>
            <a:r>
              <a:rPr lang="en-CA" b="0" dirty="0" smtClean="0"/>
              <a:t>.</a:t>
            </a:r>
          </a:p>
          <a:p>
            <a:r>
              <a:rPr lang="en-CA" b="0" dirty="0"/>
              <a:t>Employment opportunities for women within the industry have also lead to dramatic changes in the social structure of the community and the home </a:t>
            </a:r>
            <a:r>
              <a:rPr lang="en-CA" b="0" dirty="0" smtClean="0"/>
              <a:t> 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17478" y="1524318"/>
            <a:ext cx="3148036" cy="5257800"/>
          </a:xfrm>
          <a:solidFill>
            <a:srgbClr val="C8C8B1"/>
          </a:solidFill>
        </p:spPr>
        <p:txBody>
          <a:bodyPr>
            <a:noAutofit/>
          </a:bodyPr>
          <a:lstStyle/>
          <a:p>
            <a:r>
              <a:rPr lang="en-CA" sz="1400" dirty="0" smtClean="0"/>
              <a:t>Opportunities for First Nation</a:t>
            </a:r>
            <a:r>
              <a:rPr lang="en-CA" sz="1400" dirty="0"/>
              <a:t> </a:t>
            </a:r>
            <a:r>
              <a:rPr lang="en-CA" sz="1400" dirty="0" smtClean="0"/>
              <a:t>members</a:t>
            </a:r>
          </a:p>
          <a:p>
            <a:pPr marL="285750" indent="-285750">
              <a:buFont typeface="Arial"/>
              <a:buChar char="•"/>
            </a:pPr>
            <a:r>
              <a:rPr lang="en-CA" sz="1400" b="0" dirty="0" smtClean="0"/>
              <a:t>Set quotas</a:t>
            </a:r>
          </a:p>
          <a:p>
            <a:pPr marL="285750" indent="-285750">
              <a:buFont typeface="Arial"/>
              <a:buChar char="•"/>
            </a:pPr>
            <a:r>
              <a:rPr lang="en-CA" sz="1400" b="0" dirty="0" smtClean="0"/>
              <a:t>Requires a labour force </a:t>
            </a:r>
            <a:r>
              <a:rPr lang="en-CA" sz="1400" b="0" dirty="0"/>
              <a:t>development plan </a:t>
            </a:r>
            <a:r>
              <a:rPr lang="en-CA" sz="1400" b="0" dirty="0" smtClean="0"/>
              <a:t>or </a:t>
            </a:r>
            <a:r>
              <a:rPr lang="en-CA" sz="1400" b="0" dirty="0"/>
              <a:t>human resources strategy, which </a:t>
            </a:r>
            <a:r>
              <a:rPr lang="en-CA" sz="1400" b="0" dirty="0" smtClean="0"/>
              <a:t>provide </a:t>
            </a:r>
            <a:r>
              <a:rPr lang="en-CA" sz="1400" b="0" dirty="0"/>
              <a:t>for the collection and dissemination of data regarding demand and supply of project related labour as well as barriers that must be removed to increase </a:t>
            </a:r>
            <a:r>
              <a:rPr lang="en-CA" sz="1400" b="0" dirty="0" smtClean="0"/>
              <a:t>participation. </a:t>
            </a:r>
          </a:p>
          <a:p>
            <a:pPr marL="285750" indent="-285750">
              <a:buFont typeface="Arial"/>
              <a:buChar char="•"/>
            </a:pPr>
            <a:r>
              <a:rPr lang="en-CA" sz="1400" b="0" dirty="0" smtClean="0"/>
              <a:t>Employment </a:t>
            </a:r>
            <a:r>
              <a:rPr lang="en-CA" sz="1400" b="0" dirty="0"/>
              <a:t>preferences or special procedures in relation to First Nations members may also be implemented as a part of such strategies. </a:t>
            </a:r>
            <a:endParaRPr lang="en-CA" sz="1400" b="0" dirty="0" smtClean="0"/>
          </a:p>
          <a:p>
            <a:pPr marL="285750" indent="-285750">
              <a:buFont typeface="Arial"/>
              <a:buChar char="•"/>
            </a:pPr>
            <a:r>
              <a:rPr lang="en-CA" sz="1400" b="0" dirty="0" smtClean="0"/>
              <a:t>requirements </a:t>
            </a:r>
            <a:r>
              <a:rPr lang="en-CA" sz="1400" b="0" dirty="0"/>
              <a:t>intended to assist or be culturally sensitive to the unique needs of First Nation member employees. </a:t>
            </a:r>
            <a:endParaRPr lang="en-US" sz="14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7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CA" dirty="0" smtClean="0"/>
              <a:t>Lacunae in literature on the </a:t>
            </a:r>
            <a:r>
              <a:rPr lang="en-CA" dirty="0"/>
              <a:t>interplay between impacts on indigenous women with impacts on the environment or their role in environmental management </a:t>
            </a:r>
            <a:r>
              <a:rPr lang="en-CA" dirty="0" smtClean="0"/>
              <a:t>regimes</a:t>
            </a:r>
          </a:p>
          <a:p>
            <a:pPr marL="457200" indent="-457200">
              <a:buFont typeface="Arial"/>
              <a:buChar char="•"/>
            </a:pPr>
            <a:r>
              <a:rPr lang="en-CA" b="0" dirty="0" smtClean="0"/>
              <a:t>No understanding of women’s roles in identifying environmental issues or advocating for them</a:t>
            </a:r>
            <a:endParaRPr lang="en-CA" b="0" dirty="0"/>
          </a:p>
          <a:p>
            <a:r>
              <a:rPr lang="en-CA" b="0" dirty="0" smtClean="0"/>
              <a:t>No empirical study but anecdotal accounts show unequal amount of women participate in committees tasked with environmental management. </a:t>
            </a:r>
          </a:p>
          <a:p>
            <a:pPr marL="457200" indent="-457200">
              <a:buFont typeface="Arial"/>
              <a:buChar char="•"/>
            </a:pPr>
            <a:r>
              <a:rPr lang="en-CA" b="0" dirty="0" smtClean="0"/>
              <a:t>Unsophisticated understanding of how management regimes affect environmental protection and the prerequisite conditions for efficacy. No understanding of women’s roles</a:t>
            </a:r>
          </a:p>
          <a:p>
            <a:r>
              <a:rPr lang="en-CA" b="0" dirty="0"/>
              <a:t>A</a:t>
            </a:r>
            <a:r>
              <a:rPr lang="en-CA" b="0" dirty="0" smtClean="0"/>
              <a:t>bsence </a:t>
            </a:r>
            <a:r>
              <a:rPr lang="en-CA" b="0" dirty="0"/>
              <a:t>of women in environmental decision-</a:t>
            </a:r>
            <a:r>
              <a:rPr lang="en-CA" b="0" dirty="0" smtClean="0"/>
              <a:t>making through IBA’s </a:t>
            </a:r>
            <a:r>
              <a:rPr lang="en-CA" b="0" dirty="0"/>
              <a:t>has been identified in the scholarship as </a:t>
            </a:r>
            <a:r>
              <a:rPr lang="en-CA" b="0" dirty="0" smtClean="0"/>
              <a:t>problematic - </a:t>
            </a:r>
            <a:r>
              <a:rPr lang="en-CA" b="0" dirty="0"/>
              <a:t>particularly </a:t>
            </a:r>
            <a:r>
              <a:rPr lang="en-CA" b="0" dirty="0" smtClean="0"/>
              <a:t>where </a:t>
            </a:r>
            <a:r>
              <a:rPr lang="en-CA" b="0" dirty="0"/>
              <a:t>environmental degradation can jeopardize the prosperity of traditional social </a:t>
            </a:r>
            <a:r>
              <a:rPr lang="en-CA" b="0" dirty="0" smtClean="0"/>
              <a:t>roles (preparing </a:t>
            </a:r>
            <a:r>
              <a:rPr lang="en-CA" b="0" dirty="0"/>
              <a:t>medicine, food and cultural </a:t>
            </a:r>
            <a:r>
              <a:rPr lang="en-CA" b="0" dirty="0" smtClean="0"/>
              <a:t>materials) and ensuring community safety</a:t>
            </a:r>
          </a:p>
          <a:p>
            <a:r>
              <a:rPr lang="en-CA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solidFill>
            <a:srgbClr val="C8C8B1"/>
          </a:solidFill>
        </p:spPr>
        <p:txBody>
          <a:bodyPr>
            <a:normAutofit/>
          </a:bodyPr>
          <a:lstStyle/>
          <a:p>
            <a:r>
              <a:rPr lang="en-CA" b="0" dirty="0" smtClean="0"/>
              <a:t>Customized management </a:t>
            </a:r>
            <a:r>
              <a:rPr lang="en-CA" b="0" dirty="0"/>
              <a:t>of mining projects during their construction, operation, decommissioning and rehabilitation. </a:t>
            </a:r>
            <a:endParaRPr lang="en-CA" b="0" dirty="0" smtClean="0"/>
          </a:p>
          <a:p>
            <a:r>
              <a:rPr lang="en-CA" b="0" dirty="0" smtClean="0"/>
              <a:t>Goal – create the </a:t>
            </a:r>
            <a:r>
              <a:rPr lang="en-CA" b="0" dirty="0"/>
              <a:t>greatest possible control or influence by the community over environmental management of the project and its subsidiary projects as is feasible. </a:t>
            </a:r>
            <a:endParaRPr lang="en-CA" b="0" dirty="0" smtClean="0"/>
          </a:p>
          <a:p>
            <a:r>
              <a:rPr lang="en-CA" b="0" dirty="0"/>
              <a:t>P</a:t>
            </a:r>
            <a:r>
              <a:rPr lang="en-CA" b="0" dirty="0" smtClean="0"/>
              <a:t>revent </a:t>
            </a:r>
            <a:r>
              <a:rPr lang="en-CA" b="0" dirty="0"/>
              <a:t>parties being caught between conflicting requirements of </a:t>
            </a:r>
            <a:r>
              <a:rPr lang="en-CA" b="0" dirty="0" smtClean="0"/>
              <a:t>regulation, government </a:t>
            </a:r>
            <a:r>
              <a:rPr lang="en-CA" b="0" dirty="0"/>
              <a:t>and contractual obligations.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3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dirty="0" smtClean="0"/>
              <a:t>Scholarship on social and cultural protection related to impacts to women seem completely at odds of what is meant by social and cultural protection in IBA’s</a:t>
            </a:r>
          </a:p>
          <a:p>
            <a:pPr marL="457200" indent="-457200">
              <a:buFont typeface="Arial"/>
              <a:buChar char="•"/>
            </a:pPr>
            <a:r>
              <a:rPr lang="en-CA" dirty="0" smtClean="0"/>
              <a:t>There </a:t>
            </a:r>
            <a:r>
              <a:rPr lang="en-CA" dirty="0"/>
              <a:t>is </a:t>
            </a:r>
            <a:r>
              <a:rPr lang="en-CA" dirty="0" smtClean="0"/>
              <a:t>a consensus </a:t>
            </a:r>
            <a:r>
              <a:rPr lang="en-CA" dirty="0"/>
              <a:t>in the literature that women are </a:t>
            </a:r>
            <a:r>
              <a:rPr lang="en-CA" dirty="0" smtClean="0"/>
              <a:t>impacted </a:t>
            </a:r>
            <a:r>
              <a:rPr lang="en-CA" dirty="0"/>
              <a:t>at disproportionate levels by social issues associated with mining </a:t>
            </a:r>
            <a:endParaRPr lang="en-CA" dirty="0" smtClean="0"/>
          </a:p>
          <a:p>
            <a:pPr marL="914400" lvl="1" indent="-457200">
              <a:buFont typeface="Arial"/>
              <a:buChar char="•"/>
            </a:pPr>
            <a:r>
              <a:rPr lang="en-CA" dirty="0" smtClean="0"/>
              <a:t>e.g</a:t>
            </a:r>
            <a:r>
              <a:rPr lang="en-CA" dirty="0"/>
              <a:t>. an increase in alcoholism combined with </a:t>
            </a:r>
            <a:r>
              <a:rPr lang="en-CA" dirty="0" smtClean="0"/>
              <a:t>general </a:t>
            </a:r>
            <a:r>
              <a:rPr lang="en-CA" dirty="0"/>
              <a:t>tensions in the community could lead to increased domestic violence; inflation caused by extraction projects can impact female-lead households at a disproportionate </a:t>
            </a:r>
            <a:r>
              <a:rPr lang="en-CA" dirty="0" smtClean="0"/>
              <a:t>rate) </a:t>
            </a:r>
          </a:p>
          <a:p>
            <a:pPr marL="914400" lvl="1" indent="-457200">
              <a:buFont typeface="Arial"/>
              <a:buChar char="•"/>
            </a:pPr>
            <a:r>
              <a:rPr lang="en-CA" dirty="0" smtClean="0"/>
              <a:t>Indigenous women </a:t>
            </a:r>
            <a:r>
              <a:rPr lang="en-CA" dirty="0"/>
              <a:t>“stand to gain the least and lose the most” as a result of mineral development projects.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solidFill>
            <a:srgbClr val="C8C8B1"/>
          </a:solidFill>
        </p:spPr>
        <p:txBody>
          <a:bodyPr/>
          <a:lstStyle/>
          <a:p>
            <a:r>
              <a:rPr lang="en-CA" dirty="0"/>
              <a:t>M</a:t>
            </a:r>
            <a:r>
              <a:rPr lang="en-CA" dirty="0" smtClean="0"/>
              <a:t>easures </a:t>
            </a:r>
            <a:r>
              <a:rPr lang="en-CA" dirty="0"/>
              <a:t>to protect cultural heritage </a:t>
            </a:r>
            <a:endParaRPr lang="en-CA" dirty="0" smtClean="0"/>
          </a:p>
          <a:p>
            <a:pPr marL="285750" indent="-285750">
              <a:buFont typeface="Arial"/>
              <a:buChar char="•"/>
            </a:pPr>
            <a:r>
              <a:rPr lang="en-CA" b="0" dirty="0" smtClean="0"/>
              <a:t>incorporates </a:t>
            </a:r>
            <a:r>
              <a:rPr lang="en-CA" b="0" dirty="0"/>
              <a:t>descriptions of what is to be protected as well as a protocol and strategies for research and surveys, maintaining cultural heritage, and notification mechanisms </a:t>
            </a:r>
            <a:endParaRPr lang="en-US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and cultural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42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SSHRC Insight Development Grant Proposes to: 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 smtClean="0"/>
              <a:t>Develop a Theoretical model that captures the use of IBAs for women’s issues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 smtClean="0"/>
              <a:t>Develop a Gender Impact Assessment of several IBAs</a:t>
            </a:r>
          </a:p>
          <a:p>
            <a:pPr marL="342900" indent="-342900">
              <a:buFont typeface="Arial" charset="0"/>
              <a:buChar char="•"/>
            </a:pPr>
            <a:r>
              <a:rPr lang="en-CA" dirty="0" smtClean="0"/>
              <a:t>Propose language for IBAs that can be used by those in practice, developed for alternative needs, or used for the purposes of discussion.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048" y="4208145"/>
            <a:ext cx="3784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5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for development and for troubling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Can neo-liberal and critical Indigenous feminism be reconciled?</a:t>
            </a:r>
          </a:p>
          <a:p>
            <a:r>
              <a:rPr lang="en-CA" dirty="0" smtClean="0"/>
              <a:t>If not, how to identify the potential uses and ultimately the limits of IBAs as participatory tools and as tools that can be equitable for Indigenous women?</a:t>
            </a:r>
          </a:p>
          <a:p>
            <a:r>
              <a:rPr lang="en-CA" dirty="0" smtClean="0"/>
              <a:t>If we see IBAs as procedural mechanisms and substantive mechanisms for feminism does that change expectations?</a:t>
            </a:r>
          </a:p>
          <a:p>
            <a:r>
              <a:rPr lang="en-CA" dirty="0" smtClean="0"/>
              <a:t>How to generate terms that can be measured and assessed over time and by whom?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" y="5080856"/>
            <a:ext cx="1841357" cy="140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995" y="4982966"/>
            <a:ext cx="2032000" cy="15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an IBA &amp; What is 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An IBA is a contract between an Indigenous government and a proponent of a development project that outlines the commitments and responsibilities of the parties and details how benefits will be shared. </a:t>
            </a:r>
            <a:endParaRPr lang="en-US" b="0" dirty="0" smtClean="0"/>
          </a:p>
          <a:p>
            <a:r>
              <a:rPr lang="en-US" b="0" dirty="0" smtClean="0"/>
              <a:t>Empirical Question: Do IBAs distribute </a:t>
            </a:r>
            <a:r>
              <a:rPr lang="en-US" b="0" dirty="0"/>
              <a:t>benefits in equal measure to Indigenous </a:t>
            </a:r>
            <a:r>
              <a:rPr lang="en-US" b="0" dirty="0" smtClean="0"/>
              <a:t>women? If not, do we know why not?</a:t>
            </a:r>
          </a:p>
          <a:p>
            <a:r>
              <a:rPr lang="en-US" b="0" dirty="0" smtClean="0"/>
              <a:t>Legal Question: In what ways are IBAs responsible for this unequal distribution and can they remedy it?</a:t>
            </a:r>
          </a:p>
          <a:p>
            <a:endParaRPr lang="en-US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567" y="4345968"/>
            <a:ext cx="1940667" cy="25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Analysis </a:t>
            </a:r>
            <a:r>
              <a:rPr lang="mr-IN" dirty="0" smtClean="0"/>
              <a:t>–</a:t>
            </a:r>
            <a:r>
              <a:rPr lang="en-US" dirty="0" smtClean="0"/>
              <a:t> what we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29172"/>
          </a:xfrm>
        </p:spPr>
        <p:txBody>
          <a:bodyPr/>
          <a:lstStyle/>
          <a:p>
            <a:r>
              <a:rPr lang="en-US" b="0" dirty="0" smtClean="0"/>
              <a:t>No - IBA’s do not distribute benefits of resource development in equal measure to women</a:t>
            </a:r>
          </a:p>
          <a:p>
            <a:r>
              <a:rPr lang="en-US" b="0" dirty="0" smtClean="0"/>
              <a:t>Yes </a:t>
            </a:r>
            <a:r>
              <a:rPr lang="mr-IN" b="0" dirty="0" smtClean="0"/>
              <a:t>–</a:t>
            </a:r>
            <a:r>
              <a:rPr lang="en-US" b="0" dirty="0" smtClean="0"/>
              <a:t> We know why not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 smtClean="0"/>
              <a:t>Current </a:t>
            </a:r>
            <a:r>
              <a:rPr lang="en-US" b="0" dirty="0"/>
              <a:t>social conditions - </a:t>
            </a:r>
            <a:r>
              <a:rPr lang="en-US" b="0" dirty="0" smtClean="0"/>
              <a:t>violent </a:t>
            </a:r>
            <a:r>
              <a:rPr lang="en-US" b="0" dirty="0"/>
              <a:t>victimization, overcrowded housing, severe income inequality, single parenting, lower employment levels and inequalities in land distribution are existing inequalities in social and economic power that </a:t>
            </a:r>
            <a:r>
              <a:rPr lang="en-US" b="0" u="sng" dirty="0" smtClean="0"/>
              <a:t>limit the capacity to benefit </a:t>
            </a:r>
            <a:r>
              <a:rPr lang="en-US" b="0" dirty="0" smtClean="0"/>
              <a:t>from </a:t>
            </a:r>
            <a:r>
              <a:rPr lang="en-US" b="0" dirty="0"/>
              <a:t>IBAs and </a:t>
            </a:r>
            <a:r>
              <a:rPr lang="en-US" b="0" u="sng" dirty="0"/>
              <a:t>have the potential to </a:t>
            </a:r>
            <a:r>
              <a:rPr lang="en-US" b="0" u="sng" dirty="0" smtClean="0"/>
              <a:t>worsen </a:t>
            </a:r>
            <a:r>
              <a:rPr lang="en-US" b="0" dirty="0"/>
              <a:t>with resource development. </a:t>
            </a:r>
            <a:r>
              <a:rPr lang="en-US" sz="1600" b="0" dirty="0"/>
              <a:t>(Stewart, </a:t>
            </a:r>
            <a:r>
              <a:rPr lang="en-US" sz="1600" b="0" dirty="0" err="1"/>
              <a:t>Huntely</a:t>
            </a:r>
            <a:r>
              <a:rPr lang="en-US" sz="1600" b="0" dirty="0"/>
              <a:t> &amp; </a:t>
            </a:r>
            <a:r>
              <a:rPr lang="en-US" sz="1600" b="0" dirty="0" err="1"/>
              <a:t>Blaney</a:t>
            </a:r>
            <a:r>
              <a:rPr lang="en-US" sz="1600" b="0" dirty="0"/>
              <a:t>, 2001; Boyce, 2016)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0" y="4868556"/>
            <a:ext cx="3289300" cy="17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Findings from gap analysis Are IBAs responsible? </a:t>
            </a:r>
            <a:br>
              <a:rPr lang="en-US" sz="2400" dirty="0" smtClean="0"/>
            </a:br>
            <a:r>
              <a:rPr lang="en-US" sz="2400" dirty="0" smtClean="0"/>
              <a:t>two scholarships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4530" y="1572768"/>
            <a:ext cx="4374942" cy="639762"/>
          </a:xfrm>
        </p:spPr>
        <p:txBody>
          <a:bodyPr/>
          <a:lstStyle/>
          <a:p>
            <a:endParaRPr lang="en-US" dirty="0"/>
          </a:p>
          <a:p>
            <a:r>
              <a:rPr lang="en-US" sz="1400" dirty="0" smtClean="0"/>
              <a:t>locating </a:t>
            </a:r>
            <a:r>
              <a:rPr lang="en-US" sz="1400" dirty="0"/>
              <a:t>IBA’s in private </a:t>
            </a:r>
            <a:r>
              <a:rPr lang="en-US" sz="1400" dirty="0" smtClean="0"/>
              <a:t>Law theory [no]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6998" y="2259366"/>
            <a:ext cx="4282474" cy="3840480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Legal Discourse on IBA’s is technical but agnostic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Shielded from direct association with Indigenous governmental authority and control even if used to meet constitutional obligations related to the duty to consult and addressing Aboriginal Rights.</a:t>
            </a:r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Any pragmatic limitations for private or public empowerment are seen as a matter of (market) choice by owners (rather than domination)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Provisions that address impacts on Indigenous women are similarly constructed as a product of choice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400" dirty="0" smtClean="0"/>
              <a:t>locating IBAs in Indigenous feminist theory (critical) [yes]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500" b="0" dirty="0" smtClean="0"/>
              <a:t>IBA’s are undertakings for a collective Indigenous public good that </a:t>
            </a:r>
            <a:r>
              <a:rPr lang="en-US" sz="1500" b="0" u="sng" dirty="0" smtClean="0"/>
              <a:t>must</a:t>
            </a:r>
            <a:r>
              <a:rPr lang="en-US" sz="1500" b="0" dirty="0" smtClean="0"/>
              <a:t> attend to the diverse needs of that public.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500" b="0" dirty="0" smtClean="0"/>
              <a:t>IBA’s processes are constructed so as not to be </a:t>
            </a:r>
            <a:r>
              <a:rPr lang="en-US" sz="1500" b="0" dirty="0"/>
              <a:t>representative - </a:t>
            </a:r>
            <a:r>
              <a:rPr lang="en-US" sz="1500" b="0" dirty="0" smtClean="0"/>
              <a:t>processes do not capture </a:t>
            </a:r>
            <a:r>
              <a:rPr lang="en-US" sz="1500" b="0" dirty="0"/>
              <a:t>the diverse and divergent views of Indigenous women </a:t>
            </a:r>
            <a:endParaRPr lang="en-US" sz="1500" b="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1500" b="0" dirty="0" smtClean="0"/>
              <a:t>IBA provide substantive </a:t>
            </a:r>
            <a:r>
              <a:rPr lang="en-US" sz="1500" b="0" dirty="0"/>
              <a:t>goods that </a:t>
            </a:r>
            <a:r>
              <a:rPr lang="en-US" sz="1500" b="0" dirty="0" smtClean="0"/>
              <a:t>do not benefit </a:t>
            </a:r>
            <a:r>
              <a:rPr lang="en-US" sz="1500" b="0" dirty="0"/>
              <a:t>women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500" b="0" dirty="0" smtClean="0"/>
              <a:t>The range of recommended </a:t>
            </a:r>
            <a:r>
              <a:rPr lang="en-US" sz="1500" b="0" dirty="0"/>
              <a:t>solutions assume or reject the premise that IBA’s are capable of addressing the needs of Indigenous women impacted by resource </a:t>
            </a:r>
            <a:r>
              <a:rPr lang="en-US" sz="1500" b="0" dirty="0" smtClean="0"/>
              <a:t>extraction</a:t>
            </a:r>
            <a:endParaRPr lang="en-US" sz="1500" b="0" dirty="0"/>
          </a:p>
        </p:txBody>
      </p:sp>
    </p:spTree>
    <p:extLst>
      <p:ext uri="{BB962C8B-B14F-4D97-AF65-F5344CB8AC3E}">
        <p14:creationId xmlns:p14="http://schemas.microsoft.com/office/powerpoint/2010/main" val="143874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396" b="939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5527497"/>
            <a:ext cx="8153400" cy="780836"/>
          </a:xfrm>
        </p:spPr>
        <p:txBody>
          <a:bodyPr>
            <a:normAutofit/>
          </a:bodyPr>
          <a:lstStyle/>
          <a:p>
            <a:r>
              <a:rPr lang="en-US" dirty="0" smtClean="0"/>
              <a:t>How IBA terms and clauses create an inequitable result</a:t>
            </a:r>
          </a:p>
          <a:p>
            <a:r>
              <a:rPr lang="en-US" dirty="0" smtClean="0"/>
              <a:t>What different types of terms and clauses could remedy the result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don’t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0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gender impact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Method: Indigenous Feminist: an Intersectional </a:t>
            </a:r>
            <a:r>
              <a:rPr lang="en-US" dirty="0"/>
              <a:t>a</a:t>
            </a:r>
            <a:r>
              <a:rPr lang="en-US" dirty="0" smtClean="0"/>
              <a:t>pproach to analyze the terms of widely </a:t>
            </a:r>
            <a:r>
              <a:rPr lang="en-US" dirty="0"/>
              <a:t>a</a:t>
            </a:r>
            <a:r>
              <a:rPr lang="en-US" dirty="0" smtClean="0"/>
              <a:t>vailable IBAs</a:t>
            </a:r>
            <a:endParaRPr lang="en-US" dirty="0"/>
          </a:p>
          <a:p>
            <a:r>
              <a:rPr lang="en-US" b="0" dirty="0" smtClean="0"/>
              <a:t>Intersectional - feminist </a:t>
            </a:r>
            <a:r>
              <a:rPr lang="en-US" b="0" dirty="0"/>
              <a:t>critiques but focuses on decolonization and Indigenous sovereignty as unique factors that impacts analysis 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Account for the social &amp; political locations occupied by Indigenous women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Account for the </a:t>
            </a:r>
            <a:r>
              <a:rPr lang="en-US" b="0" dirty="0"/>
              <a:t>ways colonial oppression and racism impact Indigenous women differently than their male counterparts 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Account for the use of Indigenous laws in ways that are gendered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33822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/>
              <a:t>Scholarship about the participation of women in the negotiation </a:t>
            </a:r>
            <a:r>
              <a:rPr lang="en-CA" dirty="0" smtClean="0"/>
              <a:t>and ratification of </a:t>
            </a:r>
            <a:r>
              <a:rPr lang="en-CA" dirty="0"/>
              <a:t>IBA’s directly maps on the purpose and effect of the representation </a:t>
            </a:r>
            <a:r>
              <a:rPr lang="en-CA" dirty="0" smtClean="0"/>
              <a:t>clauses</a:t>
            </a:r>
          </a:p>
          <a:p>
            <a:pPr marL="457200" indent="-457200">
              <a:buFont typeface="Arial"/>
              <a:buChar char="•"/>
            </a:pPr>
            <a:r>
              <a:rPr lang="en-CA" sz="2900" b="0" dirty="0" smtClean="0"/>
              <a:t>women </a:t>
            </a:r>
            <a:r>
              <a:rPr lang="en-CA" sz="2900" b="0" dirty="0"/>
              <a:t>are largely excluded from negotiating </a:t>
            </a:r>
            <a:r>
              <a:rPr lang="en-CA" sz="2900" b="0" dirty="0" smtClean="0"/>
              <a:t>agreements - negatively effects outcomes for women in achieving benefits from IBA’s and having their impacts addressed</a:t>
            </a:r>
          </a:p>
          <a:p>
            <a:pPr marL="457200" indent="-457200">
              <a:buFont typeface="Arial"/>
              <a:buChar char="•"/>
            </a:pPr>
            <a:r>
              <a:rPr lang="en-CA" sz="2900" b="0" dirty="0" smtClean="0"/>
              <a:t>There are no best practices for consulting with women within communities or how to incorporate different types of needs/dissent</a:t>
            </a:r>
          </a:p>
          <a:p>
            <a:pPr marL="457200" indent="-457200">
              <a:buFont typeface="Arial"/>
              <a:buChar char="•"/>
            </a:pPr>
            <a:r>
              <a:rPr lang="en-CA" sz="2900" b="0" dirty="0" smtClean="0"/>
              <a:t>No established evaluations of whether traditional methodologies increase representation or decrease it.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789796"/>
          </a:xfrm>
          <a:solidFill>
            <a:schemeClr val="bg2"/>
          </a:solidFill>
        </p:spPr>
        <p:txBody>
          <a:bodyPr>
            <a:normAutofit fontScale="55000" lnSpcReduction="20000"/>
          </a:bodyPr>
          <a:lstStyle/>
          <a:p>
            <a:r>
              <a:rPr lang="en-US" sz="2600" dirty="0" smtClean="0"/>
              <a:t>Outline powers and authority of each signatory</a:t>
            </a:r>
          </a:p>
          <a:p>
            <a:r>
              <a:rPr lang="en-US" sz="2600" b="0" dirty="0"/>
              <a:t>The Council of the First Nation is the duly constituted council on behalf of the First Nation under the Indian Act [and under the First Nation’s constitution];</a:t>
            </a:r>
            <a:endParaRPr lang="en-CA" sz="2600" b="0" dirty="0"/>
          </a:p>
          <a:p>
            <a:r>
              <a:rPr lang="en-US" sz="2600" b="0" dirty="0"/>
              <a:t>It has good and sufficient power, authority and right to enter into and perform its obligations under this agreement</a:t>
            </a:r>
            <a:r>
              <a:rPr lang="en-US" sz="2600" b="0" dirty="0" smtClean="0"/>
              <a:t>;</a:t>
            </a:r>
          </a:p>
          <a:p>
            <a:r>
              <a:rPr lang="en-US" sz="2600" b="0" dirty="0"/>
              <a:t>The First Nation has taken all steps required ‘…by the First Nation’s traditional law and procedures’ to authorize the agreement’.</a:t>
            </a:r>
            <a:r>
              <a:rPr lang="en-CA" sz="2600" b="0" dirty="0"/>
              <a:t> </a:t>
            </a:r>
          </a:p>
          <a:p>
            <a:r>
              <a:rPr lang="en-US" sz="2600" b="0" dirty="0"/>
              <a:t>This agreement is, upon execution, a valid and legally binding obligation of the First Nation, and </a:t>
            </a:r>
            <a:endParaRPr lang="en-CA" sz="2600" b="0" dirty="0"/>
          </a:p>
          <a:p>
            <a:r>
              <a:rPr lang="en-US" sz="2600" b="0" dirty="0" smtClean="0"/>
              <a:t>A </a:t>
            </a:r>
            <a:r>
              <a:rPr lang="en-US" sz="2600" b="0" dirty="0"/>
              <a:t>First Nation Band Council Resolution approving the execution of this agreement will be delivered concurrently with this agreement. </a:t>
            </a:r>
            <a:endParaRPr lang="en-US" sz="2600" b="0" dirty="0" smtClean="0"/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clauses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3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bsence </a:t>
            </a:r>
            <a:r>
              <a:rPr lang="en-US" sz="2000" dirty="0"/>
              <a:t>of </a:t>
            </a:r>
            <a:r>
              <a:rPr lang="en-US" sz="2000" dirty="0" smtClean="0"/>
              <a:t>women in defining project scope impacts naming and claiming for women.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900" b="0" dirty="0" smtClean="0"/>
              <a:t>Men’s use of land is often compensated (</a:t>
            </a:r>
            <a:r>
              <a:rPr lang="en-US" sz="1900" b="0" dirty="0" err="1" smtClean="0"/>
              <a:t>ie</a:t>
            </a:r>
            <a:r>
              <a:rPr lang="en-US" sz="1900" b="0" dirty="0" smtClean="0"/>
              <a:t>. </a:t>
            </a:r>
            <a:r>
              <a:rPr lang="en-US" sz="1900" b="0" dirty="0" err="1" smtClean="0"/>
              <a:t>Traplines</a:t>
            </a:r>
            <a:r>
              <a:rPr lang="en-US" sz="1900" b="0" dirty="0" smtClean="0"/>
              <a:t>, seasonal homes) but don’t often reflect on women’s uses as compensatory</a:t>
            </a:r>
            <a:endParaRPr lang="en-US" sz="19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solidFill>
            <a:srgbClr val="C8C8B1"/>
          </a:solidFill>
        </p:spPr>
        <p:txBody>
          <a:bodyPr/>
          <a:lstStyle/>
          <a:p>
            <a:r>
              <a:rPr lang="en-US" sz="1800" dirty="0" smtClean="0"/>
              <a:t>Clauses which define what constitutes the project, including infrastructure</a:t>
            </a:r>
          </a:p>
          <a:p>
            <a:r>
              <a:rPr lang="en-US" sz="1800" dirty="0" smtClean="0"/>
              <a:t>Highlights project commitments of a community and development intentions</a:t>
            </a:r>
          </a:p>
          <a:p>
            <a:r>
              <a:rPr lang="en-US" sz="1800" dirty="0" smtClean="0"/>
              <a:t>Identifies phases of a project (initial and advanced exploration, construction </a:t>
            </a:r>
            <a:r>
              <a:rPr lang="en-US" sz="1800" dirty="0" err="1" smtClean="0"/>
              <a:t>etc</a:t>
            </a:r>
            <a:r>
              <a:rPr lang="en-US" sz="1800" dirty="0" smtClean="0"/>
              <a:t>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748" y="4035742"/>
            <a:ext cx="3822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92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dirty="0" smtClean="0"/>
              <a:t>No data on gender composition of </a:t>
            </a:r>
            <a:r>
              <a:rPr lang="en-US" sz="2000" b="0" dirty="0"/>
              <a:t>the local businesses contracted </a:t>
            </a:r>
            <a:r>
              <a:rPr lang="en-US" sz="2000" b="0" dirty="0" smtClean="0"/>
              <a:t>with through </a:t>
            </a:r>
            <a:r>
              <a:rPr lang="en-US" sz="2000" b="0" dirty="0"/>
              <a:t>IBAs </a:t>
            </a:r>
            <a:endParaRPr lang="en-US" sz="2000" b="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b="0" dirty="0" smtClean="0"/>
              <a:t>IBAs don’t specify 1) </a:t>
            </a:r>
            <a:r>
              <a:rPr lang="en-US" sz="2000" b="0" dirty="0"/>
              <a:t>the support of female run </a:t>
            </a:r>
            <a:r>
              <a:rPr lang="en-US" sz="2000" b="0" dirty="0" smtClean="0"/>
              <a:t>businesses, 2) the </a:t>
            </a:r>
            <a:r>
              <a:rPr lang="en-US" sz="2000" b="0" dirty="0"/>
              <a:t>allocation of a certain percentage/amount of economic benefits to female run organizations or </a:t>
            </a:r>
            <a:r>
              <a:rPr lang="en-US" sz="2000" b="0" dirty="0" smtClean="0"/>
              <a:t>3) businesses </a:t>
            </a:r>
            <a:r>
              <a:rPr lang="en-US" sz="2000" b="0" dirty="0"/>
              <a:t>with higher than average number of female </a:t>
            </a:r>
            <a:r>
              <a:rPr lang="en-US" sz="2000" b="0" dirty="0" smtClean="0"/>
              <a:t>employees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0" dirty="0" smtClean="0"/>
              <a:t>No best practices on how to promote women business development, training or funding allocation</a:t>
            </a:r>
            <a:endParaRPr lang="en-US" sz="20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solidFill>
            <a:srgbClr val="C8C8B1"/>
          </a:solidFill>
        </p:spPr>
        <p:txBody>
          <a:bodyPr>
            <a:normAutofit/>
          </a:bodyPr>
          <a:lstStyle/>
          <a:p>
            <a:r>
              <a:rPr lang="en-US" dirty="0" smtClean="0"/>
              <a:t>business </a:t>
            </a:r>
            <a:r>
              <a:rPr lang="en-US" dirty="0"/>
              <a:t>opportunities are allotted to First Nations (Aboriginal) businesses, thus contributing to economic development within the community</a:t>
            </a:r>
            <a:r>
              <a:rPr lang="en-CA" dirty="0"/>
              <a:t> </a:t>
            </a:r>
            <a:endParaRPr lang="en-CA" dirty="0" smtClean="0"/>
          </a:p>
          <a:p>
            <a:r>
              <a:rPr lang="en-US" dirty="0"/>
              <a:t>advanced notice of potential contracts combined with special procedures or pre-emptive rights such as the right of first refusal or a first right to negotiate for project contracts </a:t>
            </a:r>
            <a:endParaRPr lang="en-US" dirty="0" smtClean="0"/>
          </a:p>
          <a:p>
            <a:r>
              <a:rPr lang="en-US" dirty="0" smtClean="0"/>
              <a:t>Pegging improvements to baseline studies of current businesses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60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750</TotalTime>
  <Words>1682</Words>
  <Application>Microsoft Office PowerPoint</Application>
  <PresentationFormat>On-screen Show (4:3)</PresentationFormat>
  <Paragraphs>104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Mangal</vt:lpstr>
      <vt:lpstr>Essential</vt:lpstr>
      <vt:lpstr>Gender &amp; impact benefit agreements in Canada</vt:lpstr>
      <vt:lpstr>What is an IBA &amp; What is the Question</vt:lpstr>
      <vt:lpstr>Gap Analysis – what we know</vt:lpstr>
      <vt:lpstr>Findings from gap analysis Are IBAs responsible?  two scholarships</vt:lpstr>
      <vt:lpstr>What we don’t know</vt:lpstr>
      <vt:lpstr>Preliminary gender impact assessment</vt:lpstr>
      <vt:lpstr>Representation clauses</vt:lpstr>
      <vt:lpstr>Project scope</vt:lpstr>
      <vt:lpstr>Business opportunities</vt:lpstr>
      <vt:lpstr>Employment</vt:lpstr>
      <vt:lpstr>Environmental management</vt:lpstr>
      <vt:lpstr>Social and cultural protection</vt:lpstr>
      <vt:lpstr>Outcomes</vt:lpstr>
      <vt:lpstr>Questions for development and for troubling</vt:lpstr>
    </vt:vector>
  </TitlesOfParts>
  <Company>Ryerson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Gendering iBA’s</dc:title>
  <dc:creator>Sari Graben</dc:creator>
  <cp:lastModifiedBy>Ryerson University</cp:lastModifiedBy>
  <cp:revision>43</cp:revision>
  <dcterms:created xsi:type="dcterms:W3CDTF">2017-10-18T13:39:57Z</dcterms:created>
  <dcterms:modified xsi:type="dcterms:W3CDTF">2018-04-12T16:07:21Z</dcterms:modified>
</cp:coreProperties>
</file>