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9" r:id="rId4"/>
    <p:sldId id="274" r:id="rId5"/>
    <p:sldId id="275" r:id="rId6"/>
    <p:sldId id="261" r:id="rId7"/>
    <p:sldId id="268" r:id="rId8"/>
    <p:sldId id="259" r:id="rId9"/>
    <p:sldId id="272" r:id="rId10"/>
    <p:sldId id="260" r:id="rId11"/>
    <p:sldId id="271" r:id="rId12"/>
    <p:sldId id="270" r:id="rId13"/>
    <p:sldId id="273" r:id="rId14"/>
    <p:sldId id="263" r:id="rId15"/>
    <p:sldId id="264" r:id="rId16"/>
    <p:sldId id="266" r:id="rId17"/>
    <p:sldId id="267" r:id="rId18"/>
    <p:sldId id="265"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485" autoAdjust="0"/>
    <p:restoredTop sz="94660"/>
  </p:normalViewPr>
  <p:slideViewPr>
    <p:cSldViewPr snapToGrid="0">
      <p:cViewPr varScale="1">
        <p:scale>
          <a:sx n="73" d="100"/>
          <a:sy n="73" d="100"/>
        </p:scale>
        <p:origin x="642"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3262228-1180-4FCC-AEBA-5578A346C848}" type="datetimeFigureOut">
              <a:rPr lang="en-US" smtClean="0"/>
              <a:t>04/11/2018</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317867C-5826-4387-8F22-448696D839AE}" type="slidenum">
              <a:rPr lang="en-US" smtClean="0"/>
              <a:t>‹#›</a:t>
            </a:fld>
            <a:endParaRPr lang="en-US"/>
          </a:p>
        </p:txBody>
      </p:sp>
    </p:spTree>
    <p:extLst>
      <p:ext uri="{BB962C8B-B14F-4D97-AF65-F5344CB8AC3E}">
        <p14:creationId xmlns:p14="http://schemas.microsoft.com/office/powerpoint/2010/main" val="2795002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3262228-1180-4FCC-AEBA-5578A346C848}" type="datetimeFigureOut">
              <a:rPr lang="en-US" smtClean="0"/>
              <a:t>04/11/2018</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317867C-5826-4387-8F22-448696D839AE}" type="slidenum">
              <a:rPr lang="en-US" smtClean="0"/>
              <a:t>‹#›</a:t>
            </a:fld>
            <a:endParaRPr lang="en-US"/>
          </a:p>
        </p:txBody>
      </p:sp>
    </p:spTree>
    <p:extLst>
      <p:ext uri="{BB962C8B-B14F-4D97-AF65-F5344CB8AC3E}">
        <p14:creationId xmlns:p14="http://schemas.microsoft.com/office/powerpoint/2010/main" val="28528903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3262228-1180-4FCC-AEBA-5578A346C848}" type="datetimeFigureOut">
              <a:rPr lang="en-US" smtClean="0"/>
              <a:t>04/11/2018</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317867C-5826-4387-8F22-448696D839AE}"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663335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33262228-1180-4FCC-AEBA-5578A346C848}" type="datetimeFigureOut">
              <a:rPr lang="en-US" smtClean="0"/>
              <a:t>04/11/2018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317867C-5826-4387-8F22-448696D839AE}" type="slidenum">
              <a:rPr lang="en-US" smtClean="0"/>
              <a:t>‹#›</a:t>
            </a:fld>
            <a:endParaRPr lang="en-US"/>
          </a:p>
        </p:txBody>
      </p:sp>
    </p:spTree>
    <p:extLst>
      <p:ext uri="{BB962C8B-B14F-4D97-AF65-F5344CB8AC3E}">
        <p14:creationId xmlns:p14="http://schemas.microsoft.com/office/powerpoint/2010/main" val="17560861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33262228-1180-4FCC-AEBA-5578A346C848}" type="datetimeFigureOut">
              <a:rPr lang="en-US" smtClean="0"/>
              <a:t>04/11/2018</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317867C-5826-4387-8F22-448696D839AE}"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858024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33262228-1180-4FCC-AEBA-5578A346C848}" type="datetimeFigureOut">
              <a:rPr lang="en-US" smtClean="0"/>
              <a:t>04/11/2018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317867C-5826-4387-8F22-448696D839AE}" type="slidenum">
              <a:rPr lang="en-US" smtClean="0"/>
              <a:t>‹#›</a:t>
            </a:fld>
            <a:endParaRPr lang="en-US"/>
          </a:p>
        </p:txBody>
      </p:sp>
    </p:spTree>
    <p:extLst>
      <p:ext uri="{BB962C8B-B14F-4D97-AF65-F5344CB8AC3E}">
        <p14:creationId xmlns:p14="http://schemas.microsoft.com/office/powerpoint/2010/main" val="40716316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3262228-1180-4FCC-AEBA-5578A346C848}" type="datetimeFigureOut">
              <a:rPr lang="en-US" smtClean="0"/>
              <a:t>04/11/2018</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317867C-5826-4387-8F22-448696D839AE}" type="slidenum">
              <a:rPr lang="en-US" smtClean="0"/>
              <a:t>‹#›</a:t>
            </a:fld>
            <a:endParaRPr lang="en-US"/>
          </a:p>
        </p:txBody>
      </p:sp>
    </p:spTree>
    <p:extLst>
      <p:ext uri="{BB962C8B-B14F-4D97-AF65-F5344CB8AC3E}">
        <p14:creationId xmlns:p14="http://schemas.microsoft.com/office/powerpoint/2010/main" val="13937588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3262228-1180-4FCC-AEBA-5578A346C848}" type="datetimeFigureOut">
              <a:rPr lang="en-US" smtClean="0"/>
              <a:t>04/11/2018</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317867C-5826-4387-8F22-448696D839AE}" type="slidenum">
              <a:rPr lang="en-US" smtClean="0"/>
              <a:t>‹#›</a:t>
            </a:fld>
            <a:endParaRPr lang="en-US"/>
          </a:p>
        </p:txBody>
      </p:sp>
    </p:spTree>
    <p:extLst>
      <p:ext uri="{BB962C8B-B14F-4D97-AF65-F5344CB8AC3E}">
        <p14:creationId xmlns:p14="http://schemas.microsoft.com/office/powerpoint/2010/main" val="2609302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3262228-1180-4FCC-AEBA-5578A346C848}" type="datetimeFigureOut">
              <a:rPr lang="en-US" smtClean="0"/>
              <a:t>04/11/2018</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317867C-5826-4387-8F22-448696D839AE}" type="slidenum">
              <a:rPr lang="en-US" smtClean="0"/>
              <a:t>‹#›</a:t>
            </a:fld>
            <a:endParaRPr lang="en-US"/>
          </a:p>
        </p:txBody>
      </p:sp>
    </p:spTree>
    <p:extLst>
      <p:ext uri="{BB962C8B-B14F-4D97-AF65-F5344CB8AC3E}">
        <p14:creationId xmlns:p14="http://schemas.microsoft.com/office/powerpoint/2010/main" val="4278942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3262228-1180-4FCC-AEBA-5578A346C848}" type="datetimeFigureOut">
              <a:rPr lang="en-US" smtClean="0"/>
              <a:t>04/11/2018</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317867C-5826-4387-8F22-448696D839AE}" type="slidenum">
              <a:rPr lang="en-US" smtClean="0"/>
              <a:t>‹#›</a:t>
            </a:fld>
            <a:endParaRPr lang="en-US"/>
          </a:p>
        </p:txBody>
      </p:sp>
    </p:spTree>
    <p:extLst>
      <p:ext uri="{BB962C8B-B14F-4D97-AF65-F5344CB8AC3E}">
        <p14:creationId xmlns:p14="http://schemas.microsoft.com/office/powerpoint/2010/main" val="2847545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3262228-1180-4FCC-AEBA-5578A346C848}" type="datetimeFigureOut">
              <a:rPr lang="en-US" smtClean="0"/>
              <a:t>04/11/2018</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317867C-5826-4387-8F22-448696D839AE}" type="slidenum">
              <a:rPr lang="en-US" smtClean="0"/>
              <a:t>‹#›</a:t>
            </a:fld>
            <a:endParaRPr lang="en-US"/>
          </a:p>
        </p:txBody>
      </p:sp>
    </p:spTree>
    <p:extLst>
      <p:ext uri="{BB962C8B-B14F-4D97-AF65-F5344CB8AC3E}">
        <p14:creationId xmlns:p14="http://schemas.microsoft.com/office/powerpoint/2010/main" val="2776775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3262228-1180-4FCC-AEBA-5578A346C848}" type="datetimeFigureOut">
              <a:rPr lang="en-US" smtClean="0"/>
              <a:t>04/11/2018</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317867C-5826-4387-8F22-448696D839AE}" type="slidenum">
              <a:rPr lang="en-US" smtClean="0"/>
              <a:t>‹#›</a:t>
            </a:fld>
            <a:endParaRPr lang="en-US"/>
          </a:p>
        </p:txBody>
      </p:sp>
    </p:spTree>
    <p:extLst>
      <p:ext uri="{BB962C8B-B14F-4D97-AF65-F5344CB8AC3E}">
        <p14:creationId xmlns:p14="http://schemas.microsoft.com/office/powerpoint/2010/main" val="25867939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3262228-1180-4FCC-AEBA-5578A346C848}" type="datetimeFigureOut">
              <a:rPr lang="en-US" smtClean="0"/>
              <a:t>04/11/2018</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317867C-5826-4387-8F22-448696D839AE}" type="slidenum">
              <a:rPr lang="en-US" smtClean="0"/>
              <a:t>‹#›</a:t>
            </a:fld>
            <a:endParaRPr lang="en-US"/>
          </a:p>
        </p:txBody>
      </p:sp>
    </p:spTree>
    <p:extLst>
      <p:ext uri="{BB962C8B-B14F-4D97-AF65-F5344CB8AC3E}">
        <p14:creationId xmlns:p14="http://schemas.microsoft.com/office/powerpoint/2010/main" val="4067337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262228-1180-4FCC-AEBA-5578A346C848}" type="datetimeFigureOut">
              <a:rPr lang="en-US" smtClean="0"/>
              <a:t>04/11/2018</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317867C-5826-4387-8F22-448696D839AE}" type="slidenum">
              <a:rPr lang="en-US" smtClean="0"/>
              <a:t>‹#›</a:t>
            </a:fld>
            <a:endParaRPr lang="en-US"/>
          </a:p>
        </p:txBody>
      </p:sp>
    </p:spTree>
    <p:extLst>
      <p:ext uri="{BB962C8B-B14F-4D97-AF65-F5344CB8AC3E}">
        <p14:creationId xmlns:p14="http://schemas.microsoft.com/office/powerpoint/2010/main" val="1627662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3262228-1180-4FCC-AEBA-5578A346C848}" type="datetimeFigureOut">
              <a:rPr lang="en-US" smtClean="0"/>
              <a:t>04/11/2018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317867C-5826-4387-8F22-448696D839AE}" type="slidenum">
              <a:rPr lang="en-US" smtClean="0"/>
              <a:t>‹#›</a:t>
            </a:fld>
            <a:endParaRPr lang="en-US"/>
          </a:p>
        </p:txBody>
      </p:sp>
    </p:spTree>
    <p:extLst>
      <p:ext uri="{BB962C8B-B14F-4D97-AF65-F5344CB8AC3E}">
        <p14:creationId xmlns:p14="http://schemas.microsoft.com/office/powerpoint/2010/main" val="520985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3262228-1180-4FCC-AEBA-5578A346C848}" type="datetimeFigureOut">
              <a:rPr lang="en-US" smtClean="0"/>
              <a:t>04/11/2018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317867C-5826-4387-8F22-448696D839AE}" type="slidenum">
              <a:rPr lang="en-US" smtClean="0"/>
              <a:t>‹#›</a:t>
            </a:fld>
            <a:endParaRPr lang="en-US"/>
          </a:p>
        </p:txBody>
      </p:sp>
    </p:spTree>
    <p:extLst>
      <p:ext uri="{BB962C8B-B14F-4D97-AF65-F5344CB8AC3E}">
        <p14:creationId xmlns:p14="http://schemas.microsoft.com/office/powerpoint/2010/main" val="1281910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3262228-1180-4FCC-AEBA-5578A346C848}" type="datetimeFigureOut">
              <a:rPr lang="en-US" smtClean="0"/>
              <a:t>04/11/2018</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317867C-5826-4387-8F22-448696D839AE}" type="slidenum">
              <a:rPr lang="en-US" smtClean="0"/>
              <a:t>‹#›</a:t>
            </a:fld>
            <a:endParaRPr lang="en-US"/>
          </a:p>
        </p:txBody>
      </p:sp>
    </p:spTree>
    <p:extLst>
      <p:ext uri="{BB962C8B-B14F-4D97-AF65-F5344CB8AC3E}">
        <p14:creationId xmlns:p14="http://schemas.microsoft.com/office/powerpoint/2010/main" val="15018989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3.emf"/><Relationship Id="rId5" Type="http://schemas.openxmlformats.org/officeDocument/2006/relationships/oleObject" Target="../embeddings/oleObject2.bin"/><Relationship Id="rId4" Type="http://schemas.openxmlformats.org/officeDocument/2006/relationships/image" Target="../media/image2.e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image" Target="../media/image4.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85555" y="2514600"/>
            <a:ext cx="9519058" cy="2262781"/>
          </a:xfrm>
        </p:spPr>
        <p:txBody>
          <a:bodyPr>
            <a:normAutofit fontScale="90000"/>
          </a:bodyPr>
          <a:lstStyle/>
          <a:p>
            <a:r>
              <a:rPr lang="en-CA" b="1" dirty="0">
                <a:solidFill>
                  <a:schemeClr val="accent1"/>
                </a:solidFill>
              </a:rPr>
              <a:t>Cultural Factors Shaping Institutions: </a:t>
            </a:r>
            <a:r>
              <a:rPr lang="en-CA" b="1" dirty="0">
                <a:solidFill>
                  <a:schemeClr val="accent3">
                    <a:lumMod val="75000"/>
                  </a:schemeClr>
                </a:solidFill>
              </a:rPr>
              <a:t>Do Firms Benefit in Public-Private </a:t>
            </a:r>
            <a:r>
              <a:rPr lang="en-CA" b="1" dirty="0" smtClean="0">
                <a:solidFill>
                  <a:schemeClr val="accent3">
                    <a:lumMod val="75000"/>
                  </a:schemeClr>
                </a:solidFill>
              </a:rPr>
              <a:t>Partnerships?</a:t>
            </a:r>
            <a:endParaRPr lang="en-US" dirty="0">
              <a:solidFill>
                <a:schemeClr val="accent3">
                  <a:lumMod val="75000"/>
                </a:schemeClr>
              </a:solidFill>
            </a:endParaRPr>
          </a:p>
        </p:txBody>
      </p:sp>
      <p:sp>
        <p:nvSpPr>
          <p:cNvPr id="3" name="Subtitle 2"/>
          <p:cNvSpPr>
            <a:spLocks noGrp="1"/>
          </p:cNvSpPr>
          <p:nvPr>
            <p:ph type="subTitle" idx="1"/>
          </p:nvPr>
        </p:nvSpPr>
        <p:spPr>
          <a:xfrm>
            <a:off x="1985555" y="4777379"/>
            <a:ext cx="9519057" cy="1545044"/>
          </a:xfrm>
        </p:spPr>
        <p:txBody>
          <a:bodyPr>
            <a:normAutofit lnSpcReduction="10000"/>
          </a:bodyPr>
          <a:lstStyle/>
          <a:p>
            <a:r>
              <a:rPr lang="en-US" dirty="0" smtClean="0"/>
              <a:t>Dr. Deborah de Lange</a:t>
            </a:r>
          </a:p>
          <a:p>
            <a:r>
              <a:rPr lang="en-US" dirty="0" smtClean="0"/>
              <a:t>Ted Rogers School of Management</a:t>
            </a:r>
          </a:p>
          <a:p>
            <a:r>
              <a:rPr lang="en-US" dirty="0" smtClean="0"/>
              <a:t>Ryerson University</a:t>
            </a:r>
          </a:p>
          <a:p>
            <a:r>
              <a:rPr lang="en-US" dirty="0" smtClean="0"/>
              <a:t>2018</a:t>
            </a:r>
            <a:endParaRPr lang="en-US" dirty="0"/>
          </a:p>
        </p:txBody>
      </p:sp>
    </p:spTree>
    <p:extLst>
      <p:ext uri="{BB962C8B-B14F-4D97-AF65-F5344CB8AC3E}">
        <p14:creationId xmlns:p14="http://schemas.microsoft.com/office/powerpoint/2010/main" val="40735560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4510" y="647694"/>
            <a:ext cx="8911687" cy="721364"/>
          </a:xfrm>
        </p:spPr>
        <p:txBody>
          <a:bodyPr/>
          <a:lstStyle/>
          <a:p>
            <a:r>
              <a:rPr lang="en-US" b="1" dirty="0" smtClean="0">
                <a:solidFill>
                  <a:schemeClr val="accent1">
                    <a:lumMod val="75000"/>
                  </a:schemeClr>
                </a:solidFill>
              </a:rPr>
              <a:t>Methods</a:t>
            </a:r>
            <a:endParaRPr lang="en-US" b="1" dirty="0">
              <a:solidFill>
                <a:schemeClr val="accent1">
                  <a:lumMod val="75000"/>
                </a:schemeClr>
              </a:solidFill>
            </a:endParaRPr>
          </a:p>
        </p:txBody>
      </p:sp>
      <p:sp>
        <p:nvSpPr>
          <p:cNvPr id="3" name="Rectangle 2"/>
          <p:cNvSpPr/>
          <p:nvPr/>
        </p:nvSpPr>
        <p:spPr>
          <a:xfrm>
            <a:off x="744583" y="1275967"/>
            <a:ext cx="11181805" cy="5386090"/>
          </a:xfrm>
          <a:prstGeom prst="rect">
            <a:avLst/>
          </a:prstGeom>
        </p:spPr>
        <p:txBody>
          <a:bodyPr wrap="square">
            <a:spAutoFit/>
          </a:bodyPr>
          <a:lstStyle/>
          <a:p>
            <a:pPr marL="342900" indent="-342900" algn="just">
              <a:buFont typeface="Arial" panose="020B0604020202020204" pitchFamily="34" charset="0"/>
              <a:buChar char="•"/>
            </a:pPr>
            <a:r>
              <a:rPr lang="en-US" sz="2000" b="1" dirty="0" smtClean="0"/>
              <a:t>Data:</a:t>
            </a:r>
            <a:r>
              <a:rPr lang="en-US" sz="2000" dirty="0" smtClean="0"/>
              <a:t> International sample of 300 transportation firms from </a:t>
            </a:r>
            <a:r>
              <a:rPr lang="en-US" sz="2000" dirty="0" err="1" smtClean="0"/>
              <a:t>Crunchbase</a:t>
            </a:r>
            <a:r>
              <a:rPr lang="en-US" sz="2000" dirty="0" smtClean="0"/>
              <a:t>; Firms are in 26 countries across continents. </a:t>
            </a:r>
          </a:p>
          <a:p>
            <a:pPr marL="342900" indent="-342900" algn="just">
              <a:buFont typeface="Arial" panose="020B0604020202020204" pitchFamily="34" charset="0"/>
              <a:buChar char="•"/>
            </a:pPr>
            <a:endParaRPr lang="en-US" sz="1200" dirty="0" smtClean="0"/>
          </a:p>
          <a:p>
            <a:pPr marL="285750" indent="-285750" algn="just">
              <a:buFont typeface="Arial" panose="020B0604020202020204" pitchFamily="34" charset="0"/>
              <a:buChar char="•"/>
            </a:pPr>
            <a:r>
              <a:rPr lang="en-US" sz="2000" b="1" dirty="0" smtClean="0"/>
              <a:t>Context:</a:t>
            </a:r>
            <a:r>
              <a:rPr lang="en-US" sz="2000" dirty="0" smtClean="0"/>
              <a:t> The transportation PPP setting is opportune for this investigation; transportation firms are often private, but work on public infrastructure with public institutions interwoven with national culture (</a:t>
            </a:r>
            <a:r>
              <a:rPr lang="en-US" sz="2000" dirty="0" err="1" smtClean="0"/>
              <a:t>Robèrt</a:t>
            </a:r>
            <a:r>
              <a:rPr lang="en-US" sz="2000" dirty="0" smtClean="0"/>
              <a:t>, 2017).</a:t>
            </a:r>
          </a:p>
          <a:p>
            <a:pPr marL="285750" indent="-285750" algn="just">
              <a:buFont typeface="Arial" panose="020B0604020202020204" pitchFamily="34" charset="0"/>
              <a:buChar char="•"/>
            </a:pPr>
            <a:endParaRPr lang="en-US" sz="1200" dirty="0" smtClean="0"/>
          </a:p>
          <a:p>
            <a:pPr marL="342900" indent="-342900" algn="just">
              <a:buFont typeface="Arial" panose="020B0604020202020204" pitchFamily="34" charset="0"/>
              <a:buChar char="•"/>
            </a:pPr>
            <a:r>
              <a:rPr lang="en-US" sz="2000" b="1" dirty="0" smtClean="0"/>
              <a:t>National Culture Dimensions: </a:t>
            </a:r>
            <a:r>
              <a:rPr lang="en-US" sz="2000" dirty="0" smtClean="0"/>
              <a:t>coding sourced from the GLOBE data on national societal values (House et al., 2004). </a:t>
            </a:r>
          </a:p>
          <a:p>
            <a:pPr marL="342900" indent="-342900" algn="just">
              <a:buFont typeface="Arial" panose="020B0604020202020204" pitchFamily="34" charset="0"/>
              <a:buChar char="•"/>
            </a:pPr>
            <a:endParaRPr lang="en-US" sz="1200" dirty="0" smtClean="0"/>
          </a:p>
          <a:p>
            <a:pPr marL="342900" indent="-342900" algn="just">
              <a:buFont typeface="Arial" panose="020B0604020202020204" pitchFamily="34" charset="0"/>
              <a:buChar char="•"/>
            </a:pPr>
            <a:r>
              <a:rPr lang="en-US" sz="2000" b="1" dirty="0" smtClean="0"/>
              <a:t>PPP data:</a:t>
            </a:r>
            <a:r>
              <a:rPr lang="en-US" sz="2000" dirty="0" smtClean="0"/>
              <a:t> World Bank </a:t>
            </a:r>
            <a:r>
              <a:rPr lang="en-US" sz="2000" dirty="0"/>
              <a:t>report (IBRD, 2017). </a:t>
            </a:r>
          </a:p>
          <a:p>
            <a:pPr marL="342900" indent="-342900" algn="just">
              <a:buFont typeface="Arial" panose="020B0604020202020204" pitchFamily="34" charset="0"/>
              <a:buChar char="•"/>
            </a:pPr>
            <a:endParaRPr lang="en-US" sz="1200" dirty="0" smtClean="0"/>
          </a:p>
          <a:p>
            <a:pPr marL="342900" indent="-342900" algn="just">
              <a:buFont typeface="Arial" panose="020B0604020202020204" pitchFamily="34" charset="0"/>
              <a:buChar char="•"/>
            </a:pPr>
            <a:r>
              <a:rPr lang="en-US" sz="2000" b="1" dirty="0" smtClean="0"/>
              <a:t>DV:</a:t>
            </a:r>
            <a:r>
              <a:rPr lang="en-US" sz="2000" dirty="0" smtClean="0"/>
              <a:t> Size of a transportation firm </a:t>
            </a:r>
            <a:r>
              <a:rPr lang="en-US" sz="2000" dirty="0">
                <a:sym typeface="Wingdings" panose="05000000000000000000" pitchFamily="2" charset="2"/>
              </a:rPr>
              <a:t>-</a:t>
            </a:r>
            <a:r>
              <a:rPr lang="en-US" sz="2000" dirty="0" smtClean="0"/>
              <a:t> number of employees</a:t>
            </a:r>
          </a:p>
          <a:p>
            <a:pPr marL="342900" indent="-342900" algn="just">
              <a:buFont typeface="Arial" panose="020B0604020202020204" pitchFamily="34" charset="0"/>
              <a:buChar char="•"/>
            </a:pPr>
            <a:endParaRPr lang="en-US" sz="1200" dirty="0" smtClean="0"/>
          </a:p>
          <a:p>
            <a:pPr marL="342900" indent="-342900" algn="just">
              <a:buFont typeface="Arial" panose="020B0604020202020204" pitchFamily="34" charset="0"/>
              <a:buChar char="•"/>
            </a:pPr>
            <a:r>
              <a:rPr lang="en-US" sz="2000" b="1" dirty="0" smtClean="0"/>
              <a:t>IVs: </a:t>
            </a:r>
            <a:r>
              <a:rPr lang="en-US" sz="2000" dirty="0" smtClean="0"/>
              <a:t>Assertive Orientation, Performance Orientation, PPP, Number of PPPs</a:t>
            </a:r>
          </a:p>
          <a:p>
            <a:pPr marL="342900" indent="-342900" algn="just">
              <a:buFont typeface="Arial" panose="020B0604020202020204" pitchFamily="34" charset="0"/>
              <a:buChar char="•"/>
            </a:pPr>
            <a:endParaRPr lang="en-US" sz="1200" dirty="0" smtClean="0"/>
          </a:p>
          <a:p>
            <a:pPr marL="342900" indent="-342900" algn="just">
              <a:buFont typeface="Arial" panose="020B0604020202020204" pitchFamily="34" charset="0"/>
              <a:buChar char="•"/>
            </a:pPr>
            <a:r>
              <a:rPr lang="en-US" sz="2000" b="1" dirty="0" smtClean="0"/>
              <a:t>Model:</a:t>
            </a:r>
            <a:r>
              <a:rPr lang="en-US" sz="2000" dirty="0" smtClean="0"/>
              <a:t> Negative binomial re: over dispersion in the dependent variable </a:t>
            </a:r>
            <a:r>
              <a:rPr lang="en-US" sz="1000" dirty="0" smtClean="0"/>
              <a:t>[Variance &gt;&gt; Mean]</a:t>
            </a:r>
            <a:endParaRPr lang="en-US" sz="1400" b="1" dirty="0" smtClean="0">
              <a:solidFill>
                <a:srgbClr val="FF0000"/>
              </a:solidFill>
            </a:endParaRPr>
          </a:p>
          <a:p>
            <a:pPr marL="342900" indent="-342900" algn="just">
              <a:buFont typeface="Arial" panose="020B0604020202020204" pitchFamily="34" charset="0"/>
              <a:buChar char="•"/>
            </a:pPr>
            <a:endParaRPr lang="en-US" sz="1200" dirty="0" smtClean="0"/>
          </a:p>
          <a:p>
            <a:pPr marL="342900" indent="-342900" algn="just">
              <a:buFont typeface="Arial" panose="020B0604020202020204" pitchFamily="34" charset="0"/>
              <a:buChar char="•"/>
            </a:pPr>
            <a:r>
              <a:rPr lang="en-US" sz="2000" dirty="0"/>
              <a:t>H</a:t>
            </a:r>
            <a:r>
              <a:rPr lang="en-US" sz="2000" dirty="0" smtClean="0"/>
              <a:t>ierarchical regression with controls (Firm Age, Total Funding Amount; Country Dummy to control for other national factors)</a:t>
            </a:r>
            <a:endParaRPr lang="en-US" dirty="0"/>
          </a:p>
        </p:txBody>
      </p:sp>
    </p:spTree>
    <p:extLst>
      <p:ext uri="{BB962C8B-B14F-4D97-AF65-F5344CB8AC3E}">
        <p14:creationId xmlns:p14="http://schemas.microsoft.com/office/powerpoint/2010/main" val="12054954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ext uri="{D42A27DB-BD31-4B8C-83A1-F6EECF244321}">
                <p14:modId xmlns:p14="http://schemas.microsoft.com/office/powerpoint/2010/main" val="88880723"/>
              </p:ext>
            </p:extLst>
          </p:nvPr>
        </p:nvGraphicFramePr>
        <p:xfrm>
          <a:off x="1867987" y="1339557"/>
          <a:ext cx="9000310" cy="2582350"/>
        </p:xfrm>
        <a:graphic>
          <a:graphicData uri="http://schemas.openxmlformats.org/presentationml/2006/ole">
            <mc:AlternateContent xmlns:mc="http://schemas.openxmlformats.org/markup-compatibility/2006">
              <mc:Choice xmlns:v="urn:schemas-microsoft-com:vml" Requires="v">
                <p:oleObj spid="_x0000_s3439" name="Worksheet" r:id="rId3" imgW="8534475" imgH="2142923" progId="Excel.Sheet.12">
                  <p:embed/>
                </p:oleObj>
              </mc:Choice>
              <mc:Fallback>
                <p:oleObj name="Worksheet" r:id="rId3" imgW="8534475" imgH="2142923" progId="Excel.Sheet.12">
                  <p:embed/>
                  <p:pic>
                    <p:nvPicPr>
                      <p:cNvPr id="0" name=""/>
                      <p:cNvPicPr/>
                      <p:nvPr/>
                    </p:nvPicPr>
                    <p:blipFill>
                      <a:blip r:embed="rId4"/>
                      <a:stretch>
                        <a:fillRect/>
                      </a:stretch>
                    </p:blipFill>
                    <p:spPr>
                      <a:xfrm>
                        <a:off x="1867987" y="1339557"/>
                        <a:ext cx="9000310" cy="2582350"/>
                      </a:xfrm>
                      <a:prstGeom prst="rect">
                        <a:avLst/>
                      </a:prstGeom>
                    </p:spPr>
                  </p:pic>
                </p:oleObj>
              </mc:Fallback>
            </mc:AlternateContent>
          </a:graphicData>
        </a:graphic>
      </p:graphicFrame>
      <p:sp>
        <p:nvSpPr>
          <p:cNvPr id="3" name="TextBox 2"/>
          <p:cNvSpPr txBox="1"/>
          <p:nvPr/>
        </p:nvSpPr>
        <p:spPr>
          <a:xfrm>
            <a:off x="1867987" y="970225"/>
            <a:ext cx="1962397" cy="338554"/>
          </a:xfrm>
          <a:prstGeom prst="rect">
            <a:avLst/>
          </a:prstGeom>
          <a:noFill/>
        </p:spPr>
        <p:txBody>
          <a:bodyPr wrap="none" rtlCol="0">
            <a:spAutoFit/>
          </a:bodyPr>
          <a:lstStyle/>
          <a:p>
            <a:r>
              <a:rPr lang="en-US" sz="1600" dirty="0" smtClean="0">
                <a:latin typeface="Times New Roman" panose="02020603050405020304" pitchFamily="18" charset="0"/>
                <a:cs typeface="Times New Roman" panose="02020603050405020304" pitchFamily="18" charset="0"/>
              </a:rPr>
              <a:t>Pairwise Correlations</a:t>
            </a:r>
            <a:endParaRPr lang="en-US" sz="16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2599509" y="249475"/>
            <a:ext cx="7289175" cy="461665"/>
          </a:xfrm>
          <a:prstGeom prst="rect">
            <a:avLst/>
          </a:prstGeom>
          <a:noFill/>
        </p:spPr>
        <p:txBody>
          <a:bodyPr wrap="none" rtlCol="0">
            <a:spAutoFit/>
          </a:bodyPr>
          <a:lstStyle/>
          <a:p>
            <a:r>
              <a:rPr lang="en-US" sz="2400" b="1" dirty="0" smtClean="0">
                <a:solidFill>
                  <a:schemeClr val="accent1">
                    <a:lumMod val="75000"/>
                  </a:schemeClr>
                </a:solidFill>
              </a:rPr>
              <a:t>Data Description – Correlations &amp; Basic Statistics</a:t>
            </a:r>
            <a:endParaRPr lang="en-US" sz="2400" b="1" dirty="0">
              <a:solidFill>
                <a:schemeClr val="accent1">
                  <a:lumMod val="75000"/>
                </a:schemeClr>
              </a:solidFill>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3854681819"/>
              </p:ext>
            </p:extLst>
          </p:nvPr>
        </p:nvGraphicFramePr>
        <p:xfrm>
          <a:off x="1776546" y="3978413"/>
          <a:ext cx="9144002" cy="2746448"/>
        </p:xfrm>
        <a:graphic>
          <a:graphicData uri="http://schemas.openxmlformats.org/presentationml/2006/ole">
            <mc:AlternateContent xmlns:mc="http://schemas.openxmlformats.org/markup-compatibility/2006">
              <mc:Choice xmlns:v="urn:schemas-microsoft-com:vml" Requires="v">
                <p:oleObj spid="_x0000_s3440" name="Document" r:id="rId5" imgW="6915637" imgH="2420505" progId="Word.Document.12">
                  <p:embed/>
                </p:oleObj>
              </mc:Choice>
              <mc:Fallback>
                <p:oleObj name="Document" r:id="rId5" imgW="6915637" imgH="2420505" progId="Word.Document.12">
                  <p:embed/>
                  <p:pic>
                    <p:nvPicPr>
                      <p:cNvPr id="0" name=""/>
                      <p:cNvPicPr/>
                      <p:nvPr/>
                    </p:nvPicPr>
                    <p:blipFill>
                      <a:blip r:embed="rId6"/>
                      <a:stretch>
                        <a:fillRect/>
                      </a:stretch>
                    </p:blipFill>
                    <p:spPr>
                      <a:xfrm>
                        <a:off x="1776546" y="3978413"/>
                        <a:ext cx="9144002" cy="2746448"/>
                      </a:xfrm>
                      <a:prstGeom prst="rect">
                        <a:avLst/>
                      </a:prstGeom>
                    </p:spPr>
                  </p:pic>
                </p:oleObj>
              </mc:Fallback>
            </mc:AlternateContent>
          </a:graphicData>
        </a:graphic>
      </p:graphicFrame>
    </p:spTree>
    <p:extLst>
      <p:ext uri="{BB962C8B-B14F-4D97-AF65-F5344CB8AC3E}">
        <p14:creationId xmlns:p14="http://schemas.microsoft.com/office/powerpoint/2010/main" val="4512166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202877" y="1322430"/>
            <a:ext cx="2254104" cy="923330"/>
          </a:xfrm>
          <a:prstGeom prst="rect">
            <a:avLst/>
          </a:prstGeom>
          <a:noFill/>
        </p:spPr>
        <p:txBody>
          <a:bodyPr wrap="square" rtlCol="0">
            <a:spAutoFit/>
          </a:bodyPr>
          <a:lstStyle/>
          <a:p>
            <a:r>
              <a:rPr lang="en-US" b="1" dirty="0" smtClean="0"/>
              <a:t>Models with DV: </a:t>
            </a:r>
          </a:p>
          <a:p>
            <a:r>
              <a:rPr lang="en-US" b="1" dirty="0" smtClean="0"/>
              <a:t>Firm Size </a:t>
            </a:r>
          </a:p>
          <a:p>
            <a:r>
              <a:rPr lang="en-US" b="1" dirty="0" smtClean="0"/>
              <a:t>Category</a:t>
            </a:r>
            <a:endParaRPr lang="en-US" b="1" dirty="0"/>
          </a:p>
        </p:txBody>
      </p:sp>
      <p:graphicFrame>
        <p:nvGraphicFramePr>
          <p:cNvPr id="14" name="Object 13"/>
          <p:cNvGraphicFramePr>
            <a:graphicFrameLocks noChangeAspect="1"/>
          </p:cNvGraphicFramePr>
          <p:nvPr>
            <p:extLst>
              <p:ext uri="{D42A27DB-BD31-4B8C-83A1-F6EECF244321}">
                <p14:modId xmlns:p14="http://schemas.microsoft.com/office/powerpoint/2010/main" val="1394174418"/>
              </p:ext>
            </p:extLst>
          </p:nvPr>
        </p:nvGraphicFramePr>
        <p:xfrm>
          <a:off x="2342238" y="453042"/>
          <a:ext cx="8750123" cy="5791003"/>
        </p:xfrm>
        <a:graphic>
          <a:graphicData uri="http://schemas.openxmlformats.org/presentationml/2006/ole">
            <mc:AlternateContent xmlns:mc="http://schemas.openxmlformats.org/markup-compatibility/2006">
              <mc:Choice xmlns:v="urn:schemas-microsoft-com:vml" Requires="v">
                <p:oleObj spid="_x0000_s2233" name="Document" r:id="rId3" imgW="9157110" imgH="6725285" progId="Word.Document.12">
                  <p:embed/>
                </p:oleObj>
              </mc:Choice>
              <mc:Fallback>
                <p:oleObj name="Document" r:id="rId3" imgW="9157110" imgH="6725285" progId="Word.Document.12">
                  <p:embed/>
                  <p:pic>
                    <p:nvPicPr>
                      <p:cNvPr id="0" name=""/>
                      <p:cNvPicPr/>
                      <p:nvPr/>
                    </p:nvPicPr>
                    <p:blipFill>
                      <a:blip r:embed="rId4"/>
                      <a:stretch>
                        <a:fillRect/>
                      </a:stretch>
                    </p:blipFill>
                    <p:spPr>
                      <a:xfrm>
                        <a:off x="2342238" y="453042"/>
                        <a:ext cx="8750123" cy="5791003"/>
                      </a:xfrm>
                      <a:prstGeom prst="rect">
                        <a:avLst/>
                      </a:prstGeom>
                    </p:spPr>
                  </p:pic>
                </p:oleObj>
              </mc:Fallback>
            </mc:AlternateContent>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3264493016"/>
              </p:ext>
            </p:extLst>
          </p:nvPr>
        </p:nvGraphicFramePr>
        <p:xfrm>
          <a:off x="2342238" y="6035042"/>
          <a:ext cx="8018421" cy="716364"/>
        </p:xfrm>
        <a:graphic>
          <a:graphicData uri="http://schemas.openxmlformats.org/drawingml/2006/table">
            <a:tbl>
              <a:tblPr/>
              <a:tblGrid>
                <a:gridCol w="2272106">
                  <a:extLst>
                    <a:ext uri="{9D8B030D-6E8A-4147-A177-3AD203B41FA5}">
                      <a16:colId xmlns:a16="http://schemas.microsoft.com/office/drawing/2014/main" val="2895024533"/>
                    </a:ext>
                  </a:extLst>
                </a:gridCol>
                <a:gridCol w="1149263">
                  <a:extLst>
                    <a:ext uri="{9D8B030D-6E8A-4147-A177-3AD203B41FA5}">
                      <a16:colId xmlns:a16="http://schemas.microsoft.com/office/drawing/2014/main" val="4140724955"/>
                    </a:ext>
                  </a:extLst>
                </a:gridCol>
                <a:gridCol w="1149263">
                  <a:extLst>
                    <a:ext uri="{9D8B030D-6E8A-4147-A177-3AD203B41FA5}">
                      <a16:colId xmlns:a16="http://schemas.microsoft.com/office/drawing/2014/main" val="3054967973"/>
                    </a:ext>
                  </a:extLst>
                </a:gridCol>
                <a:gridCol w="1149263">
                  <a:extLst>
                    <a:ext uri="{9D8B030D-6E8A-4147-A177-3AD203B41FA5}">
                      <a16:colId xmlns:a16="http://schemas.microsoft.com/office/drawing/2014/main" val="3160023400"/>
                    </a:ext>
                  </a:extLst>
                </a:gridCol>
                <a:gridCol w="1149263">
                  <a:extLst>
                    <a:ext uri="{9D8B030D-6E8A-4147-A177-3AD203B41FA5}">
                      <a16:colId xmlns:a16="http://schemas.microsoft.com/office/drawing/2014/main" val="2705141388"/>
                    </a:ext>
                  </a:extLst>
                </a:gridCol>
                <a:gridCol w="1149263">
                  <a:extLst>
                    <a:ext uri="{9D8B030D-6E8A-4147-A177-3AD203B41FA5}">
                      <a16:colId xmlns:a16="http://schemas.microsoft.com/office/drawing/2014/main" val="3214992559"/>
                    </a:ext>
                  </a:extLst>
                </a:gridCol>
              </a:tblGrid>
              <a:tr h="238788">
                <a:tc>
                  <a:txBody>
                    <a:bodyPr/>
                    <a:lstStyle/>
                    <a:p>
                      <a:pPr algn="l" fontAlgn="b"/>
                      <a:r>
                        <a:rPr lang="en-US" sz="1100" b="0" i="0" u="none" strike="noStrike">
                          <a:solidFill>
                            <a:srgbClr val="000000"/>
                          </a:solidFill>
                          <a:effectLst/>
                          <a:latin typeface="Calibri" panose="020F0502020204030204" pitchFamily="34" charset="0"/>
                        </a:rPr>
                        <a:t>Observations</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300</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300</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300</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300</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300</a:t>
                      </a:r>
                    </a:p>
                  </a:txBody>
                  <a:tcPr marL="9525" marR="9525" marT="9525" marB="0" anchor="b">
                    <a:lnL>
                      <a:noFill/>
                    </a:lnL>
                    <a:lnR>
                      <a:noFill/>
                    </a:lnR>
                    <a:lnT>
                      <a:noFill/>
                    </a:lnT>
                    <a:lnB>
                      <a:noFill/>
                    </a:lnB>
                  </a:tcPr>
                </a:tc>
                <a:extLst>
                  <a:ext uri="{0D108BD9-81ED-4DB2-BD59-A6C34878D82A}">
                    <a16:rowId xmlns:a16="http://schemas.microsoft.com/office/drawing/2014/main" val="3336067905"/>
                  </a:ext>
                </a:extLst>
              </a:tr>
              <a:tr h="238788">
                <a:tc>
                  <a:txBody>
                    <a:bodyPr/>
                    <a:lstStyle/>
                    <a:p>
                      <a:pPr algn="l" fontAlgn="b"/>
                      <a:r>
                        <a:rPr lang="en-US" sz="1100" b="0" i="0" u="none" strike="noStrike" dirty="0">
                          <a:solidFill>
                            <a:srgbClr val="000000"/>
                          </a:solidFill>
                          <a:effectLst/>
                          <a:latin typeface="Calibri" panose="020F0502020204030204" pitchFamily="34" charset="0"/>
                        </a:rPr>
                        <a:t>Standard errors in parentheses</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876397207"/>
                  </a:ext>
                </a:extLst>
              </a:tr>
              <a:tr h="238788">
                <a:tc>
                  <a:txBody>
                    <a:bodyPr/>
                    <a:lstStyle/>
                    <a:p>
                      <a:pPr algn="l" fontAlgn="b"/>
                      <a:r>
                        <a:rPr lang="en-US" sz="1100" b="0" i="0" u="none" strike="noStrike">
                          <a:solidFill>
                            <a:srgbClr val="000000"/>
                          </a:solidFill>
                          <a:effectLst/>
                          <a:latin typeface="Calibri" panose="020F0502020204030204" pitchFamily="34" charset="0"/>
                        </a:rPr>
                        <a:t>*** p&lt;0.01, ** p&lt;0.05, * p&lt;0.1</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804969534"/>
                  </a:ext>
                </a:extLst>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460892165"/>
              </p:ext>
            </p:extLst>
          </p:nvPr>
        </p:nvGraphicFramePr>
        <p:xfrm>
          <a:off x="2342238" y="2810971"/>
          <a:ext cx="3614427" cy="684848"/>
        </p:xfrm>
        <a:graphic>
          <a:graphicData uri="http://schemas.openxmlformats.org/drawingml/2006/table">
            <a:tbl>
              <a:tblPr firstRow="1" firstCol="1" bandRow="1">
                <a:tableStyleId>{5C22544A-7EE6-4342-B048-85BDC9FD1C3A}</a:tableStyleId>
              </a:tblPr>
              <a:tblGrid>
                <a:gridCol w="2242825">
                  <a:extLst>
                    <a:ext uri="{9D8B030D-6E8A-4147-A177-3AD203B41FA5}">
                      <a16:colId xmlns:a16="http://schemas.microsoft.com/office/drawing/2014/main" val="2910073293"/>
                    </a:ext>
                  </a:extLst>
                </a:gridCol>
                <a:gridCol w="1371602">
                  <a:extLst>
                    <a:ext uri="{9D8B030D-6E8A-4147-A177-3AD203B41FA5}">
                      <a16:colId xmlns:a16="http://schemas.microsoft.com/office/drawing/2014/main" val="847750"/>
                    </a:ext>
                  </a:extLst>
                </a:gridCol>
              </a:tblGrid>
              <a:tr h="190500">
                <a:tc>
                  <a:txBody>
                    <a:bodyPr/>
                    <a:lstStyle/>
                    <a:p>
                      <a:pPr>
                        <a:lnSpc>
                          <a:spcPct val="107000"/>
                        </a:lnSpc>
                        <a:spcAft>
                          <a:spcPts val="0"/>
                        </a:spcAft>
                      </a:pPr>
                      <a:r>
                        <a:rPr lang="en-US" sz="1400">
                          <a:effectLst/>
                        </a:rPr>
                        <a:t>Assertiveness Societal Values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US" sz="1400">
                          <a:effectLst/>
                        </a:rPr>
                        <a:t>0.725***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305879986"/>
                  </a:ext>
                </a:extLst>
              </a:tr>
              <a:tr h="190500">
                <a:tc>
                  <a:txBody>
                    <a:bodyPr/>
                    <a:lstStyle/>
                    <a:p>
                      <a:pPr>
                        <a:lnSpc>
                          <a:spcPct val="107000"/>
                        </a:lnSpc>
                      </a:pPr>
                      <a:endParaRPr lang="en-US" sz="1100">
                        <a:effectLst/>
                        <a:latin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US" sz="1400" dirty="0">
                          <a:effectLst/>
                        </a:rPr>
                        <a:t>-0.185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584775959"/>
                  </a:ext>
                </a:extLst>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1487071243"/>
              </p:ext>
            </p:extLst>
          </p:nvPr>
        </p:nvGraphicFramePr>
        <p:xfrm>
          <a:off x="2342237" y="2303610"/>
          <a:ext cx="3614427" cy="684848"/>
        </p:xfrm>
        <a:graphic>
          <a:graphicData uri="http://schemas.openxmlformats.org/drawingml/2006/table">
            <a:tbl>
              <a:tblPr firstRow="1" firstCol="1" bandRow="1">
                <a:tableStyleId>{5C22544A-7EE6-4342-B048-85BDC9FD1C3A}</a:tableStyleId>
              </a:tblPr>
              <a:tblGrid>
                <a:gridCol w="2438769">
                  <a:extLst>
                    <a:ext uri="{9D8B030D-6E8A-4147-A177-3AD203B41FA5}">
                      <a16:colId xmlns:a16="http://schemas.microsoft.com/office/drawing/2014/main" val="1837416795"/>
                    </a:ext>
                  </a:extLst>
                </a:gridCol>
                <a:gridCol w="1175658">
                  <a:extLst>
                    <a:ext uri="{9D8B030D-6E8A-4147-A177-3AD203B41FA5}">
                      <a16:colId xmlns:a16="http://schemas.microsoft.com/office/drawing/2014/main" val="1847410915"/>
                    </a:ext>
                  </a:extLst>
                </a:gridCol>
              </a:tblGrid>
              <a:tr h="190500">
                <a:tc>
                  <a:txBody>
                    <a:bodyPr/>
                    <a:lstStyle/>
                    <a:p>
                      <a:pPr>
                        <a:lnSpc>
                          <a:spcPct val="107000"/>
                        </a:lnSpc>
                        <a:spcAft>
                          <a:spcPts val="0"/>
                        </a:spcAft>
                      </a:pPr>
                      <a:r>
                        <a:rPr lang="en-US" sz="1400" dirty="0">
                          <a:effectLst/>
                        </a:rPr>
                        <a:t>Performance Orientation Societal Values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US" sz="1400">
                          <a:effectLst/>
                        </a:rPr>
                        <a:t>-1.573***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830624605"/>
                  </a:ext>
                </a:extLst>
              </a:tr>
              <a:tr h="190500">
                <a:tc>
                  <a:txBody>
                    <a:bodyPr/>
                    <a:lstStyle/>
                    <a:p>
                      <a:pPr>
                        <a:lnSpc>
                          <a:spcPct val="107000"/>
                        </a:lnSpc>
                      </a:pPr>
                      <a:endParaRPr lang="en-US" sz="1100" dirty="0">
                        <a:effectLst/>
                        <a:latin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US" sz="1400" dirty="0">
                          <a:effectLst/>
                        </a:rPr>
                        <a:t>-0.488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31235783"/>
                  </a:ext>
                </a:extLst>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val="2687124950"/>
              </p:ext>
            </p:extLst>
          </p:nvPr>
        </p:nvGraphicFramePr>
        <p:xfrm>
          <a:off x="2342235" y="1413974"/>
          <a:ext cx="3614425" cy="456566"/>
        </p:xfrm>
        <a:graphic>
          <a:graphicData uri="http://schemas.openxmlformats.org/drawingml/2006/table">
            <a:tbl>
              <a:tblPr firstRow="1" firstCol="1" bandRow="1">
                <a:tableStyleId>{5C22544A-7EE6-4342-B048-85BDC9FD1C3A}</a:tableStyleId>
              </a:tblPr>
              <a:tblGrid>
                <a:gridCol w="1263698">
                  <a:extLst>
                    <a:ext uri="{9D8B030D-6E8A-4147-A177-3AD203B41FA5}">
                      <a16:colId xmlns:a16="http://schemas.microsoft.com/office/drawing/2014/main" val="3797427059"/>
                    </a:ext>
                  </a:extLst>
                </a:gridCol>
                <a:gridCol w="2350727">
                  <a:extLst>
                    <a:ext uri="{9D8B030D-6E8A-4147-A177-3AD203B41FA5}">
                      <a16:colId xmlns:a16="http://schemas.microsoft.com/office/drawing/2014/main" val="3582890923"/>
                    </a:ext>
                  </a:extLst>
                </a:gridCol>
              </a:tblGrid>
              <a:tr h="228283">
                <a:tc>
                  <a:txBody>
                    <a:bodyPr/>
                    <a:lstStyle/>
                    <a:p>
                      <a:pPr>
                        <a:lnSpc>
                          <a:spcPct val="107000"/>
                        </a:lnSpc>
                        <a:spcAft>
                          <a:spcPts val="0"/>
                        </a:spcAft>
                      </a:pPr>
                      <a:r>
                        <a:rPr lang="en-US" sz="1400" dirty="0">
                          <a:effectLst/>
                        </a:rPr>
                        <a:t>PPP</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US" sz="1400">
                          <a:effectLst/>
                        </a:rPr>
                        <a:t>0.821***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825877645"/>
                  </a:ext>
                </a:extLst>
              </a:tr>
              <a:tr h="228283">
                <a:tc>
                  <a:txBody>
                    <a:bodyPr/>
                    <a:lstStyle/>
                    <a:p>
                      <a:pPr>
                        <a:lnSpc>
                          <a:spcPct val="107000"/>
                        </a:lnSpc>
                      </a:pPr>
                      <a:endParaRPr lang="en-US" sz="1100" dirty="0">
                        <a:effectLst/>
                        <a:latin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US" sz="1400" dirty="0">
                          <a:effectLst/>
                        </a:rPr>
                        <a:t>-0.224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85137973"/>
                  </a:ext>
                </a:extLst>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val="2576967176"/>
              </p:ext>
            </p:extLst>
          </p:nvPr>
        </p:nvGraphicFramePr>
        <p:xfrm>
          <a:off x="2342236" y="1870539"/>
          <a:ext cx="3614427" cy="456566"/>
        </p:xfrm>
        <a:graphic>
          <a:graphicData uri="http://schemas.openxmlformats.org/drawingml/2006/table">
            <a:tbl>
              <a:tblPr firstRow="1" firstCol="1" bandRow="1">
                <a:tableStyleId>{5C22544A-7EE6-4342-B048-85BDC9FD1C3A}</a:tableStyleId>
              </a:tblPr>
              <a:tblGrid>
                <a:gridCol w="1589684">
                  <a:extLst>
                    <a:ext uri="{9D8B030D-6E8A-4147-A177-3AD203B41FA5}">
                      <a16:colId xmlns:a16="http://schemas.microsoft.com/office/drawing/2014/main" val="1920502649"/>
                    </a:ext>
                  </a:extLst>
                </a:gridCol>
                <a:gridCol w="2024743">
                  <a:extLst>
                    <a:ext uri="{9D8B030D-6E8A-4147-A177-3AD203B41FA5}">
                      <a16:colId xmlns:a16="http://schemas.microsoft.com/office/drawing/2014/main" val="888692638"/>
                    </a:ext>
                  </a:extLst>
                </a:gridCol>
              </a:tblGrid>
              <a:tr h="190500">
                <a:tc>
                  <a:txBody>
                    <a:bodyPr/>
                    <a:lstStyle/>
                    <a:p>
                      <a:pPr>
                        <a:lnSpc>
                          <a:spcPct val="107000"/>
                        </a:lnSpc>
                        <a:spcAft>
                          <a:spcPts val="0"/>
                        </a:spcAft>
                      </a:pPr>
                      <a:r>
                        <a:rPr lang="en-US" sz="1400">
                          <a:effectLst/>
                        </a:rPr>
                        <a:t>Number of PPPs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US" sz="1400" dirty="0">
                          <a:effectLst/>
                        </a:rPr>
                        <a:t>0.00451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894364328"/>
                  </a:ext>
                </a:extLst>
              </a:tr>
              <a:tr h="190500">
                <a:tc>
                  <a:txBody>
                    <a:bodyPr/>
                    <a:lstStyle/>
                    <a:p>
                      <a:pPr>
                        <a:lnSpc>
                          <a:spcPct val="107000"/>
                        </a:lnSpc>
                      </a:pPr>
                      <a:endParaRPr lang="en-US" sz="1100">
                        <a:effectLst/>
                        <a:latin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US" sz="1400" dirty="0">
                          <a:effectLst/>
                        </a:rPr>
                        <a:t>-0.0727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655845134"/>
                  </a:ext>
                </a:extLst>
              </a:tr>
            </a:tbl>
          </a:graphicData>
        </a:graphic>
      </p:graphicFrame>
      <p:graphicFrame>
        <p:nvGraphicFramePr>
          <p:cNvPr id="20" name="Table 19"/>
          <p:cNvGraphicFramePr>
            <a:graphicFrameLocks noGrp="1"/>
          </p:cNvGraphicFramePr>
          <p:nvPr>
            <p:extLst>
              <p:ext uri="{D42A27DB-BD31-4B8C-83A1-F6EECF244321}">
                <p14:modId xmlns:p14="http://schemas.microsoft.com/office/powerpoint/2010/main" val="1902777425"/>
              </p:ext>
            </p:extLst>
          </p:nvPr>
        </p:nvGraphicFramePr>
        <p:xfrm>
          <a:off x="2342235" y="3507973"/>
          <a:ext cx="5082395" cy="684848"/>
        </p:xfrm>
        <a:graphic>
          <a:graphicData uri="http://schemas.openxmlformats.org/drawingml/2006/table">
            <a:tbl>
              <a:tblPr firstRow="1" firstCol="1" bandRow="1">
                <a:tableStyleId>{5C22544A-7EE6-4342-B048-85BDC9FD1C3A}</a:tableStyleId>
              </a:tblPr>
              <a:tblGrid>
                <a:gridCol w="2757215">
                  <a:extLst>
                    <a:ext uri="{9D8B030D-6E8A-4147-A177-3AD203B41FA5}">
                      <a16:colId xmlns:a16="http://schemas.microsoft.com/office/drawing/2014/main" val="2987822132"/>
                    </a:ext>
                  </a:extLst>
                </a:gridCol>
                <a:gridCol w="162560">
                  <a:extLst>
                    <a:ext uri="{9D8B030D-6E8A-4147-A177-3AD203B41FA5}">
                      <a16:colId xmlns:a16="http://schemas.microsoft.com/office/drawing/2014/main" val="1347673173"/>
                    </a:ext>
                  </a:extLst>
                </a:gridCol>
                <a:gridCol w="2162620">
                  <a:extLst>
                    <a:ext uri="{9D8B030D-6E8A-4147-A177-3AD203B41FA5}">
                      <a16:colId xmlns:a16="http://schemas.microsoft.com/office/drawing/2014/main" val="2077177691"/>
                    </a:ext>
                  </a:extLst>
                </a:gridCol>
              </a:tblGrid>
              <a:tr h="190500">
                <a:tc>
                  <a:txBody>
                    <a:bodyPr/>
                    <a:lstStyle/>
                    <a:p>
                      <a:pPr>
                        <a:lnSpc>
                          <a:spcPct val="107000"/>
                        </a:lnSpc>
                        <a:spcAft>
                          <a:spcPts val="0"/>
                        </a:spcAft>
                      </a:pPr>
                      <a:r>
                        <a:rPr lang="en-US" sz="1400">
                          <a:effectLst/>
                        </a:rPr>
                        <a:t>Performance Orientation Societal Values X PPP</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endParaRPr lang="en-US" sz="1100">
                        <a:effectLst/>
                        <a:latin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US" sz="1400">
                          <a:effectLst/>
                        </a:rPr>
                        <a:t>-2.288***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149094740"/>
                  </a:ext>
                </a:extLst>
              </a:tr>
              <a:tr h="190500">
                <a:tc>
                  <a:txBody>
                    <a:bodyPr/>
                    <a:lstStyle/>
                    <a:p>
                      <a:pPr>
                        <a:lnSpc>
                          <a:spcPct val="107000"/>
                        </a:lnSpc>
                      </a:pPr>
                      <a:endParaRPr lang="en-US" sz="1100">
                        <a:effectLst/>
                        <a:latin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endParaRPr lang="en-US" sz="1100">
                        <a:effectLst/>
                        <a:latin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US" sz="1400" dirty="0">
                          <a:effectLst/>
                        </a:rPr>
                        <a:t>-0.821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341640930"/>
                  </a:ext>
                </a:extLst>
              </a:tr>
            </a:tbl>
          </a:graphicData>
        </a:graphic>
      </p:graphicFrame>
      <p:graphicFrame>
        <p:nvGraphicFramePr>
          <p:cNvPr id="21" name="Table 20"/>
          <p:cNvGraphicFramePr>
            <a:graphicFrameLocks noGrp="1"/>
          </p:cNvGraphicFramePr>
          <p:nvPr>
            <p:extLst>
              <p:ext uri="{D42A27DB-BD31-4B8C-83A1-F6EECF244321}">
                <p14:modId xmlns:p14="http://schemas.microsoft.com/office/powerpoint/2010/main" val="2761039800"/>
              </p:ext>
            </p:extLst>
          </p:nvPr>
        </p:nvGraphicFramePr>
        <p:xfrm>
          <a:off x="2342235" y="4583047"/>
          <a:ext cx="6997708" cy="684848"/>
        </p:xfrm>
        <a:graphic>
          <a:graphicData uri="http://schemas.openxmlformats.org/drawingml/2006/table">
            <a:tbl>
              <a:tblPr firstRow="1" firstCol="1" bandRow="1">
                <a:tableStyleId>{5C22544A-7EE6-4342-B048-85BDC9FD1C3A}</a:tableStyleId>
              </a:tblPr>
              <a:tblGrid>
                <a:gridCol w="2626070">
                  <a:extLst>
                    <a:ext uri="{9D8B030D-6E8A-4147-A177-3AD203B41FA5}">
                      <a16:colId xmlns:a16="http://schemas.microsoft.com/office/drawing/2014/main" val="1197765923"/>
                    </a:ext>
                  </a:extLst>
                </a:gridCol>
                <a:gridCol w="369826">
                  <a:extLst>
                    <a:ext uri="{9D8B030D-6E8A-4147-A177-3AD203B41FA5}">
                      <a16:colId xmlns:a16="http://schemas.microsoft.com/office/drawing/2014/main" val="1861325303"/>
                    </a:ext>
                  </a:extLst>
                </a:gridCol>
                <a:gridCol w="1065667">
                  <a:extLst>
                    <a:ext uri="{9D8B030D-6E8A-4147-A177-3AD203B41FA5}">
                      <a16:colId xmlns:a16="http://schemas.microsoft.com/office/drawing/2014/main" val="3985973897"/>
                    </a:ext>
                  </a:extLst>
                </a:gridCol>
                <a:gridCol w="845941">
                  <a:extLst>
                    <a:ext uri="{9D8B030D-6E8A-4147-A177-3AD203B41FA5}">
                      <a16:colId xmlns:a16="http://schemas.microsoft.com/office/drawing/2014/main" val="833105293"/>
                    </a:ext>
                  </a:extLst>
                </a:gridCol>
                <a:gridCol w="2090204">
                  <a:extLst>
                    <a:ext uri="{9D8B030D-6E8A-4147-A177-3AD203B41FA5}">
                      <a16:colId xmlns:a16="http://schemas.microsoft.com/office/drawing/2014/main" val="2780961421"/>
                    </a:ext>
                  </a:extLst>
                </a:gridCol>
              </a:tblGrid>
              <a:tr h="190500">
                <a:tc>
                  <a:txBody>
                    <a:bodyPr/>
                    <a:lstStyle/>
                    <a:p>
                      <a:pPr>
                        <a:lnSpc>
                          <a:spcPct val="107000"/>
                        </a:lnSpc>
                        <a:spcAft>
                          <a:spcPts val="0"/>
                        </a:spcAft>
                      </a:pPr>
                      <a:r>
                        <a:rPr lang="en-US" sz="1400">
                          <a:effectLst/>
                        </a:rPr>
                        <a:t>Assertiveness Societal Values X PPP</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endParaRPr lang="en-US" sz="1100">
                        <a:effectLst/>
                        <a:latin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endParaRPr lang="en-US" sz="1100" dirty="0">
                        <a:effectLst/>
                        <a:latin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endParaRPr lang="en-US" sz="1100">
                        <a:effectLst/>
                        <a:latin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US" sz="1400">
                          <a:effectLst/>
                        </a:rPr>
                        <a:t>-0.964***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54045323"/>
                  </a:ext>
                </a:extLst>
              </a:tr>
              <a:tr h="190500">
                <a:tc>
                  <a:txBody>
                    <a:bodyPr/>
                    <a:lstStyle/>
                    <a:p>
                      <a:pPr>
                        <a:lnSpc>
                          <a:spcPct val="107000"/>
                        </a:lnSpc>
                      </a:pPr>
                      <a:endParaRPr lang="en-US" sz="1100" dirty="0">
                        <a:effectLst/>
                        <a:latin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endParaRPr lang="en-US" sz="1100">
                        <a:effectLst/>
                        <a:latin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endParaRPr lang="en-US" sz="1100">
                        <a:effectLst/>
                        <a:latin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endParaRPr lang="en-US" sz="1100">
                        <a:effectLst/>
                        <a:latin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US" sz="1400" dirty="0">
                          <a:effectLst/>
                        </a:rPr>
                        <a:t>-0.349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887087153"/>
                  </a:ext>
                </a:extLst>
              </a:tr>
            </a:tbl>
          </a:graphicData>
        </a:graphic>
      </p:graphicFrame>
      <p:graphicFrame>
        <p:nvGraphicFramePr>
          <p:cNvPr id="22" name="Table 21"/>
          <p:cNvGraphicFramePr>
            <a:graphicFrameLocks noGrp="1"/>
          </p:cNvGraphicFramePr>
          <p:nvPr>
            <p:extLst>
              <p:ext uri="{D42A27DB-BD31-4B8C-83A1-F6EECF244321}">
                <p14:modId xmlns:p14="http://schemas.microsoft.com/office/powerpoint/2010/main" val="1277873401"/>
              </p:ext>
            </p:extLst>
          </p:nvPr>
        </p:nvGraphicFramePr>
        <p:xfrm>
          <a:off x="2342235" y="4204975"/>
          <a:ext cx="5835115" cy="913131"/>
        </p:xfrm>
        <a:graphic>
          <a:graphicData uri="http://schemas.openxmlformats.org/drawingml/2006/table">
            <a:tbl>
              <a:tblPr firstRow="1" firstCol="1" bandRow="1">
                <a:tableStyleId>{5C22544A-7EE6-4342-B048-85BDC9FD1C3A}</a:tableStyleId>
              </a:tblPr>
              <a:tblGrid>
                <a:gridCol w="2595080">
                  <a:extLst>
                    <a:ext uri="{9D8B030D-6E8A-4147-A177-3AD203B41FA5}">
                      <a16:colId xmlns:a16="http://schemas.microsoft.com/office/drawing/2014/main" val="2459990639"/>
                    </a:ext>
                  </a:extLst>
                </a:gridCol>
                <a:gridCol w="217476">
                  <a:extLst>
                    <a:ext uri="{9D8B030D-6E8A-4147-A177-3AD203B41FA5}">
                      <a16:colId xmlns:a16="http://schemas.microsoft.com/office/drawing/2014/main" val="1200889866"/>
                    </a:ext>
                  </a:extLst>
                </a:gridCol>
                <a:gridCol w="293152">
                  <a:extLst>
                    <a:ext uri="{9D8B030D-6E8A-4147-A177-3AD203B41FA5}">
                      <a16:colId xmlns:a16="http://schemas.microsoft.com/office/drawing/2014/main" val="1500334818"/>
                    </a:ext>
                  </a:extLst>
                </a:gridCol>
                <a:gridCol w="2729407">
                  <a:extLst>
                    <a:ext uri="{9D8B030D-6E8A-4147-A177-3AD203B41FA5}">
                      <a16:colId xmlns:a16="http://schemas.microsoft.com/office/drawing/2014/main" val="3813046697"/>
                    </a:ext>
                  </a:extLst>
                </a:gridCol>
              </a:tblGrid>
              <a:tr h="190500">
                <a:tc>
                  <a:txBody>
                    <a:bodyPr/>
                    <a:lstStyle/>
                    <a:p>
                      <a:pPr>
                        <a:lnSpc>
                          <a:spcPct val="107000"/>
                        </a:lnSpc>
                        <a:spcAft>
                          <a:spcPts val="0"/>
                        </a:spcAft>
                      </a:pPr>
                      <a:r>
                        <a:rPr lang="en-US" sz="1400">
                          <a:effectLst/>
                        </a:rPr>
                        <a:t>Performance Orientation Societal Values X Number of PPPs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endParaRPr lang="en-US" sz="1100">
                        <a:effectLst/>
                        <a:latin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endParaRPr lang="en-US" sz="1100">
                        <a:effectLst/>
                        <a:latin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US" sz="1400">
                          <a:effectLst/>
                        </a:rPr>
                        <a:t>-0.490**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714526557"/>
                  </a:ext>
                </a:extLst>
              </a:tr>
              <a:tr h="190500">
                <a:tc>
                  <a:txBody>
                    <a:bodyPr/>
                    <a:lstStyle/>
                    <a:p>
                      <a:pPr>
                        <a:lnSpc>
                          <a:spcPct val="107000"/>
                        </a:lnSpc>
                      </a:pPr>
                      <a:endParaRPr lang="en-US" sz="1100">
                        <a:effectLst/>
                        <a:latin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endParaRPr lang="en-US" sz="1100">
                        <a:effectLst/>
                        <a:latin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endParaRPr lang="en-US" sz="1100">
                        <a:effectLst/>
                        <a:latin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US" sz="1400" dirty="0">
                          <a:effectLst/>
                        </a:rPr>
                        <a:t>-0.213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753906821"/>
                  </a:ext>
                </a:extLst>
              </a:tr>
            </a:tbl>
          </a:graphicData>
        </a:graphic>
      </p:graphicFrame>
      <p:graphicFrame>
        <p:nvGraphicFramePr>
          <p:cNvPr id="23" name="Table 22"/>
          <p:cNvGraphicFramePr>
            <a:graphicFrameLocks noGrp="1"/>
          </p:cNvGraphicFramePr>
          <p:nvPr>
            <p:extLst>
              <p:ext uri="{D42A27DB-BD31-4B8C-83A1-F6EECF244321}">
                <p14:modId xmlns:p14="http://schemas.microsoft.com/office/powerpoint/2010/main" val="641243432"/>
              </p:ext>
            </p:extLst>
          </p:nvPr>
        </p:nvGraphicFramePr>
        <p:xfrm>
          <a:off x="2342236" y="5267895"/>
          <a:ext cx="8018423" cy="684848"/>
        </p:xfrm>
        <a:graphic>
          <a:graphicData uri="http://schemas.openxmlformats.org/drawingml/2006/table">
            <a:tbl>
              <a:tblPr firstRow="1" firstCol="1" bandRow="1">
                <a:tableStyleId>{5C22544A-7EE6-4342-B048-85BDC9FD1C3A}</a:tableStyleId>
              </a:tblPr>
              <a:tblGrid>
                <a:gridCol w="2602637">
                  <a:extLst>
                    <a:ext uri="{9D8B030D-6E8A-4147-A177-3AD203B41FA5}">
                      <a16:colId xmlns:a16="http://schemas.microsoft.com/office/drawing/2014/main" val="1994061985"/>
                    </a:ext>
                  </a:extLst>
                </a:gridCol>
                <a:gridCol w="1083157">
                  <a:extLst>
                    <a:ext uri="{9D8B030D-6E8A-4147-A177-3AD203B41FA5}">
                      <a16:colId xmlns:a16="http://schemas.microsoft.com/office/drawing/2014/main" val="692121768"/>
                    </a:ext>
                  </a:extLst>
                </a:gridCol>
                <a:gridCol w="1083157">
                  <a:extLst>
                    <a:ext uri="{9D8B030D-6E8A-4147-A177-3AD203B41FA5}">
                      <a16:colId xmlns:a16="http://schemas.microsoft.com/office/drawing/2014/main" val="2878535789"/>
                    </a:ext>
                  </a:extLst>
                </a:gridCol>
                <a:gridCol w="1083157">
                  <a:extLst>
                    <a:ext uri="{9D8B030D-6E8A-4147-A177-3AD203B41FA5}">
                      <a16:colId xmlns:a16="http://schemas.microsoft.com/office/drawing/2014/main" val="4098929039"/>
                    </a:ext>
                  </a:extLst>
                </a:gridCol>
                <a:gridCol w="727970">
                  <a:extLst>
                    <a:ext uri="{9D8B030D-6E8A-4147-A177-3AD203B41FA5}">
                      <a16:colId xmlns:a16="http://schemas.microsoft.com/office/drawing/2014/main" val="2352492506"/>
                    </a:ext>
                  </a:extLst>
                </a:gridCol>
                <a:gridCol w="1438345">
                  <a:extLst>
                    <a:ext uri="{9D8B030D-6E8A-4147-A177-3AD203B41FA5}">
                      <a16:colId xmlns:a16="http://schemas.microsoft.com/office/drawing/2014/main" val="4260973526"/>
                    </a:ext>
                  </a:extLst>
                </a:gridCol>
              </a:tblGrid>
              <a:tr h="190500">
                <a:tc>
                  <a:txBody>
                    <a:bodyPr/>
                    <a:lstStyle/>
                    <a:p>
                      <a:pPr>
                        <a:lnSpc>
                          <a:spcPct val="107000"/>
                        </a:lnSpc>
                        <a:spcAft>
                          <a:spcPts val="0"/>
                        </a:spcAft>
                      </a:pPr>
                      <a:r>
                        <a:rPr lang="en-US" sz="1400">
                          <a:effectLst/>
                        </a:rPr>
                        <a:t>Assertiveness Societal Values X Number of PPPs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endParaRPr lang="en-US" sz="1100">
                        <a:effectLst/>
                        <a:latin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endParaRPr lang="en-US" sz="1100">
                        <a:effectLst/>
                        <a:latin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endParaRPr lang="en-US" sz="1100">
                        <a:effectLst/>
                        <a:latin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endParaRPr lang="en-US" sz="1100">
                        <a:effectLst/>
                        <a:latin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US" sz="1400">
                          <a:effectLst/>
                        </a:rPr>
                        <a:t>-0.223**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95982196"/>
                  </a:ext>
                </a:extLst>
              </a:tr>
              <a:tr h="190500">
                <a:tc>
                  <a:txBody>
                    <a:bodyPr/>
                    <a:lstStyle/>
                    <a:p>
                      <a:pPr>
                        <a:lnSpc>
                          <a:spcPct val="107000"/>
                        </a:lnSpc>
                      </a:pPr>
                      <a:endParaRPr lang="en-US" sz="1100">
                        <a:effectLst/>
                        <a:latin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endParaRPr lang="en-US" sz="1100">
                        <a:effectLst/>
                        <a:latin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endParaRPr lang="en-US" sz="1100" dirty="0">
                        <a:effectLst/>
                        <a:latin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endParaRPr lang="en-US" sz="1100">
                        <a:effectLst/>
                        <a:latin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endParaRPr lang="en-US" sz="1100">
                        <a:effectLst/>
                        <a:latin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US" sz="1400" dirty="0">
                          <a:effectLst/>
                        </a:rPr>
                        <a:t>-0.0932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710693752"/>
                  </a:ext>
                </a:extLst>
              </a:tr>
            </a:tbl>
          </a:graphicData>
        </a:graphic>
      </p:graphicFrame>
      <p:sp>
        <p:nvSpPr>
          <p:cNvPr id="24" name="TextBox 23"/>
          <p:cNvSpPr txBox="1"/>
          <p:nvPr/>
        </p:nvSpPr>
        <p:spPr>
          <a:xfrm>
            <a:off x="267029" y="189998"/>
            <a:ext cx="1180131" cy="461665"/>
          </a:xfrm>
          <a:prstGeom prst="rect">
            <a:avLst/>
          </a:prstGeom>
          <a:noFill/>
        </p:spPr>
        <p:txBody>
          <a:bodyPr wrap="none" rtlCol="0">
            <a:spAutoFit/>
          </a:bodyPr>
          <a:lstStyle/>
          <a:p>
            <a:r>
              <a:rPr lang="en-US" sz="2400" b="1" dirty="0" smtClean="0">
                <a:solidFill>
                  <a:schemeClr val="accent1">
                    <a:lumMod val="75000"/>
                  </a:schemeClr>
                </a:solidFill>
              </a:rPr>
              <a:t>Results</a:t>
            </a:r>
            <a:endParaRPr lang="en-US" sz="2400" b="1" dirty="0">
              <a:solidFill>
                <a:schemeClr val="accent1">
                  <a:lumMod val="75000"/>
                </a:schemeClr>
              </a:solidFill>
            </a:endParaRPr>
          </a:p>
        </p:txBody>
      </p:sp>
    </p:spTree>
    <p:extLst>
      <p:ext uri="{BB962C8B-B14F-4D97-AF65-F5344CB8AC3E}">
        <p14:creationId xmlns:p14="http://schemas.microsoft.com/office/powerpoint/2010/main" val="691067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nodeType="clickEffect">
                                  <p:stCondLst>
                                    <p:cond delay="0"/>
                                  </p:stCondLst>
                                  <p:childTnLst>
                                    <p:animEffect transition="out" filter="fade">
                                      <p:cBhvr>
                                        <p:cTn id="14" dur="500"/>
                                        <p:tgtEl>
                                          <p:spTgt spid="16"/>
                                        </p:tgtEl>
                                      </p:cBhvr>
                                    </p:animEffect>
                                    <p:set>
                                      <p:cBhvr>
                                        <p:cTn id="15" dur="1" fill="hold">
                                          <p:stCondLst>
                                            <p:cond delay="499"/>
                                          </p:stCondLst>
                                        </p:cTn>
                                        <p:tgtEl>
                                          <p:spTgt spid="16"/>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nodeType="clickEffect">
                                  <p:stCondLst>
                                    <p:cond delay="0"/>
                                  </p:stCondLst>
                                  <p:childTnLst>
                                    <p:animEffect transition="out" filter="fade">
                                      <p:cBhvr>
                                        <p:cTn id="19" dur="500"/>
                                        <p:tgtEl>
                                          <p:spTgt spid="17"/>
                                        </p:tgtEl>
                                      </p:cBhvr>
                                    </p:animEffect>
                                    <p:set>
                                      <p:cBhvr>
                                        <p:cTn id="20" dur="1" fill="hold">
                                          <p:stCondLst>
                                            <p:cond delay="499"/>
                                          </p:stCondLst>
                                        </p:cTn>
                                        <p:tgtEl>
                                          <p:spTgt spid="17"/>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0" presetClass="exit" presetSubtype="0" fill="hold" nodeType="clickEffect">
                                  <p:stCondLst>
                                    <p:cond delay="0"/>
                                  </p:stCondLst>
                                  <p:childTnLst>
                                    <p:animEffect transition="out" filter="fade">
                                      <p:cBhvr>
                                        <p:cTn id="28" dur="500"/>
                                        <p:tgtEl>
                                          <p:spTgt spid="18"/>
                                        </p:tgtEl>
                                      </p:cBhvr>
                                    </p:animEffect>
                                    <p:set>
                                      <p:cBhvr>
                                        <p:cTn id="29" dur="1" fill="hold">
                                          <p:stCondLst>
                                            <p:cond delay="499"/>
                                          </p:stCondLst>
                                        </p:cTn>
                                        <p:tgtEl>
                                          <p:spTgt spid="18"/>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19"/>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0" presetClass="exit" presetSubtype="0" fill="hold" nodeType="clickEffect">
                                  <p:stCondLst>
                                    <p:cond delay="0"/>
                                  </p:stCondLst>
                                  <p:childTnLst>
                                    <p:animEffect transition="out" filter="fade">
                                      <p:cBhvr>
                                        <p:cTn id="37" dur="500"/>
                                        <p:tgtEl>
                                          <p:spTgt spid="19"/>
                                        </p:tgtEl>
                                      </p:cBhvr>
                                    </p:animEffect>
                                    <p:set>
                                      <p:cBhvr>
                                        <p:cTn id="38" dur="1" fill="hold">
                                          <p:stCondLst>
                                            <p:cond delay="499"/>
                                          </p:stCondLst>
                                        </p:cTn>
                                        <p:tgtEl>
                                          <p:spTgt spid="19"/>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nodeType="clickEffect">
                                  <p:stCondLst>
                                    <p:cond delay="0"/>
                                  </p:stCondLst>
                                  <p:childTnLst>
                                    <p:animEffect transition="out" filter="fade">
                                      <p:cBhvr>
                                        <p:cTn id="46" dur="500"/>
                                        <p:tgtEl>
                                          <p:spTgt spid="20"/>
                                        </p:tgtEl>
                                      </p:cBhvr>
                                    </p:animEffect>
                                    <p:set>
                                      <p:cBhvr>
                                        <p:cTn id="47" dur="1" fill="hold">
                                          <p:stCondLst>
                                            <p:cond delay="499"/>
                                          </p:stCondLst>
                                        </p:cTn>
                                        <p:tgtEl>
                                          <p:spTgt spid="20"/>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nodeType="clickEffect">
                                  <p:stCondLst>
                                    <p:cond delay="0"/>
                                  </p:stCondLst>
                                  <p:childTnLst>
                                    <p:set>
                                      <p:cBhvr>
                                        <p:cTn id="51" dur="1" fill="hold">
                                          <p:stCondLst>
                                            <p:cond delay="0"/>
                                          </p:stCondLst>
                                        </p:cTn>
                                        <p:tgtEl>
                                          <p:spTgt spid="21"/>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0" presetClass="exit" presetSubtype="0" fill="hold" nodeType="clickEffect">
                                  <p:stCondLst>
                                    <p:cond delay="0"/>
                                  </p:stCondLst>
                                  <p:childTnLst>
                                    <p:animEffect transition="out" filter="fade">
                                      <p:cBhvr>
                                        <p:cTn id="55" dur="500"/>
                                        <p:tgtEl>
                                          <p:spTgt spid="21"/>
                                        </p:tgtEl>
                                      </p:cBhvr>
                                    </p:animEffect>
                                    <p:set>
                                      <p:cBhvr>
                                        <p:cTn id="56" dur="1" fill="hold">
                                          <p:stCondLst>
                                            <p:cond delay="499"/>
                                          </p:stCondLst>
                                        </p:cTn>
                                        <p:tgtEl>
                                          <p:spTgt spid="21"/>
                                        </p:tgtEl>
                                        <p:attrNameLst>
                                          <p:attrName>style.visibility</p:attrName>
                                        </p:attrNameLst>
                                      </p:cBhvr>
                                      <p:to>
                                        <p:strVal val="hidden"/>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22"/>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0" presetClass="exit" presetSubtype="0" fill="hold" nodeType="clickEffect">
                                  <p:stCondLst>
                                    <p:cond delay="0"/>
                                  </p:stCondLst>
                                  <p:childTnLst>
                                    <p:animEffect transition="out" filter="fade">
                                      <p:cBhvr>
                                        <p:cTn id="64" dur="500"/>
                                        <p:tgtEl>
                                          <p:spTgt spid="22"/>
                                        </p:tgtEl>
                                      </p:cBhvr>
                                    </p:animEffect>
                                    <p:set>
                                      <p:cBhvr>
                                        <p:cTn id="65" dur="1" fill="hold">
                                          <p:stCondLst>
                                            <p:cond delay="499"/>
                                          </p:stCondLst>
                                        </p:cTn>
                                        <p:tgtEl>
                                          <p:spTgt spid="22"/>
                                        </p:tgtEl>
                                        <p:attrNameLst>
                                          <p:attrName>style.visibility</p:attrName>
                                        </p:attrNameLst>
                                      </p:cBhvr>
                                      <p:to>
                                        <p:strVal val="hidden"/>
                                      </p:to>
                                    </p:se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nodeType="clickEffect">
                                  <p:stCondLst>
                                    <p:cond delay="0"/>
                                  </p:stCondLst>
                                  <p:childTnLst>
                                    <p:set>
                                      <p:cBhvr>
                                        <p:cTn id="69" dur="1" fill="hold">
                                          <p:stCondLst>
                                            <p:cond delay="0"/>
                                          </p:stCondLst>
                                        </p:cTn>
                                        <p:tgtEl>
                                          <p:spTgt spid="23"/>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ID="10" presetClass="exit" presetSubtype="0" fill="hold" nodeType="clickEffect">
                                  <p:stCondLst>
                                    <p:cond delay="0"/>
                                  </p:stCondLst>
                                  <p:childTnLst>
                                    <p:animEffect transition="out" filter="fade">
                                      <p:cBhvr>
                                        <p:cTn id="73" dur="500"/>
                                        <p:tgtEl>
                                          <p:spTgt spid="23"/>
                                        </p:tgtEl>
                                      </p:cBhvr>
                                    </p:animEffect>
                                    <p:set>
                                      <p:cBhvr>
                                        <p:cTn id="74" dur="1" fill="hold">
                                          <p:stCondLst>
                                            <p:cond delay="499"/>
                                          </p:stCondLst>
                                        </p:cTn>
                                        <p:tgtEl>
                                          <p:spTgt spid="2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6599" y="65315"/>
            <a:ext cx="8911687" cy="642987"/>
          </a:xfrm>
        </p:spPr>
        <p:txBody>
          <a:bodyPr>
            <a:normAutofit/>
          </a:bodyPr>
          <a:lstStyle/>
          <a:p>
            <a:r>
              <a:rPr lang="en-US" sz="3200" b="1" dirty="0" smtClean="0">
                <a:solidFill>
                  <a:schemeClr val="accent1">
                    <a:lumMod val="75000"/>
                  </a:schemeClr>
                </a:solidFill>
              </a:rPr>
              <a:t>Results Summary</a:t>
            </a:r>
            <a:endParaRPr lang="en-US" sz="3200" b="1" dirty="0">
              <a:solidFill>
                <a:schemeClr val="accent1">
                  <a:lumMod val="75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13643682"/>
              </p:ext>
            </p:extLst>
          </p:nvPr>
        </p:nvGraphicFramePr>
        <p:xfrm>
          <a:off x="457198" y="695239"/>
          <a:ext cx="11599817" cy="6045194"/>
        </p:xfrm>
        <a:graphic>
          <a:graphicData uri="http://schemas.openxmlformats.org/drawingml/2006/table">
            <a:tbl>
              <a:tblPr firstRow="1" bandRow="1">
                <a:tableStyleId>{5C22544A-7EE6-4342-B048-85BDC9FD1C3A}</a:tableStyleId>
              </a:tblPr>
              <a:tblGrid>
                <a:gridCol w="4624253">
                  <a:extLst>
                    <a:ext uri="{9D8B030D-6E8A-4147-A177-3AD203B41FA5}">
                      <a16:colId xmlns:a16="http://schemas.microsoft.com/office/drawing/2014/main" val="3931289749"/>
                    </a:ext>
                  </a:extLst>
                </a:gridCol>
                <a:gridCol w="1188720">
                  <a:extLst>
                    <a:ext uri="{9D8B030D-6E8A-4147-A177-3AD203B41FA5}">
                      <a16:colId xmlns:a16="http://schemas.microsoft.com/office/drawing/2014/main" val="1966230201"/>
                    </a:ext>
                  </a:extLst>
                </a:gridCol>
                <a:gridCol w="5786844">
                  <a:extLst>
                    <a:ext uri="{9D8B030D-6E8A-4147-A177-3AD203B41FA5}">
                      <a16:colId xmlns:a16="http://schemas.microsoft.com/office/drawing/2014/main" val="2556838196"/>
                    </a:ext>
                  </a:extLst>
                </a:gridCol>
              </a:tblGrid>
              <a:tr h="390877">
                <a:tc>
                  <a:txBody>
                    <a:bodyPr/>
                    <a:lstStyle/>
                    <a:p>
                      <a:r>
                        <a:rPr lang="en-US" dirty="0" smtClean="0"/>
                        <a:t>Hypothesis</a:t>
                      </a:r>
                      <a:endParaRPr lang="en-US" dirty="0"/>
                    </a:p>
                  </a:txBody>
                  <a:tcPr/>
                </a:tc>
                <a:tc>
                  <a:txBody>
                    <a:bodyPr/>
                    <a:lstStyle/>
                    <a:p>
                      <a:pPr algn="ctr"/>
                      <a:r>
                        <a:rPr lang="en-US" dirty="0" smtClean="0"/>
                        <a:t>Result</a:t>
                      </a:r>
                      <a:endParaRPr lang="en-US" dirty="0"/>
                    </a:p>
                  </a:txBody>
                  <a:tcPr/>
                </a:tc>
                <a:tc>
                  <a:txBody>
                    <a:bodyPr/>
                    <a:lstStyle/>
                    <a:p>
                      <a:r>
                        <a:rPr lang="en-US" dirty="0" smtClean="0"/>
                        <a:t>Comments</a:t>
                      </a:r>
                      <a:endParaRPr lang="en-US" dirty="0"/>
                    </a:p>
                  </a:txBody>
                  <a:tcPr/>
                </a:tc>
                <a:extLst>
                  <a:ext uri="{0D108BD9-81ED-4DB2-BD59-A6C34878D82A}">
                    <a16:rowId xmlns:a16="http://schemas.microsoft.com/office/drawing/2014/main" val="267845235"/>
                  </a:ext>
                </a:extLst>
              </a:tr>
              <a:tr h="610409">
                <a:tc>
                  <a:txBody>
                    <a:bodyPr/>
                    <a:lstStyle/>
                    <a:p>
                      <a:r>
                        <a:rPr lang="en-US" sz="1600" b="1" dirty="0" smtClean="0"/>
                        <a:t>H1a    Assertive Orientation</a:t>
                      </a:r>
                    </a:p>
                    <a:p>
                      <a:endParaRPr lang="en-US" sz="1600" dirty="0"/>
                    </a:p>
                  </a:txBody>
                  <a:tcPr/>
                </a:tc>
                <a:tc>
                  <a:txBody>
                    <a:bodyPr/>
                    <a:lstStyle/>
                    <a:p>
                      <a:pPr algn="ctr"/>
                      <a:r>
                        <a:rPr lang="en-US" sz="1600" b="1" dirty="0" smtClean="0"/>
                        <a:t>+VE</a:t>
                      </a:r>
                      <a:endParaRPr lang="en-US" sz="1600" b="1" dirty="0"/>
                    </a:p>
                  </a:txBody>
                  <a:tcPr/>
                </a:tc>
                <a:tc>
                  <a:txBody>
                    <a:bodyPr/>
                    <a:lstStyle/>
                    <a:p>
                      <a:r>
                        <a:rPr lang="en-US" sz="1600" dirty="0" smtClean="0"/>
                        <a:t>Supported; assertiveness may be necessary as a firm becomes larger and more inertial</a:t>
                      </a:r>
                      <a:endParaRPr lang="en-US" sz="1600" dirty="0"/>
                    </a:p>
                  </a:txBody>
                  <a:tcPr/>
                </a:tc>
                <a:extLst>
                  <a:ext uri="{0D108BD9-81ED-4DB2-BD59-A6C34878D82A}">
                    <a16:rowId xmlns:a16="http://schemas.microsoft.com/office/drawing/2014/main" val="3470863191"/>
                  </a:ext>
                </a:extLst>
              </a:tr>
              <a:tr h="867424">
                <a:tc>
                  <a:txBody>
                    <a:bodyPr/>
                    <a:lstStyle/>
                    <a:p>
                      <a:r>
                        <a:rPr lang="en-US" sz="1600" dirty="0" smtClean="0"/>
                        <a:t>H1b    Performance Orientation</a:t>
                      </a:r>
                    </a:p>
                    <a:p>
                      <a:endParaRPr lang="en-US" sz="1600" dirty="0"/>
                    </a:p>
                  </a:txBody>
                  <a:tcPr/>
                </a:tc>
                <a:tc>
                  <a:txBody>
                    <a:bodyPr/>
                    <a:lstStyle/>
                    <a:p>
                      <a:pPr algn="ctr"/>
                      <a:r>
                        <a:rPr lang="en-US" sz="1600" dirty="0" smtClean="0"/>
                        <a:t>-VE</a:t>
                      </a:r>
                      <a:endParaRPr lang="en-US" sz="1600" dirty="0"/>
                    </a:p>
                  </a:txBody>
                  <a:tcPr/>
                </a:tc>
                <a:tc>
                  <a:txBody>
                    <a:bodyPr/>
                    <a:lstStyle/>
                    <a:p>
                      <a:r>
                        <a:rPr lang="en-US" sz="1600" dirty="0" smtClean="0"/>
                        <a:t>Opposite</a:t>
                      </a:r>
                      <a:r>
                        <a:rPr lang="en-US" sz="1600" baseline="0" dirty="0" smtClean="0"/>
                        <a:t> result; performance orientation matches with smaller rather than larger inertial organizations where it may be futile</a:t>
                      </a:r>
                      <a:endParaRPr lang="en-US" sz="1600" dirty="0"/>
                    </a:p>
                  </a:txBody>
                  <a:tcPr/>
                </a:tc>
                <a:extLst>
                  <a:ext uri="{0D108BD9-81ED-4DB2-BD59-A6C34878D82A}">
                    <a16:rowId xmlns:a16="http://schemas.microsoft.com/office/drawing/2014/main" val="3162574511"/>
                  </a:ext>
                </a:extLst>
              </a:tr>
              <a:tr h="610409">
                <a:tc>
                  <a:txBody>
                    <a:bodyPr/>
                    <a:lstStyle/>
                    <a:p>
                      <a:r>
                        <a:rPr lang="en-US" sz="1600" b="1" dirty="0" smtClean="0"/>
                        <a:t>H2a    PPP</a:t>
                      </a:r>
                    </a:p>
                    <a:p>
                      <a:endParaRPr lang="en-US" sz="1600" dirty="0"/>
                    </a:p>
                  </a:txBody>
                  <a:tcPr/>
                </a:tc>
                <a:tc>
                  <a:txBody>
                    <a:bodyPr/>
                    <a:lstStyle/>
                    <a:p>
                      <a:pPr algn="ctr"/>
                      <a:r>
                        <a:rPr lang="en-US" sz="1600" b="1" dirty="0" smtClean="0"/>
                        <a:t>+VE</a:t>
                      </a:r>
                      <a:endParaRPr lang="en-US" sz="1600" b="1"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t>Supported; Having</a:t>
                      </a:r>
                      <a:r>
                        <a:rPr lang="en-US" sz="1600" baseline="0" dirty="0" smtClean="0"/>
                        <a:t> had at least one PPP corresponds to larger firms.</a:t>
                      </a:r>
                      <a:endParaRPr lang="en-US" sz="1600" dirty="0" smtClean="0"/>
                    </a:p>
                  </a:txBody>
                  <a:tcPr/>
                </a:tc>
                <a:extLst>
                  <a:ext uri="{0D108BD9-81ED-4DB2-BD59-A6C34878D82A}">
                    <a16:rowId xmlns:a16="http://schemas.microsoft.com/office/drawing/2014/main" val="368398450"/>
                  </a:ext>
                </a:extLst>
              </a:tr>
              <a:tr h="610409">
                <a:tc>
                  <a:txBody>
                    <a:bodyPr/>
                    <a:lstStyle/>
                    <a:p>
                      <a:r>
                        <a:rPr lang="en-US" sz="1600" dirty="0" smtClean="0"/>
                        <a:t>H2b    Number of PPPs</a:t>
                      </a:r>
                    </a:p>
                    <a:p>
                      <a:endParaRPr lang="en-US" sz="1600" dirty="0"/>
                    </a:p>
                  </a:txBody>
                  <a:tcPr/>
                </a:tc>
                <a:tc>
                  <a:txBody>
                    <a:bodyPr/>
                    <a:lstStyle/>
                    <a:p>
                      <a:pPr algn="ctr"/>
                      <a:r>
                        <a:rPr lang="en-US" sz="1600" dirty="0" smtClean="0"/>
                        <a:t>NS</a:t>
                      </a:r>
                      <a:endParaRPr lang="en-US" sz="1600" dirty="0"/>
                    </a:p>
                  </a:txBody>
                  <a:tcPr/>
                </a:tc>
                <a:tc>
                  <a:txBody>
                    <a:bodyPr/>
                    <a:lstStyle/>
                    <a:p>
                      <a:r>
                        <a:rPr lang="en-US" sz="1600" dirty="0" smtClean="0"/>
                        <a:t>Not supported;</a:t>
                      </a:r>
                      <a:r>
                        <a:rPr lang="en-US" sz="1600" baseline="0" dirty="0" smtClean="0"/>
                        <a:t> </a:t>
                      </a:r>
                      <a:r>
                        <a:rPr lang="en-US" sz="1600" dirty="0" smtClean="0"/>
                        <a:t>the result is non-</a:t>
                      </a:r>
                      <a:r>
                        <a:rPr lang="en-US" sz="1600" baseline="0" dirty="0" smtClean="0"/>
                        <a:t>significant (NS); More PPPs have no relation to size of the firm.</a:t>
                      </a:r>
                      <a:endParaRPr lang="en-US" sz="1600" dirty="0"/>
                    </a:p>
                  </a:txBody>
                  <a:tcPr/>
                </a:tc>
                <a:extLst>
                  <a:ext uri="{0D108BD9-81ED-4DB2-BD59-A6C34878D82A}">
                    <a16:rowId xmlns:a16="http://schemas.microsoft.com/office/drawing/2014/main" val="3803344658"/>
                  </a:ext>
                </a:extLst>
              </a:tr>
              <a:tr h="112443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1" dirty="0" smtClean="0"/>
                        <a:t>H3a    Assertive Orientation X PPP</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600" dirty="0" smtClean="0"/>
                    </a:p>
                  </a:txBody>
                  <a:tcPr/>
                </a:tc>
                <a:tc>
                  <a:txBody>
                    <a:bodyPr/>
                    <a:lstStyle/>
                    <a:p>
                      <a:pPr algn="ctr"/>
                      <a:r>
                        <a:rPr lang="en-US" sz="1600" b="1" dirty="0" smtClean="0"/>
                        <a:t>-VE</a:t>
                      </a:r>
                      <a:endParaRPr lang="en-US" sz="1600" b="1"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t>Supported; higher significance and larger effect with PPP than Number of PPPs. This becomes negative as compared with H1a and H2a so the</a:t>
                      </a:r>
                      <a:r>
                        <a:rPr lang="en-US" sz="1600" baseline="0" dirty="0" smtClean="0"/>
                        <a:t> combination changes the outcome</a:t>
                      </a:r>
                      <a:r>
                        <a:rPr lang="en-US" sz="1600" dirty="0" smtClean="0"/>
                        <a:t>.</a:t>
                      </a:r>
                    </a:p>
                  </a:txBody>
                  <a:tcPr/>
                </a:tc>
                <a:extLst>
                  <a:ext uri="{0D108BD9-81ED-4DB2-BD59-A6C34878D82A}">
                    <a16:rowId xmlns:a16="http://schemas.microsoft.com/office/drawing/2014/main" val="2196541452"/>
                  </a:ext>
                </a:extLst>
              </a:tr>
              <a:tr h="610409">
                <a:tc>
                  <a:txBody>
                    <a:bodyPr/>
                    <a:lstStyle/>
                    <a:p>
                      <a:r>
                        <a:rPr lang="en-US" sz="1600" dirty="0" smtClean="0"/>
                        <a:t>H3b    Performance Orientation X PPP</a:t>
                      </a:r>
                    </a:p>
                    <a:p>
                      <a:endParaRPr lang="en-US" sz="1600"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dirty="0" smtClean="0"/>
                        <a:t>-VE</a:t>
                      </a:r>
                    </a:p>
                    <a:p>
                      <a:pPr algn="ctr"/>
                      <a:endParaRPr lang="en-US" sz="16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t>Supported; higher significance and larger effect with PPP than Number of PPPs.</a:t>
                      </a:r>
                    </a:p>
                  </a:txBody>
                  <a:tcPr/>
                </a:tc>
                <a:extLst>
                  <a:ext uri="{0D108BD9-81ED-4DB2-BD59-A6C34878D82A}">
                    <a16:rowId xmlns:a16="http://schemas.microsoft.com/office/drawing/2014/main" val="1584378849"/>
                  </a:ext>
                </a:extLst>
              </a:tr>
              <a:tr h="610409">
                <a:tc>
                  <a:txBody>
                    <a:bodyPr/>
                    <a:lstStyle/>
                    <a:p>
                      <a:r>
                        <a:rPr lang="en-US" sz="1600" dirty="0" smtClean="0"/>
                        <a:t>H3c    Assertive Orientation X No. of PPPs</a:t>
                      </a:r>
                    </a:p>
                    <a:p>
                      <a:endParaRPr lang="en-US" sz="1600"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dirty="0" smtClean="0"/>
                        <a:t>-VE</a:t>
                      </a:r>
                    </a:p>
                    <a:p>
                      <a:pPr algn="ctr"/>
                      <a:endParaRPr lang="en-US" sz="16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t>Supported. </a:t>
                      </a:r>
                    </a:p>
                  </a:txBody>
                  <a:tcPr/>
                </a:tc>
                <a:extLst>
                  <a:ext uri="{0D108BD9-81ED-4DB2-BD59-A6C34878D82A}">
                    <a16:rowId xmlns:a16="http://schemas.microsoft.com/office/drawing/2014/main" val="1246164889"/>
                  </a:ext>
                </a:extLst>
              </a:tr>
              <a:tr h="61040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t>H3d    Performance Orientation X No. of PPPs</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600" dirty="0" smtClean="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dirty="0" smtClean="0"/>
                        <a:t>-VE</a:t>
                      </a:r>
                    </a:p>
                    <a:p>
                      <a:pPr algn="ctr"/>
                      <a:endParaRPr lang="en-US" sz="1600" dirty="0"/>
                    </a:p>
                  </a:txBody>
                  <a:tcPr/>
                </a:tc>
                <a:tc>
                  <a:txBody>
                    <a:bodyPr/>
                    <a:lstStyle/>
                    <a:p>
                      <a:r>
                        <a:rPr lang="en-US" sz="1600" dirty="0" smtClean="0"/>
                        <a:t>Supported.</a:t>
                      </a:r>
                      <a:endParaRPr lang="en-US" sz="1600" dirty="0"/>
                    </a:p>
                  </a:txBody>
                  <a:tcPr/>
                </a:tc>
                <a:extLst>
                  <a:ext uri="{0D108BD9-81ED-4DB2-BD59-A6C34878D82A}">
                    <a16:rowId xmlns:a16="http://schemas.microsoft.com/office/drawing/2014/main" val="108800498"/>
                  </a:ext>
                </a:extLst>
              </a:tr>
            </a:tbl>
          </a:graphicData>
        </a:graphic>
      </p:graphicFrame>
    </p:spTree>
    <p:extLst>
      <p:ext uri="{BB962C8B-B14F-4D97-AF65-F5344CB8AC3E}">
        <p14:creationId xmlns:p14="http://schemas.microsoft.com/office/powerpoint/2010/main" val="34450807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7795" y="611047"/>
            <a:ext cx="8911687" cy="769651"/>
          </a:xfrm>
        </p:spPr>
        <p:txBody>
          <a:bodyPr/>
          <a:lstStyle/>
          <a:p>
            <a:r>
              <a:rPr lang="en-US" b="1" dirty="0" smtClean="0">
                <a:solidFill>
                  <a:schemeClr val="accent1">
                    <a:lumMod val="75000"/>
                  </a:schemeClr>
                </a:solidFill>
              </a:rPr>
              <a:t>Results &amp; Discussion</a:t>
            </a:r>
            <a:endParaRPr lang="en-US" b="1" dirty="0">
              <a:solidFill>
                <a:schemeClr val="accent1">
                  <a:lumMod val="75000"/>
                </a:schemeClr>
              </a:solidFill>
            </a:endParaRPr>
          </a:p>
        </p:txBody>
      </p:sp>
      <p:sp>
        <p:nvSpPr>
          <p:cNvPr id="3" name="TextBox 2"/>
          <p:cNvSpPr txBox="1"/>
          <p:nvPr/>
        </p:nvSpPr>
        <p:spPr>
          <a:xfrm>
            <a:off x="796832" y="1289257"/>
            <a:ext cx="10580915" cy="7478970"/>
          </a:xfrm>
          <a:prstGeom prst="rect">
            <a:avLst/>
          </a:prstGeom>
          <a:noFill/>
        </p:spPr>
        <p:txBody>
          <a:bodyPr wrap="square" rtlCol="0">
            <a:spAutoFit/>
          </a:bodyPr>
          <a:lstStyle/>
          <a:p>
            <a:pPr algn="just">
              <a:lnSpc>
                <a:spcPct val="150000"/>
              </a:lnSpc>
            </a:pPr>
            <a:r>
              <a:rPr lang="en-US" dirty="0" smtClean="0"/>
              <a:t>The core proposition that cultural factors can have different effects in and outside of partnerships is supported. E.g., An assertive culture is aligned with larger firms and so is having at least one PPP. However, both conditions at the same time, negatively affect firm size.</a:t>
            </a:r>
          </a:p>
          <a:p>
            <a:pPr algn="just">
              <a:lnSpc>
                <a:spcPct val="150000"/>
              </a:lnSpc>
            </a:pPr>
            <a:endParaRPr lang="en-US" sz="800" dirty="0"/>
          </a:p>
          <a:p>
            <a:pPr algn="just">
              <a:lnSpc>
                <a:spcPct val="150000"/>
              </a:lnSpc>
            </a:pPr>
            <a:r>
              <a:rPr lang="en-US" u="sng" dirty="0" smtClean="0"/>
              <a:t>Findings are supportive of all of the hypotheses except:</a:t>
            </a:r>
          </a:p>
          <a:p>
            <a:pPr algn="just">
              <a:lnSpc>
                <a:spcPct val="150000"/>
              </a:lnSpc>
            </a:pPr>
            <a:r>
              <a:rPr lang="en-US" b="1" dirty="0"/>
              <a:t>  </a:t>
            </a:r>
            <a:r>
              <a:rPr lang="en-US" b="1" dirty="0" smtClean="0"/>
              <a:t> H1b (-</a:t>
            </a:r>
            <a:r>
              <a:rPr lang="en-US" b="1" dirty="0" err="1" smtClean="0"/>
              <a:t>ve</a:t>
            </a:r>
            <a:r>
              <a:rPr lang="en-US" b="1" dirty="0" smtClean="0"/>
              <a:t> when predicted +</a:t>
            </a:r>
            <a:r>
              <a:rPr lang="en-US" b="1" dirty="0" err="1" smtClean="0"/>
              <a:t>ve</a:t>
            </a:r>
            <a:r>
              <a:rPr lang="en-US" b="1" dirty="0" smtClean="0"/>
              <a:t>)</a:t>
            </a:r>
            <a:r>
              <a:rPr lang="en-US" dirty="0" smtClean="0"/>
              <a:t>– Performance Orientation is not associated with larger    </a:t>
            </a:r>
          </a:p>
          <a:p>
            <a:pPr algn="just">
              <a:lnSpc>
                <a:spcPct val="150000"/>
              </a:lnSpc>
            </a:pPr>
            <a:r>
              <a:rPr lang="en-US" dirty="0"/>
              <a:t> </a:t>
            </a:r>
            <a:r>
              <a:rPr lang="en-US" dirty="0" smtClean="0"/>
              <a:t>  firms which may be consistent with the entrepreneurship literature </a:t>
            </a:r>
            <a:r>
              <a:rPr lang="en-US" dirty="0" smtClean="0">
                <a:solidFill>
                  <a:srgbClr val="C00000"/>
                </a:solidFill>
              </a:rPr>
              <a:t>(small firms are more  </a:t>
            </a:r>
          </a:p>
          <a:p>
            <a:pPr algn="just">
              <a:lnSpc>
                <a:spcPct val="150000"/>
              </a:lnSpc>
            </a:pPr>
            <a:r>
              <a:rPr lang="en-US" dirty="0">
                <a:solidFill>
                  <a:srgbClr val="C00000"/>
                </a:solidFill>
              </a:rPr>
              <a:t> </a:t>
            </a:r>
            <a:r>
              <a:rPr lang="en-US" dirty="0" smtClean="0">
                <a:solidFill>
                  <a:srgbClr val="C00000"/>
                </a:solidFill>
              </a:rPr>
              <a:t>  flexible (</a:t>
            </a:r>
            <a:r>
              <a:rPr lang="en-US" dirty="0" err="1" smtClean="0">
                <a:solidFill>
                  <a:srgbClr val="C00000"/>
                </a:solidFill>
              </a:rPr>
              <a:t>Bartz</a:t>
            </a:r>
            <a:r>
              <a:rPr lang="en-US" dirty="0" smtClean="0">
                <a:solidFill>
                  <a:srgbClr val="C00000"/>
                </a:solidFill>
              </a:rPr>
              <a:t> and Winkler, 2016) and can respond to a culture of performance).</a:t>
            </a:r>
          </a:p>
          <a:p>
            <a:pPr algn="just">
              <a:lnSpc>
                <a:spcPct val="150000"/>
              </a:lnSpc>
            </a:pPr>
            <a:r>
              <a:rPr lang="en-US" dirty="0"/>
              <a:t> </a:t>
            </a:r>
            <a:r>
              <a:rPr lang="en-US" dirty="0" smtClean="0"/>
              <a:t>  </a:t>
            </a:r>
            <a:r>
              <a:rPr lang="en-US" b="1" dirty="0" smtClean="0"/>
              <a:t>H2b (non-significant) </a:t>
            </a:r>
            <a:r>
              <a:rPr lang="en-US" dirty="0" smtClean="0"/>
              <a:t>– more PPPs are not associated with a larger firm. This result needs</a:t>
            </a:r>
          </a:p>
          <a:p>
            <a:pPr algn="just">
              <a:lnSpc>
                <a:spcPct val="150000"/>
              </a:lnSpc>
            </a:pPr>
            <a:r>
              <a:rPr lang="en-US" dirty="0"/>
              <a:t> </a:t>
            </a:r>
            <a:r>
              <a:rPr lang="en-US" dirty="0" smtClean="0"/>
              <a:t>  further investigation, but it could be that there is a threshold where more PPPs have no more</a:t>
            </a:r>
          </a:p>
          <a:p>
            <a:pPr algn="just">
              <a:lnSpc>
                <a:spcPct val="150000"/>
              </a:lnSpc>
            </a:pPr>
            <a:r>
              <a:rPr lang="en-US" dirty="0"/>
              <a:t> </a:t>
            </a:r>
            <a:r>
              <a:rPr lang="en-US" dirty="0" smtClean="0"/>
              <a:t>  affect on firm size.</a:t>
            </a:r>
          </a:p>
          <a:p>
            <a:pPr marL="285750" indent="-285750" algn="just">
              <a:lnSpc>
                <a:spcPct val="150000"/>
              </a:lnSpc>
              <a:buFont typeface="Arial" panose="020B0604020202020204" pitchFamily="34" charset="0"/>
              <a:buChar char="•"/>
            </a:pPr>
            <a:endParaRPr lang="en-US" dirty="0"/>
          </a:p>
          <a:p>
            <a:pPr marL="285750" indent="-285750">
              <a:lnSpc>
                <a:spcPct val="150000"/>
              </a:lnSpc>
              <a:buFont typeface="Arial" panose="020B0604020202020204" pitchFamily="34" charset="0"/>
              <a:buChar char="•"/>
            </a:pPr>
            <a:endParaRPr lang="en-US" dirty="0"/>
          </a:p>
          <a:p>
            <a:pPr marL="285750" indent="-285750">
              <a:lnSpc>
                <a:spcPct val="150000"/>
              </a:lnSpc>
              <a:buFont typeface="Arial" panose="020B0604020202020204" pitchFamily="34" charset="0"/>
              <a:buChar char="•"/>
            </a:pPr>
            <a:endParaRPr lang="en-US" dirty="0" smtClean="0"/>
          </a:p>
          <a:p>
            <a:pPr marL="285750" indent="-285750">
              <a:lnSpc>
                <a:spcPct val="150000"/>
              </a:lnSpc>
              <a:buFont typeface="Arial" panose="020B0604020202020204" pitchFamily="34" charset="0"/>
              <a:buChar char="•"/>
            </a:pPr>
            <a:endParaRPr lang="en-US" dirty="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8328259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6901" y="650236"/>
            <a:ext cx="8911687" cy="682176"/>
          </a:xfrm>
        </p:spPr>
        <p:txBody>
          <a:bodyPr/>
          <a:lstStyle/>
          <a:p>
            <a:r>
              <a:rPr lang="en-US" b="1" dirty="0" smtClean="0">
                <a:solidFill>
                  <a:schemeClr val="accent1">
                    <a:lumMod val="75000"/>
                  </a:schemeClr>
                </a:solidFill>
              </a:rPr>
              <a:t>Conclusions</a:t>
            </a:r>
            <a:endParaRPr lang="en-US" b="1" dirty="0">
              <a:solidFill>
                <a:schemeClr val="accent1">
                  <a:lumMod val="75000"/>
                </a:schemeClr>
              </a:solidFill>
            </a:endParaRPr>
          </a:p>
        </p:txBody>
      </p:sp>
      <p:sp>
        <p:nvSpPr>
          <p:cNvPr id="3" name="Rectangle 2"/>
          <p:cNvSpPr/>
          <p:nvPr/>
        </p:nvSpPr>
        <p:spPr>
          <a:xfrm>
            <a:off x="1080660" y="1358535"/>
            <a:ext cx="10264168" cy="5678478"/>
          </a:xfrm>
          <a:prstGeom prst="rect">
            <a:avLst/>
          </a:prstGeom>
        </p:spPr>
        <p:txBody>
          <a:bodyPr wrap="square">
            <a:spAutoFit/>
          </a:bodyPr>
          <a:lstStyle/>
          <a:p>
            <a:pPr marL="285750" indent="-285750">
              <a:buFont typeface="Arial" panose="020B0604020202020204" pitchFamily="34" charset="0"/>
              <a:buChar char="•"/>
            </a:pPr>
            <a:r>
              <a:rPr lang="en-US" sz="2000" dirty="0" smtClean="0"/>
              <a:t>What works for a firm, may not work in a public private partnership.</a:t>
            </a:r>
          </a:p>
          <a:p>
            <a:pPr marL="285750" indent="-285750">
              <a:buFont typeface="Arial" panose="020B0604020202020204" pitchFamily="34" charset="0"/>
              <a:buChar char="•"/>
            </a:pPr>
            <a:endParaRPr lang="en-US" sz="1200" dirty="0" smtClean="0"/>
          </a:p>
          <a:p>
            <a:pPr marL="285750" indent="-285750">
              <a:buFont typeface="Arial" panose="020B0604020202020204" pitchFamily="34" charset="0"/>
              <a:buChar char="•"/>
            </a:pPr>
            <a:r>
              <a:rPr lang="en-US" sz="2000" dirty="0" smtClean="0"/>
              <a:t>PPPs are institutions in which national cultural factors affect participant firms. </a:t>
            </a:r>
          </a:p>
          <a:p>
            <a:pPr marL="285750" indent="-285750">
              <a:lnSpc>
                <a:spcPct val="150000"/>
              </a:lnSpc>
              <a:buFont typeface="Arial" panose="020B0604020202020204" pitchFamily="34" charset="0"/>
              <a:buChar char="•"/>
            </a:pPr>
            <a:endParaRPr lang="en-US" sz="1200" dirty="0" smtClean="0"/>
          </a:p>
          <a:p>
            <a:pPr marL="285750" indent="-285750">
              <a:buFont typeface="Arial" panose="020B0604020202020204" pitchFamily="34" charset="0"/>
              <a:buChar char="•"/>
            </a:pPr>
            <a:r>
              <a:rPr lang="en-US" sz="2000" dirty="0" smtClean="0"/>
              <a:t>Given this evidence, studies in institutional theory should consider national cultural dimensions as potentially influencing institutional outcomes. </a:t>
            </a:r>
          </a:p>
          <a:p>
            <a:pPr marL="285750" indent="-285750">
              <a:lnSpc>
                <a:spcPct val="150000"/>
              </a:lnSpc>
              <a:buFont typeface="Arial" panose="020B0604020202020204" pitchFamily="34" charset="0"/>
              <a:buChar char="•"/>
            </a:pPr>
            <a:endParaRPr lang="en-US" sz="1200" dirty="0" smtClean="0"/>
          </a:p>
          <a:p>
            <a:pPr marL="285750" indent="-285750">
              <a:buFont typeface="Arial" panose="020B0604020202020204" pitchFamily="34" charset="0"/>
              <a:buChar char="•"/>
            </a:pPr>
            <a:r>
              <a:rPr lang="en-US" sz="2000" dirty="0" smtClean="0"/>
              <a:t>Particularly, private transportation firms entering into PPPs, influenced by performance oriented or assertive national cultural values may expect to experience some negative effects on size. </a:t>
            </a:r>
          </a:p>
          <a:p>
            <a:pPr marL="285750" indent="-285750">
              <a:buFont typeface="Arial" panose="020B0604020202020204" pitchFamily="34" charset="0"/>
              <a:buChar char="•"/>
            </a:pPr>
            <a:endParaRPr lang="en-US" sz="800" dirty="0"/>
          </a:p>
          <a:p>
            <a:pPr marL="285750" indent="-285750">
              <a:buFont typeface="Arial" panose="020B0604020202020204" pitchFamily="34" charset="0"/>
              <a:buChar char="•"/>
            </a:pPr>
            <a:r>
              <a:rPr lang="en-US" sz="2000" dirty="0" smtClean="0"/>
              <a:t>Policy makers learn that PPPs do support employment in partner firms when not considering national cultural factors.</a:t>
            </a:r>
          </a:p>
          <a:p>
            <a:pPr marL="285750" indent="-285750">
              <a:buFont typeface="Arial" panose="020B0604020202020204" pitchFamily="34" charset="0"/>
              <a:buChar char="•"/>
            </a:pPr>
            <a:endParaRPr lang="en-US" sz="800" dirty="0" smtClean="0"/>
          </a:p>
          <a:p>
            <a:pPr marL="285750" indent="-285750">
              <a:buFont typeface="Arial" panose="020B0604020202020204" pitchFamily="34" charset="0"/>
              <a:buChar char="•"/>
            </a:pPr>
            <a:r>
              <a:rPr lang="en-US" sz="2000" dirty="0" smtClean="0"/>
              <a:t>The evidence encourages firms to join PPPs but to be wary of some national cultural factors, possibly finding ways to counteract them.</a:t>
            </a:r>
          </a:p>
          <a:p>
            <a:pPr marL="285750" indent="-285750">
              <a:buFont typeface="Arial" panose="020B0604020202020204" pitchFamily="34" charset="0"/>
              <a:buChar char="•"/>
            </a:pPr>
            <a:endParaRPr lang="en-US" sz="1200" dirty="0" smtClean="0"/>
          </a:p>
          <a:p>
            <a:pPr marL="1200150" lvl="2" indent="-285750">
              <a:buFont typeface="Arial" panose="020B0604020202020204" pitchFamily="34" charset="0"/>
              <a:buChar char="•"/>
            </a:pPr>
            <a:r>
              <a:rPr lang="en-US" sz="2000" dirty="0" smtClean="0"/>
              <a:t>Reducing assertive tendencies and hard pushes for performance may improve partnership outcomes.</a:t>
            </a:r>
          </a:p>
          <a:p>
            <a:pPr marL="1200150" lvl="2" indent="-285750">
              <a:lnSpc>
                <a:spcPct val="150000"/>
              </a:lnSpc>
              <a:buFont typeface="Arial" panose="020B0604020202020204" pitchFamily="34" charset="0"/>
              <a:buChar char="•"/>
            </a:pPr>
            <a:endParaRPr lang="en-US" dirty="0"/>
          </a:p>
        </p:txBody>
      </p:sp>
    </p:spTree>
    <p:extLst>
      <p:ext uri="{BB962C8B-B14F-4D97-AF65-F5344CB8AC3E}">
        <p14:creationId xmlns:p14="http://schemas.microsoft.com/office/powerpoint/2010/main" val="33086936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7976" y="415104"/>
            <a:ext cx="8911687" cy="1280890"/>
          </a:xfrm>
        </p:spPr>
        <p:txBody>
          <a:bodyPr/>
          <a:lstStyle/>
          <a:p>
            <a:r>
              <a:rPr lang="en-US" dirty="0" smtClean="0"/>
              <a:t>Selected References</a:t>
            </a:r>
            <a:endParaRPr lang="en-US" dirty="0"/>
          </a:p>
        </p:txBody>
      </p:sp>
      <p:sp>
        <p:nvSpPr>
          <p:cNvPr id="3" name="Rectangle 2"/>
          <p:cNvSpPr/>
          <p:nvPr/>
        </p:nvSpPr>
        <p:spPr>
          <a:xfrm>
            <a:off x="404950" y="1173115"/>
            <a:ext cx="11599817" cy="6001643"/>
          </a:xfrm>
          <a:prstGeom prst="rect">
            <a:avLst/>
          </a:prstGeom>
        </p:spPr>
        <p:txBody>
          <a:bodyPr wrap="square">
            <a:spAutoFit/>
          </a:bodyPr>
          <a:lstStyle/>
          <a:p>
            <a:pPr algn="just"/>
            <a:r>
              <a:rPr lang="en-US" sz="1600" dirty="0"/>
              <a:t>Aon Hewitt Inc. (2016). Developing Canada’s future workforce: a survey of large private-sector employers, Business Council of Canada, March.</a:t>
            </a:r>
          </a:p>
          <a:p>
            <a:pPr algn="just"/>
            <a:endParaRPr lang="en-US" sz="800" dirty="0" smtClean="0"/>
          </a:p>
          <a:p>
            <a:pPr algn="just"/>
            <a:r>
              <a:rPr lang="en-US" sz="1600" dirty="0" err="1" smtClean="0"/>
              <a:t>Bartz</a:t>
            </a:r>
            <a:r>
              <a:rPr lang="en-US" sz="1600" dirty="0"/>
              <a:t>, W., &amp; Winkler, A. (2016). Flexible or fragile? The growth performance of small and young businesses during the global financial crisis—Evidence from Germany. Journal of Business Venturing, 31(2), 196-215.</a:t>
            </a:r>
            <a:endParaRPr lang="en-US" sz="1600" dirty="0" smtClean="0"/>
          </a:p>
          <a:p>
            <a:pPr algn="just"/>
            <a:endParaRPr lang="en-US" sz="800" dirty="0"/>
          </a:p>
          <a:p>
            <a:pPr algn="just"/>
            <a:r>
              <a:rPr lang="en-US" sz="1600" dirty="0" smtClean="0"/>
              <a:t>Berrios</a:t>
            </a:r>
            <a:r>
              <a:rPr lang="en-US" sz="1600" dirty="0"/>
              <a:t>, R. (2006). Government contracts and contractor behavior. Journal of Business Ethics, 63(2), 119-130.</a:t>
            </a:r>
            <a:endParaRPr lang="en-US" sz="1600" dirty="0" smtClean="0"/>
          </a:p>
          <a:p>
            <a:pPr algn="just"/>
            <a:endParaRPr lang="en-US" sz="800" dirty="0"/>
          </a:p>
          <a:p>
            <a:pPr algn="just"/>
            <a:r>
              <a:rPr lang="en-US" sz="1600" dirty="0" smtClean="0"/>
              <a:t>Bradford, N. (2003). Public-private partnership? Shifting paradigms of economic governance in Ontario. Canadian Journal of Political Science/Revue </a:t>
            </a:r>
            <a:r>
              <a:rPr lang="en-US" sz="1600" dirty="0" err="1" smtClean="0"/>
              <a:t>canadienne</a:t>
            </a:r>
            <a:r>
              <a:rPr lang="en-US" sz="1600" dirty="0" smtClean="0"/>
              <a:t> de science </a:t>
            </a:r>
            <a:r>
              <a:rPr lang="en-US" sz="1600" dirty="0" err="1" smtClean="0"/>
              <a:t>politique</a:t>
            </a:r>
            <a:r>
              <a:rPr lang="en-US" sz="1600" dirty="0" smtClean="0"/>
              <a:t>, 36(5), 1005-1033.</a:t>
            </a:r>
          </a:p>
          <a:p>
            <a:pPr algn="just"/>
            <a:endParaRPr lang="en-US" sz="800" dirty="0"/>
          </a:p>
          <a:p>
            <a:pPr algn="just"/>
            <a:r>
              <a:rPr lang="en-US" sz="1600" dirty="0" err="1" smtClean="0"/>
              <a:t>Crunchbase</a:t>
            </a:r>
            <a:r>
              <a:rPr lang="en-US" sz="1600" dirty="0"/>
              <a:t>. https://www.crunchbase.com/</a:t>
            </a:r>
            <a:endParaRPr lang="en-US" sz="1600" dirty="0" smtClean="0"/>
          </a:p>
          <a:p>
            <a:pPr algn="just"/>
            <a:endParaRPr lang="en-US" sz="800" dirty="0" smtClean="0"/>
          </a:p>
          <a:p>
            <a:pPr algn="just"/>
            <a:r>
              <a:rPr lang="en-US" sz="1600" dirty="0" smtClean="0"/>
              <a:t>DiMaggio, P. (1997). Culture and cognition. Annual Review of Sociology, 23(1), 263-287.</a:t>
            </a:r>
          </a:p>
          <a:p>
            <a:pPr algn="just"/>
            <a:endParaRPr lang="en-US" sz="800" dirty="0" smtClean="0"/>
          </a:p>
          <a:p>
            <a:pPr algn="just"/>
            <a:r>
              <a:rPr lang="en-US" sz="1600" dirty="0" smtClean="0"/>
              <a:t>DiMaggio, P., &amp; Powell, W. W. (1983). The iron cage revisited: Collective rationality and institutional isomorphism in organizational fields. American Sociological Review, 48(2), 147-160.</a:t>
            </a:r>
          </a:p>
          <a:p>
            <a:pPr algn="just"/>
            <a:endParaRPr lang="en-US" sz="800" dirty="0" smtClean="0"/>
          </a:p>
          <a:p>
            <a:pPr algn="just"/>
            <a:r>
              <a:rPr lang="en-US" sz="1600" dirty="0" smtClean="0"/>
              <a:t>House, R. J., </a:t>
            </a:r>
            <a:r>
              <a:rPr lang="en-US" sz="1600" dirty="0" err="1" smtClean="0"/>
              <a:t>Hanges</a:t>
            </a:r>
            <a:r>
              <a:rPr lang="en-US" sz="1600" dirty="0" smtClean="0"/>
              <a:t>, P. J., </a:t>
            </a:r>
            <a:r>
              <a:rPr lang="en-US" sz="1600" dirty="0" err="1" smtClean="0"/>
              <a:t>Javidan</a:t>
            </a:r>
            <a:r>
              <a:rPr lang="en-US" sz="1600" dirty="0" smtClean="0"/>
              <a:t>, M., </a:t>
            </a:r>
            <a:r>
              <a:rPr lang="en-US" sz="1600" dirty="0" err="1" smtClean="0"/>
              <a:t>Dorfman</a:t>
            </a:r>
            <a:r>
              <a:rPr lang="en-US" sz="1600" dirty="0" smtClean="0"/>
              <a:t>, P. W., &amp; Gupta, V. (Eds.). (2004). Culture, leadership, and organizations: The GLOBE study of 62 societies. Sage publications.</a:t>
            </a:r>
          </a:p>
          <a:p>
            <a:pPr algn="just"/>
            <a:endParaRPr lang="en-US" sz="800" dirty="0"/>
          </a:p>
          <a:p>
            <a:pPr algn="just"/>
            <a:r>
              <a:rPr lang="en-US" sz="1600" dirty="0" smtClean="0"/>
              <a:t>IBRD (2017). Benchmarking PPP procurement: Assessing government capability to</a:t>
            </a:r>
          </a:p>
          <a:p>
            <a:pPr algn="just"/>
            <a:r>
              <a:rPr lang="en-US" sz="1600" dirty="0" smtClean="0"/>
              <a:t>prepare, procure and manage PPPs. World Bank.</a:t>
            </a:r>
          </a:p>
          <a:p>
            <a:pPr algn="just"/>
            <a:endParaRPr lang="en-US" sz="800" dirty="0" smtClean="0"/>
          </a:p>
          <a:p>
            <a:pPr algn="just"/>
            <a:r>
              <a:rPr lang="en-US" sz="1600" dirty="0" err="1" smtClean="0"/>
              <a:t>Morgadinho</a:t>
            </a:r>
            <a:r>
              <a:rPr lang="en-US" sz="1600" dirty="0" smtClean="0"/>
              <a:t>, L., Oliveira, C., &amp; </a:t>
            </a:r>
            <a:r>
              <a:rPr lang="en-US" sz="1600" dirty="0" err="1" smtClean="0"/>
              <a:t>Martinho</a:t>
            </a:r>
            <a:r>
              <a:rPr lang="en-US" sz="1600" dirty="0" smtClean="0"/>
              <a:t>, A. (2015). A qualitative study about perceptions of European automotive sector's contribution to lower greenhouse gas emissions. Journal of Cleaner Production, 106, 644-653.</a:t>
            </a:r>
          </a:p>
          <a:p>
            <a:endParaRPr lang="en-US" sz="1600" dirty="0" smtClean="0"/>
          </a:p>
          <a:p>
            <a:endParaRPr lang="en-US" sz="1600" dirty="0" smtClean="0"/>
          </a:p>
        </p:txBody>
      </p:sp>
    </p:spTree>
    <p:extLst>
      <p:ext uri="{BB962C8B-B14F-4D97-AF65-F5344CB8AC3E}">
        <p14:creationId xmlns:p14="http://schemas.microsoft.com/office/powerpoint/2010/main" val="15428250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78823" y="1264555"/>
            <a:ext cx="11708673" cy="5278368"/>
          </a:xfrm>
          <a:prstGeom prst="rect">
            <a:avLst/>
          </a:prstGeom>
        </p:spPr>
        <p:txBody>
          <a:bodyPr wrap="square">
            <a:spAutoFit/>
          </a:bodyPr>
          <a:lstStyle/>
          <a:p>
            <a:pPr algn="just"/>
            <a:r>
              <a:rPr lang="en-US" sz="1600" dirty="0"/>
              <a:t>O’Leary, R., &amp; </a:t>
            </a:r>
            <a:r>
              <a:rPr lang="en-US" sz="1600" dirty="0" err="1"/>
              <a:t>Vij</a:t>
            </a:r>
            <a:r>
              <a:rPr lang="en-US" sz="1600" dirty="0"/>
              <a:t>, N. (2012). Collaborative public management: Where have we been and where are we going?. The American Review of Public Administration, 42(5), 507-522.</a:t>
            </a:r>
            <a:endParaRPr lang="en-US" sz="1600" dirty="0" smtClean="0"/>
          </a:p>
          <a:p>
            <a:pPr algn="just"/>
            <a:endParaRPr lang="en-US" sz="700" dirty="0"/>
          </a:p>
          <a:p>
            <a:pPr algn="just"/>
            <a:r>
              <a:rPr lang="en-US" sz="1600" dirty="0" err="1" smtClean="0"/>
              <a:t>Panayides</a:t>
            </a:r>
            <a:r>
              <a:rPr lang="en-US" sz="1600" dirty="0" smtClean="0"/>
              <a:t>, P. M., </a:t>
            </a:r>
            <a:r>
              <a:rPr lang="en-US" sz="1600" dirty="0" err="1" smtClean="0"/>
              <a:t>Parola</a:t>
            </a:r>
            <a:r>
              <a:rPr lang="en-US" sz="1600" dirty="0" smtClean="0"/>
              <a:t>, F., &amp; Lam, J. S. L. (2015). The effect of institutional factors on public–private partnership success in ports. Transportation Research Part A: Policy and Practice, 71, 110-127.</a:t>
            </a:r>
          </a:p>
          <a:p>
            <a:pPr algn="just"/>
            <a:endParaRPr lang="en-US" sz="700" dirty="0"/>
          </a:p>
          <a:p>
            <a:pPr algn="just"/>
            <a:r>
              <a:rPr lang="en-US" sz="1600" dirty="0" smtClean="0"/>
              <a:t>Peters, B. G. (1998). ‘With a little help from our friends’: Public-private partnerships as institutions and instruments. In Partnerships in urban governance (pp. 11-33). Palgrave Macmillan UK.</a:t>
            </a:r>
          </a:p>
          <a:p>
            <a:pPr algn="just"/>
            <a:endParaRPr lang="en-US" sz="700" dirty="0" smtClean="0"/>
          </a:p>
          <a:p>
            <a:pPr algn="just"/>
            <a:r>
              <a:rPr lang="en-US" sz="1600" dirty="0" smtClean="0"/>
              <a:t>Rauch, A., </a:t>
            </a:r>
            <a:r>
              <a:rPr lang="en-US" sz="1600" dirty="0" err="1" smtClean="0"/>
              <a:t>Frese</a:t>
            </a:r>
            <a:r>
              <a:rPr lang="en-US" sz="1600" dirty="0" smtClean="0"/>
              <a:t>, M., Wang, Z. M., Unger, J., </a:t>
            </a:r>
            <a:r>
              <a:rPr lang="en-US" sz="1600" dirty="0" err="1" smtClean="0"/>
              <a:t>Lozada</a:t>
            </a:r>
            <a:r>
              <a:rPr lang="en-US" sz="1600" dirty="0" smtClean="0"/>
              <a:t>, M., </a:t>
            </a:r>
            <a:r>
              <a:rPr lang="en-US" sz="1600" dirty="0" err="1" smtClean="0"/>
              <a:t>Kupcha</a:t>
            </a:r>
            <a:r>
              <a:rPr lang="en-US" sz="1600" dirty="0" smtClean="0"/>
              <a:t>, V., &amp; </a:t>
            </a:r>
            <a:r>
              <a:rPr lang="en-US" sz="1600" dirty="0" err="1" smtClean="0"/>
              <a:t>Spirina</a:t>
            </a:r>
            <a:r>
              <a:rPr lang="en-US" sz="1600" dirty="0" smtClean="0"/>
              <a:t>, T. (2013). National culture and cultural orientations of owners affecting the innovation–growth relationship in five countries. Entrepreneurship &amp; Regional Development, 25(9-10), 732-755.</a:t>
            </a:r>
          </a:p>
          <a:p>
            <a:pPr algn="just"/>
            <a:endParaRPr lang="en-US" sz="700" dirty="0" smtClean="0"/>
          </a:p>
          <a:p>
            <a:pPr algn="just"/>
            <a:r>
              <a:rPr lang="en-US" sz="1600" dirty="0" err="1" smtClean="0"/>
              <a:t>Robèrt</a:t>
            </a:r>
            <a:r>
              <a:rPr lang="en-US" sz="1600" dirty="0" smtClean="0"/>
              <a:t>, M. (2017). Engaging private actors in transport planning to achieve future emission targets–upscaling the Climate and Economic Research in </a:t>
            </a:r>
            <a:r>
              <a:rPr lang="en-US" sz="1600" dirty="0" err="1" smtClean="0"/>
              <a:t>Organisations</a:t>
            </a:r>
            <a:r>
              <a:rPr lang="en-US" sz="1600" dirty="0" smtClean="0"/>
              <a:t> (CERO) process to regional perspectives. Journal of Cleaner Production, 140, 324-332.</a:t>
            </a:r>
          </a:p>
          <a:p>
            <a:pPr algn="just"/>
            <a:endParaRPr lang="en-US" sz="700" dirty="0" smtClean="0"/>
          </a:p>
          <a:p>
            <a:pPr algn="just"/>
            <a:r>
              <a:rPr lang="en-US" sz="1600" dirty="0" err="1" smtClean="0"/>
              <a:t>Samii</a:t>
            </a:r>
            <a:r>
              <a:rPr lang="en-US" sz="1600" dirty="0" smtClean="0"/>
              <a:t>, R., Van </a:t>
            </a:r>
            <a:r>
              <a:rPr lang="en-US" sz="1600" dirty="0" err="1" smtClean="0"/>
              <a:t>Wassenhove</a:t>
            </a:r>
            <a:r>
              <a:rPr lang="en-US" sz="1600" dirty="0" smtClean="0"/>
              <a:t>, L. N., &amp; Bhattacharya, S. (2002). An innovative public–private partnership: New approach to development. World Development, 30(6), 991-1008.</a:t>
            </a:r>
          </a:p>
          <a:p>
            <a:pPr algn="just"/>
            <a:r>
              <a:rPr lang="en-US" sz="1600" dirty="0" smtClean="0"/>
              <a:t>United Nations. 2015. </a:t>
            </a:r>
          </a:p>
          <a:p>
            <a:pPr algn="just"/>
            <a:endParaRPr lang="en-US" sz="700" dirty="0"/>
          </a:p>
          <a:p>
            <a:pPr algn="just"/>
            <a:r>
              <a:rPr lang="en-US" sz="1600" dirty="0" err="1"/>
              <a:t>Stål</a:t>
            </a:r>
            <a:r>
              <a:rPr lang="en-US" sz="1600" dirty="0"/>
              <a:t>, H. I. (2015). Inertia and change related to sustainability–An institutional approach. </a:t>
            </a:r>
            <a:r>
              <a:rPr lang="en-US" sz="1600" i="1" dirty="0"/>
              <a:t>Journal of Cleaner Production</a:t>
            </a:r>
            <a:r>
              <a:rPr lang="en-US" sz="1600" dirty="0"/>
              <a:t>, </a:t>
            </a:r>
            <a:r>
              <a:rPr lang="en-US" sz="1600" i="1" dirty="0"/>
              <a:t>99</a:t>
            </a:r>
            <a:r>
              <a:rPr lang="en-US" sz="1600" dirty="0"/>
              <a:t>, 354-365</a:t>
            </a:r>
            <a:r>
              <a:rPr lang="en-US" sz="1600" dirty="0" smtClean="0"/>
              <a:t>.</a:t>
            </a:r>
          </a:p>
          <a:p>
            <a:pPr algn="just"/>
            <a:endParaRPr lang="en-US" sz="700" dirty="0" smtClean="0"/>
          </a:p>
          <a:p>
            <a:pPr algn="just"/>
            <a:r>
              <a:rPr lang="en-US" sz="1600" dirty="0" smtClean="0"/>
              <a:t>United Nations Sustainable Development Goals https://sustainabledevelopment.un.org/?menu=1300</a:t>
            </a:r>
            <a:endParaRPr lang="en-US" sz="1600" dirty="0"/>
          </a:p>
        </p:txBody>
      </p:sp>
      <p:sp>
        <p:nvSpPr>
          <p:cNvPr id="4" name="Title 1"/>
          <p:cNvSpPr>
            <a:spLocks noGrp="1"/>
          </p:cNvSpPr>
          <p:nvPr>
            <p:ph type="title"/>
          </p:nvPr>
        </p:nvSpPr>
        <p:spPr/>
        <p:txBody>
          <a:bodyPr/>
          <a:lstStyle/>
          <a:p>
            <a:r>
              <a:rPr lang="en-US" dirty="0" smtClean="0"/>
              <a:t>Selected References (cont’d)</a:t>
            </a:r>
            <a:endParaRPr lang="en-US" dirty="0"/>
          </a:p>
        </p:txBody>
      </p:sp>
    </p:spTree>
    <p:extLst>
      <p:ext uri="{BB962C8B-B14F-4D97-AF65-F5344CB8AC3E}">
        <p14:creationId xmlns:p14="http://schemas.microsoft.com/office/powerpoint/2010/main" val="31065870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Questions?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5580158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7976" y="597984"/>
            <a:ext cx="8911687" cy="1280890"/>
          </a:xfrm>
        </p:spPr>
        <p:txBody>
          <a:bodyPr/>
          <a:lstStyle/>
          <a:p>
            <a:r>
              <a:rPr lang="en-US" b="1" dirty="0" smtClean="0">
                <a:solidFill>
                  <a:schemeClr val="accent1"/>
                </a:solidFill>
              </a:rPr>
              <a:t>Contents</a:t>
            </a:r>
            <a:endParaRPr lang="en-US" b="1" dirty="0">
              <a:solidFill>
                <a:schemeClr val="accent1"/>
              </a:solidFill>
            </a:endParaRPr>
          </a:p>
        </p:txBody>
      </p:sp>
      <p:sp>
        <p:nvSpPr>
          <p:cNvPr id="3" name="TextBox 2"/>
          <p:cNvSpPr txBox="1"/>
          <p:nvPr/>
        </p:nvSpPr>
        <p:spPr>
          <a:xfrm>
            <a:off x="1672045" y="1238429"/>
            <a:ext cx="7824652" cy="5008102"/>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sz="2400" dirty="0" smtClean="0"/>
              <a:t>Background/Rationale</a:t>
            </a:r>
          </a:p>
          <a:p>
            <a:pPr marL="285750" indent="-285750">
              <a:lnSpc>
                <a:spcPct val="150000"/>
              </a:lnSpc>
              <a:buFont typeface="Arial" panose="020B0604020202020204" pitchFamily="34" charset="0"/>
              <a:buChar char="•"/>
            </a:pPr>
            <a:r>
              <a:rPr lang="en-US" sz="2400" dirty="0" smtClean="0"/>
              <a:t>Significance</a:t>
            </a:r>
          </a:p>
          <a:p>
            <a:pPr marL="285750" indent="-285750">
              <a:lnSpc>
                <a:spcPct val="150000"/>
              </a:lnSpc>
              <a:buFont typeface="Arial" panose="020B0604020202020204" pitchFamily="34" charset="0"/>
              <a:buChar char="•"/>
            </a:pPr>
            <a:r>
              <a:rPr lang="en-US" sz="2400" dirty="0" smtClean="0"/>
              <a:t>Research Question</a:t>
            </a:r>
          </a:p>
          <a:p>
            <a:pPr marL="285750" indent="-285750">
              <a:lnSpc>
                <a:spcPct val="150000"/>
              </a:lnSpc>
              <a:buFont typeface="Arial" panose="020B0604020202020204" pitchFamily="34" charset="0"/>
              <a:buChar char="•"/>
            </a:pPr>
            <a:r>
              <a:rPr lang="en-US" sz="2400" dirty="0" smtClean="0"/>
              <a:t>Theory</a:t>
            </a:r>
          </a:p>
          <a:p>
            <a:pPr marL="285750" indent="-285750">
              <a:lnSpc>
                <a:spcPct val="150000"/>
              </a:lnSpc>
              <a:buFont typeface="Arial" panose="020B0604020202020204" pitchFamily="34" charset="0"/>
              <a:buChar char="•"/>
            </a:pPr>
            <a:r>
              <a:rPr lang="en-US" sz="2400" dirty="0" smtClean="0"/>
              <a:t>Hypotheses</a:t>
            </a:r>
          </a:p>
          <a:p>
            <a:pPr marL="285750" indent="-285750">
              <a:lnSpc>
                <a:spcPct val="150000"/>
              </a:lnSpc>
              <a:buFont typeface="Arial" panose="020B0604020202020204" pitchFamily="34" charset="0"/>
              <a:buChar char="•"/>
            </a:pPr>
            <a:r>
              <a:rPr lang="en-US" sz="2400" dirty="0" smtClean="0"/>
              <a:t>Methods</a:t>
            </a:r>
          </a:p>
          <a:p>
            <a:pPr marL="285750" indent="-285750">
              <a:lnSpc>
                <a:spcPct val="150000"/>
              </a:lnSpc>
              <a:buFont typeface="Arial" panose="020B0604020202020204" pitchFamily="34" charset="0"/>
              <a:buChar char="•"/>
            </a:pPr>
            <a:r>
              <a:rPr lang="en-US" sz="2400" dirty="0" smtClean="0"/>
              <a:t>Results</a:t>
            </a:r>
          </a:p>
          <a:p>
            <a:pPr marL="285750" indent="-285750">
              <a:lnSpc>
                <a:spcPct val="150000"/>
              </a:lnSpc>
              <a:buFont typeface="Arial" panose="020B0604020202020204" pitchFamily="34" charset="0"/>
              <a:buChar char="•"/>
            </a:pPr>
            <a:r>
              <a:rPr lang="en-US" sz="2400" dirty="0" smtClean="0"/>
              <a:t>Discussion</a:t>
            </a:r>
          </a:p>
          <a:p>
            <a:pPr marL="285750" indent="-285750">
              <a:lnSpc>
                <a:spcPct val="150000"/>
              </a:lnSpc>
              <a:buFont typeface="Arial" panose="020B0604020202020204" pitchFamily="34" charset="0"/>
              <a:buChar char="•"/>
            </a:pPr>
            <a:r>
              <a:rPr lang="en-US" sz="2400" dirty="0" smtClean="0"/>
              <a:t>Conclusions</a:t>
            </a:r>
            <a:endParaRPr lang="en-US" sz="2400" dirty="0"/>
          </a:p>
        </p:txBody>
      </p:sp>
      <p:sp>
        <p:nvSpPr>
          <p:cNvPr id="4" name="Title 1"/>
          <p:cNvSpPr txBox="1">
            <a:spLocks/>
          </p:cNvSpPr>
          <p:nvPr/>
        </p:nvSpPr>
        <p:spPr>
          <a:xfrm>
            <a:off x="6498717" y="2724046"/>
            <a:ext cx="3703372" cy="2209800"/>
          </a:xfrm>
          <a:prstGeom prst="rect">
            <a:avLst/>
          </a:prstGeom>
          <a:ln>
            <a:solidFill>
              <a:schemeClr val="accent1"/>
            </a:solidFill>
          </a:ln>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CA" sz="2800" b="1" dirty="0" smtClean="0">
                <a:solidFill>
                  <a:schemeClr val="accent1"/>
                </a:solidFill>
              </a:rPr>
              <a:t>Cultural Factors Shaping Institutions: </a:t>
            </a:r>
            <a:r>
              <a:rPr lang="en-CA" sz="2800" b="1" dirty="0" smtClean="0">
                <a:solidFill>
                  <a:schemeClr val="accent3">
                    <a:lumMod val="75000"/>
                  </a:schemeClr>
                </a:solidFill>
              </a:rPr>
              <a:t>Do Firms Benefit in Public-Private Partnerships?</a:t>
            </a:r>
            <a:endParaRPr lang="en-US" sz="2800" dirty="0">
              <a:solidFill>
                <a:schemeClr val="accent3">
                  <a:lumMod val="75000"/>
                </a:schemeClr>
              </a:solidFill>
            </a:endParaRPr>
          </a:p>
        </p:txBody>
      </p:sp>
    </p:spTree>
    <p:extLst>
      <p:ext uri="{BB962C8B-B14F-4D97-AF65-F5344CB8AC3E}">
        <p14:creationId xmlns:p14="http://schemas.microsoft.com/office/powerpoint/2010/main" val="25052496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4480" y="323665"/>
            <a:ext cx="10476411" cy="760553"/>
          </a:xfrm>
        </p:spPr>
        <p:txBody>
          <a:bodyPr>
            <a:noAutofit/>
          </a:bodyPr>
          <a:lstStyle/>
          <a:p>
            <a:r>
              <a:rPr lang="en-US" sz="2800" b="1" dirty="0" smtClean="0">
                <a:solidFill>
                  <a:schemeClr val="accent1">
                    <a:lumMod val="75000"/>
                  </a:schemeClr>
                </a:solidFill>
              </a:rPr>
              <a:t>Background/Rationale</a:t>
            </a:r>
            <a:r>
              <a:rPr lang="en-US" sz="2800" dirty="0" smtClean="0"/>
              <a:t/>
            </a:r>
            <a:br>
              <a:rPr lang="en-US" sz="2800" dirty="0" smtClean="0"/>
            </a:br>
            <a:r>
              <a:rPr lang="en-US" sz="2400" i="1" dirty="0" smtClean="0">
                <a:solidFill>
                  <a:schemeClr val="accent2">
                    <a:lumMod val="50000"/>
                  </a:schemeClr>
                </a:solidFill>
              </a:rPr>
              <a:t>For the UN SDGs, we need to know how to manage partnerships</a:t>
            </a:r>
            <a:endParaRPr lang="en-US" sz="2400" i="1" dirty="0">
              <a:solidFill>
                <a:schemeClr val="accent2">
                  <a:lumMod val="50000"/>
                </a:schemeClr>
              </a:solidFill>
            </a:endParaRPr>
          </a:p>
        </p:txBody>
      </p:sp>
      <p:sp>
        <p:nvSpPr>
          <p:cNvPr id="3" name="TextBox 2"/>
          <p:cNvSpPr txBox="1"/>
          <p:nvPr/>
        </p:nvSpPr>
        <p:spPr>
          <a:xfrm>
            <a:off x="666206" y="1280619"/>
            <a:ext cx="10842171" cy="5724644"/>
          </a:xfrm>
          <a:prstGeom prst="rect">
            <a:avLst/>
          </a:prstGeom>
          <a:noFill/>
        </p:spPr>
        <p:txBody>
          <a:bodyPr wrap="square" rtlCol="0">
            <a:spAutoFit/>
          </a:bodyPr>
          <a:lstStyle/>
          <a:p>
            <a:pPr algn="just">
              <a:lnSpc>
                <a:spcPct val="150000"/>
              </a:lnSpc>
            </a:pPr>
            <a:r>
              <a:rPr lang="en-US" sz="2400" b="1" dirty="0" smtClean="0"/>
              <a:t>#1 Consider the main effects</a:t>
            </a:r>
          </a:p>
          <a:p>
            <a:pPr marL="285750" indent="-285750" algn="just">
              <a:lnSpc>
                <a:spcPct val="150000"/>
              </a:lnSpc>
              <a:buFont typeface="Arial" panose="020B0604020202020204" pitchFamily="34" charset="0"/>
              <a:buChar char="•"/>
            </a:pPr>
            <a:r>
              <a:rPr lang="en-US" b="1" dirty="0" smtClean="0"/>
              <a:t>Do PPPs benefit firms?: </a:t>
            </a:r>
            <a:r>
              <a:rPr lang="en-US" dirty="0" smtClean="0"/>
              <a:t>An initial assumption is that a firm in PPPs has lucrative work with the </a:t>
            </a:r>
            <a:r>
              <a:rPr lang="en-US" dirty="0"/>
              <a:t>government (Berrios, 2006). </a:t>
            </a:r>
            <a:r>
              <a:rPr lang="en-US" dirty="0" smtClean="0"/>
              <a:t>So, PPP opportunities would be associated with more success and employment in these firms (larger firms). A firm must hire to satisfy the requirements of PPP work.</a:t>
            </a:r>
            <a:endParaRPr lang="en-US" b="1" dirty="0" smtClean="0">
              <a:solidFill>
                <a:srgbClr val="C00000"/>
              </a:solidFill>
            </a:endParaRPr>
          </a:p>
          <a:p>
            <a:pPr marL="285750" indent="-285750" algn="just">
              <a:lnSpc>
                <a:spcPct val="150000"/>
              </a:lnSpc>
              <a:buFont typeface="Arial" panose="020B0604020202020204" pitchFamily="34" charset="0"/>
              <a:buChar char="•"/>
            </a:pPr>
            <a:endParaRPr lang="en-US" sz="800" dirty="0" smtClean="0"/>
          </a:p>
          <a:p>
            <a:pPr marL="285750" indent="-285750" algn="just">
              <a:lnSpc>
                <a:spcPct val="150000"/>
              </a:lnSpc>
              <a:buFont typeface="Arial" panose="020B0604020202020204" pitchFamily="34" charset="0"/>
              <a:buChar char="•"/>
            </a:pPr>
            <a:r>
              <a:rPr lang="en-US" dirty="0" smtClean="0">
                <a:solidFill>
                  <a:schemeClr val="accent2">
                    <a:lumMod val="50000"/>
                  </a:schemeClr>
                </a:solidFill>
              </a:rPr>
              <a:t>However, </a:t>
            </a:r>
            <a:r>
              <a:rPr lang="en-US" dirty="0">
                <a:solidFill>
                  <a:schemeClr val="accent2">
                    <a:lumMod val="50000"/>
                  </a:schemeClr>
                </a:solidFill>
              </a:rPr>
              <a:t>i</a:t>
            </a:r>
            <a:r>
              <a:rPr lang="en-US" dirty="0" smtClean="0">
                <a:solidFill>
                  <a:schemeClr val="accent2">
                    <a:lumMod val="50000"/>
                  </a:schemeClr>
                </a:solidFill>
              </a:rPr>
              <a:t>t is not clear whether PPP involvement is necessarily good for a firm, given a lack of research on this topic.</a:t>
            </a:r>
          </a:p>
          <a:p>
            <a:pPr marL="285750" indent="-285750" algn="just">
              <a:lnSpc>
                <a:spcPct val="150000"/>
              </a:lnSpc>
              <a:buFont typeface="Arial" panose="020B0604020202020204" pitchFamily="34" charset="0"/>
              <a:buChar char="•"/>
            </a:pPr>
            <a:endParaRPr lang="en-US" sz="800" dirty="0" smtClean="0"/>
          </a:p>
          <a:p>
            <a:pPr marL="285750" indent="-285750" algn="just">
              <a:lnSpc>
                <a:spcPct val="150000"/>
              </a:lnSpc>
              <a:buFont typeface="Arial" panose="020B0604020202020204" pitchFamily="34" charset="0"/>
              <a:buChar char="•"/>
            </a:pPr>
            <a:r>
              <a:rPr lang="en-US" b="1" dirty="0" smtClean="0"/>
              <a:t>Do assertive and performance oriented national cultures support firms?: </a:t>
            </a:r>
            <a:r>
              <a:rPr lang="en-US" dirty="0" smtClean="0"/>
              <a:t>Is an assertive and/or performance oriented national culture associated with larger firms? Some research suggests that these correlated values are associated with </a:t>
            </a:r>
            <a:r>
              <a:rPr lang="en-US" dirty="0"/>
              <a:t>business success (Rauch, et al., 2013), but previous research has not specifically tested the relationship in this research.</a:t>
            </a:r>
          </a:p>
          <a:p>
            <a:endParaRPr lang="en-US"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9686611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4480" y="323665"/>
            <a:ext cx="10476411" cy="760553"/>
          </a:xfrm>
        </p:spPr>
        <p:txBody>
          <a:bodyPr>
            <a:noAutofit/>
          </a:bodyPr>
          <a:lstStyle/>
          <a:p>
            <a:r>
              <a:rPr lang="en-US" sz="2800" b="1" dirty="0" smtClean="0">
                <a:solidFill>
                  <a:schemeClr val="accent1">
                    <a:lumMod val="75000"/>
                  </a:schemeClr>
                </a:solidFill>
              </a:rPr>
              <a:t>Background/Rationale</a:t>
            </a:r>
            <a:r>
              <a:rPr lang="en-US" sz="2800" dirty="0" smtClean="0"/>
              <a:t/>
            </a:r>
            <a:br>
              <a:rPr lang="en-US" sz="2800" dirty="0" smtClean="0"/>
            </a:br>
            <a:r>
              <a:rPr lang="en-US" sz="2400" i="1" dirty="0" smtClean="0">
                <a:solidFill>
                  <a:schemeClr val="accent2">
                    <a:lumMod val="50000"/>
                  </a:schemeClr>
                </a:solidFill>
              </a:rPr>
              <a:t>For the UN SDGs, we need to know how to manage partnerships</a:t>
            </a:r>
            <a:endParaRPr lang="en-US" sz="2400" i="1" dirty="0">
              <a:solidFill>
                <a:schemeClr val="accent2">
                  <a:lumMod val="50000"/>
                </a:schemeClr>
              </a:solidFill>
            </a:endParaRPr>
          </a:p>
        </p:txBody>
      </p:sp>
      <p:sp>
        <p:nvSpPr>
          <p:cNvPr id="3" name="TextBox 2"/>
          <p:cNvSpPr txBox="1"/>
          <p:nvPr/>
        </p:nvSpPr>
        <p:spPr>
          <a:xfrm>
            <a:off x="796833" y="1410788"/>
            <a:ext cx="10946675" cy="5024452"/>
          </a:xfrm>
          <a:prstGeom prst="rect">
            <a:avLst/>
          </a:prstGeom>
          <a:noFill/>
        </p:spPr>
        <p:txBody>
          <a:bodyPr wrap="square" rtlCol="0">
            <a:spAutoFit/>
          </a:bodyPr>
          <a:lstStyle/>
          <a:p>
            <a:pPr algn="just"/>
            <a:r>
              <a:rPr lang="en-US" sz="2400" b="1" dirty="0" smtClean="0"/>
              <a:t>#2 Consider the interactions</a:t>
            </a:r>
          </a:p>
          <a:p>
            <a:pPr marL="285750" indent="-285750" algn="just">
              <a:buFont typeface="Arial" panose="020B0604020202020204" pitchFamily="34" charset="0"/>
              <a:buChar char="•"/>
            </a:pPr>
            <a:endParaRPr lang="en-US" sz="800" b="1" dirty="0"/>
          </a:p>
          <a:p>
            <a:pPr algn="just"/>
            <a:r>
              <a:rPr lang="en-US" sz="2000" b="1" dirty="0" smtClean="0"/>
              <a:t>National cultural values in a PPP: </a:t>
            </a:r>
          </a:p>
          <a:p>
            <a:pPr marL="285750" indent="-285750" algn="just">
              <a:buFont typeface="Arial" panose="020B0604020202020204" pitchFamily="34" charset="0"/>
              <a:buChar char="•"/>
            </a:pPr>
            <a:r>
              <a:rPr lang="en-US" sz="2000" dirty="0" smtClean="0"/>
              <a:t>We do not know whether national cultural values affect firms involved in PPPs, in general.</a:t>
            </a:r>
          </a:p>
          <a:p>
            <a:pPr marL="285750" indent="-285750" algn="just">
              <a:buFont typeface="Arial" panose="020B0604020202020204" pitchFamily="34" charset="0"/>
              <a:buChar char="•"/>
            </a:pPr>
            <a:endParaRPr lang="en-US" sz="1050" dirty="0"/>
          </a:p>
          <a:p>
            <a:pPr marL="285750" indent="-285750" algn="just">
              <a:buFont typeface="Arial" panose="020B0604020202020204" pitchFamily="34" charset="0"/>
              <a:buChar char="•"/>
            </a:pPr>
            <a:r>
              <a:rPr lang="en-US" sz="2000" dirty="0" smtClean="0"/>
              <a:t>Consider </a:t>
            </a:r>
            <a:r>
              <a:rPr lang="en-US" sz="2000" b="1" dirty="0" smtClean="0"/>
              <a:t>assertive and performance oriented national culture values:</a:t>
            </a:r>
          </a:p>
          <a:p>
            <a:pPr algn="just"/>
            <a:endParaRPr lang="en-US" sz="800" dirty="0"/>
          </a:p>
          <a:p>
            <a:pPr algn="just"/>
            <a:r>
              <a:rPr lang="en-US" sz="2000" dirty="0"/>
              <a:t> </a:t>
            </a:r>
            <a:r>
              <a:rPr lang="en-US" sz="2000" dirty="0" smtClean="0"/>
              <a:t>   Will a firm in this type of cultural environment and involved in PPPs tend to be </a:t>
            </a:r>
          </a:p>
          <a:p>
            <a:pPr algn="just"/>
            <a:r>
              <a:rPr lang="en-US" sz="2000" dirty="0"/>
              <a:t> </a:t>
            </a:r>
            <a:r>
              <a:rPr lang="en-US" sz="2000" dirty="0" smtClean="0"/>
              <a:t>   larger as a result? </a:t>
            </a:r>
          </a:p>
          <a:p>
            <a:pPr algn="just"/>
            <a:endParaRPr lang="en-US" sz="2000" dirty="0" smtClean="0"/>
          </a:p>
          <a:p>
            <a:pPr marL="285750" indent="-285750" algn="just">
              <a:buFont typeface="Arial" panose="020B0604020202020204" pitchFamily="34" charset="0"/>
              <a:buChar char="•"/>
            </a:pPr>
            <a:r>
              <a:rPr lang="en-US" sz="2000" dirty="0" smtClean="0"/>
              <a:t>These types of values could be in conflict with the </a:t>
            </a:r>
            <a:r>
              <a:rPr lang="en-US" sz="2000" b="1" dirty="0" smtClean="0"/>
              <a:t>cooperation/patience</a:t>
            </a:r>
            <a:r>
              <a:rPr lang="en-US" sz="2000" dirty="0" smtClean="0"/>
              <a:t> that is required in PPPs – requiring </a:t>
            </a:r>
            <a:r>
              <a:rPr lang="en-US" sz="2000" b="1" dirty="0"/>
              <a:t>coordination </a:t>
            </a:r>
            <a:r>
              <a:rPr lang="en-US" sz="2000" dirty="0"/>
              <a:t>(O’Leary and </a:t>
            </a:r>
            <a:r>
              <a:rPr lang="en-US" sz="2000" dirty="0" err="1"/>
              <a:t>Vij</a:t>
            </a:r>
            <a:r>
              <a:rPr lang="en-US" sz="2000" dirty="0"/>
              <a:t>, 2012)</a:t>
            </a:r>
            <a:r>
              <a:rPr lang="en-US" sz="2000" dirty="0" smtClean="0"/>
              <a:t>, and/or</a:t>
            </a:r>
          </a:p>
          <a:p>
            <a:pPr marL="285750" indent="-285750" algn="just">
              <a:buFont typeface="Arial" panose="020B0604020202020204" pitchFamily="34" charset="0"/>
              <a:buChar char="•"/>
            </a:pPr>
            <a:endParaRPr lang="en-US" sz="1200" dirty="0" smtClean="0"/>
          </a:p>
          <a:p>
            <a:pPr marL="285750" indent="-285750" algn="just">
              <a:buFont typeface="Arial" panose="020B0604020202020204" pitchFamily="34" charset="0"/>
              <a:buChar char="•"/>
            </a:pPr>
            <a:r>
              <a:rPr lang="en-US" sz="2000" dirty="0" smtClean="0"/>
              <a:t>PPPs could be </a:t>
            </a:r>
            <a:r>
              <a:rPr lang="en-US" sz="2000" b="1" dirty="0" smtClean="0"/>
              <a:t>inertial institutions </a:t>
            </a:r>
            <a:r>
              <a:rPr lang="en-US" sz="2000" dirty="0" smtClean="0"/>
              <a:t>that do not respond well to these values - so firms may not do better under these circumstances (</a:t>
            </a:r>
            <a:r>
              <a:rPr lang="en-US" sz="2000" dirty="0" err="1" smtClean="0"/>
              <a:t>Stal</a:t>
            </a:r>
            <a:r>
              <a:rPr lang="en-US" sz="2000" dirty="0" smtClean="0"/>
              <a:t>, 2015)</a:t>
            </a:r>
            <a:r>
              <a:rPr lang="en-US" sz="2000" b="1" dirty="0" smtClean="0">
                <a:solidFill>
                  <a:srgbClr val="C00000"/>
                </a:solidFill>
              </a:rPr>
              <a:t>.</a:t>
            </a:r>
          </a:p>
          <a:p>
            <a:pPr marL="285750" indent="-285750" algn="just">
              <a:buFont typeface="Arial" panose="020B0604020202020204" pitchFamily="34" charset="0"/>
              <a:buChar char="•"/>
            </a:pPr>
            <a:endParaRPr lang="en-US" sz="2000" dirty="0"/>
          </a:p>
          <a:p>
            <a:endParaRPr lang="en-US" dirty="0" smtClean="0"/>
          </a:p>
        </p:txBody>
      </p:sp>
    </p:spTree>
    <p:extLst>
      <p:ext uri="{BB962C8B-B14F-4D97-AF65-F5344CB8AC3E}">
        <p14:creationId xmlns:p14="http://schemas.microsoft.com/office/powerpoint/2010/main" val="35922173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2526" y="650237"/>
            <a:ext cx="10476411" cy="760553"/>
          </a:xfrm>
        </p:spPr>
        <p:txBody>
          <a:bodyPr>
            <a:noAutofit/>
          </a:bodyPr>
          <a:lstStyle/>
          <a:p>
            <a:r>
              <a:rPr lang="en-US" sz="2800" b="1" dirty="0" smtClean="0">
                <a:solidFill>
                  <a:schemeClr val="accent1">
                    <a:lumMod val="75000"/>
                  </a:schemeClr>
                </a:solidFill>
              </a:rPr>
              <a:t>Practical Significance</a:t>
            </a:r>
            <a:r>
              <a:rPr lang="en-US" sz="2800" dirty="0" smtClean="0"/>
              <a:t/>
            </a:r>
            <a:br>
              <a:rPr lang="en-US" sz="2800" dirty="0" smtClean="0"/>
            </a:br>
            <a:r>
              <a:rPr lang="en-US" sz="2400" i="1" dirty="0" smtClean="0">
                <a:solidFill>
                  <a:schemeClr val="accent2">
                    <a:lumMod val="50000"/>
                  </a:schemeClr>
                </a:solidFill>
              </a:rPr>
              <a:t>For the UN SDGs, we need to know how to manage partnerships</a:t>
            </a:r>
            <a:endParaRPr lang="en-US" sz="2400" i="1" dirty="0">
              <a:solidFill>
                <a:schemeClr val="accent2">
                  <a:lumMod val="50000"/>
                </a:schemeClr>
              </a:solidFill>
            </a:endParaRPr>
          </a:p>
        </p:txBody>
      </p:sp>
      <p:sp>
        <p:nvSpPr>
          <p:cNvPr id="3" name="TextBox 2"/>
          <p:cNvSpPr txBox="1"/>
          <p:nvPr/>
        </p:nvSpPr>
        <p:spPr>
          <a:xfrm>
            <a:off x="1715589" y="1541416"/>
            <a:ext cx="9427028" cy="4985980"/>
          </a:xfrm>
          <a:prstGeom prst="rect">
            <a:avLst/>
          </a:prstGeom>
          <a:noFill/>
        </p:spPr>
        <p:txBody>
          <a:bodyPr wrap="square" rtlCol="0">
            <a:spAutoFit/>
          </a:bodyPr>
          <a:lstStyle/>
          <a:p>
            <a:pPr algn="just">
              <a:lnSpc>
                <a:spcPct val="150000"/>
              </a:lnSpc>
            </a:pPr>
            <a:r>
              <a:rPr lang="en-US" sz="2400" b="1" dirty="0" smtClean="0"/>
              <a:t>Management of PPPs: </a:t>
            </a:r>
            <a:endParaRPr lang="en-US" sz="2400" b="1" dirty="0"/>
          </a:p>
          <a:p>
            <a:pPr>
              <a:lnSpc>
                <a:spcPct val="150000"/>
              </a:lnSpc>
            </a:pPr>
            <a:r>
              <a:rPr lang="en-US" sz="2400" dirty="0" smtClean="0"/>
              <a:t>This research informs the management of PPPs, considering national culture variables, and firms’ decisions about whether and/or when to be involved in PPPs. </a:t>
            </a:r>
          </a:p>
          <a:p>
            <a:pPr>
              <a:lnSpc>
                <a:spcPct val="150000"/>
              </a:lnSpc>
            </a:pPr>
            <a:endParaRPr lang="en-US" sz="800" b="1" dirty="0">
              <a:solidFill>
                <a:srgbClr val="C00000"/>
              </a:solidFill>
            </a:endParaRPr>
          </a:p>
          <a:p>
            <a:pPr>
              <a:lnSpc>
                <a:spcPct val="150000"/>
              </a:lnSpc>
            </a:pPr>
            <a:r>
              <a:rPr lang="en-US" sz="2400" dirty="0" smtClean="0">
                <a:solidFill>
                  <a:srgbClr val="C00000"/>
                </a:solidFill>
              </a:rPr>
              <a:t>The success of transportation PPPs, which are reliant on partner firms’ successes, enable SDGs related to infrastructure, cities, responsible production and consumption, and climate action. </a:t>
            </a:r>
          </a:p>
          <a:p>
            <a:endParaRPr lang="en-US" dirty="0" smtClean="0"/>
          </a:p>
        </p:txBody>
      </p:sp>
    </p:spTree>
    <p:extLst>
      <p:ext uri="{BB962C8B-B14F-4D97-AF65-F5344CB8AC3E}">
        <p14:creationId xmlns:p14="http://schemas.microsoft.com/office/powerpoint/2010/main" val="39963544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5096" y="637173"/>
            <a:ext cx="8911687" cy="1280890"/>
          </a:xfrm>
        </p:spPr>
        <p:txBody>
          <a:bodyPr/>
          <a:lstStyle/>
          <a:p>
            <a:r>
              <a:rPr lang="en-US" b="1" dirty="0" smtClean="0">
                <a:solidFill>
                  <a:schemeClr val="accent1">
                    <a:lumMod val="75000"/>
                  </a:schemeClr>
                </a:solidFill>
              </a:rPr>
              <a:t>Research Question</a:t>
            </a:r>
            <a:endParaRPr lang="en-US" b="1" dirty="0">
              <a:solidFill>
                <a:schemeClr val="accent1">
                  <a:lumMod val="75000"/>
                </a:schemeClr>
              </a:solidFill>
            </a:endParaRPr>
          </a:p>
        </p:txBody>
      </p:sp>
      <p:sp>
        <p:nvSpPr>
          <p:cNvPr id="3" name="Rectangle 2"/>
          <p:cNvSpPr/>
          <p:nvPr/>
        </p:nvSpPr>
        <p:spPr>
          <a:xfrm>
            <a:off x="1872341" y="1421675"/>
            <a:ext cx="8643259" cy="3785652"/>
          </a:xfrm>
          <a:prstGeom prst="rect">
            <a:avLst/>
          </a:prstGeom>
        </p:spPr>
        <p:txBody>
          <a:bodyPr wrap="square">
            <a:spAutoFit/>
          </a:bodyPr>
          <a:lstStyle/>
          <a:p>
            <a:pPr algn="just">
              <a:lnSpc>
                <a:spcPct val="150000"/>
              </a:lnSpc>
            </a:pPr>
            <a:r>
              <a:rPr lang="en-US" sz="3200" dirty="0" smtClean="0"/>
              <a:t>Do national cultural values of </a:t>
            </a:r>
            <a:r>
              <a:rPr lang="en-US" sz="3200" b="1" i="1" dirty="0" smtClean="0"/>
              <a:t>assertiveness</a:t>
            </a:r>
            <a:r>
              <a:rPr lang="en-US" sz="3200" dirty="0" smtClean="0"/>
              <a:t> and </a:t>
            </a:r>
            <a:r>
              <a:rPr lang="en-US" sz="3200" b="1" i="1" dirty="0" smtClean="0"/>
              <a:t>performance orientation </a:t>
            </a:r>
            <a:r>
              <a:rPr lang="en-US" sz="3200" dirty="0" smtClean="0"/>
              <a:t>which are expected to support a transportation firm, instead diminish the same firm in public private partnerships (PPPs)? </a:t>
            </a:r>
            <a:endParaRPr lang="en-US" sz="3200" dirty="0"/>
          </a:p>
        </p:txBody>
      </p:sp>
    </p:spTree>
    <p:extLst>
      <p:ext uri="{BB962C8B-B14F-4D97-AF65-F5344CB8AC3E}">
        <p14:creationId xmlns:p14="http://schemas.microsoft.com/office/powerpoint/2010/main" val="30289835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9153" y="193036"/>
            <a:ext cx="8911687" cy="656050"/>
          </a:xfrm>
        </p:spPr>
        <p:txBody>
          <a:bodyPr/>
          <a:lstStyle/>
          <a:p>
            <a:r>
              <a:rPr lang="en-US" b="1" dirty="0" smtClean="0">
                <a:solidFill>
                  <a:schemeClr val="accent1">
                    <a:lumMod val="75000"/>
                  </a:schemeClr>
                </a:solidFill>
              </a:rPr>
              <a:t>Theory</a:t>
            </a:r>
            <a:endParaRPr lang="en-US" b="1" dirty="0">
              <a:solidFill>
                <a:schemeClr val="accent1">
                  <a:lumMod val="75000"/>
                </a:schemeClr>
              </a:solidFill>
            </a:endParaRPr>
          </a:p>
        </p:txBody>
      </p:sp>
      <p:sp>
        <p:nvSpPr>
          <p:cNvPr id="3" name="Rectangle 2"/>
          <p:cNvSpPr/>
          <p:nvPr/>
        </p:nvSpPr>
        <p:spPr>
          <a:xfrm>
            <a:off x="1458778" y="849086"/>
            <a:ext cx="9978195" cy="6155531"/>
          </a:xfrm>
          <a:prstGeom prst="rect">
            <a:avLst/>
          </a:prstGeom>
        </p:spPr>
        <p:txBody>
          <a:bodyPr wrap="square">
            <a:spAutoFit/>
          </a:bodyPr>
          <a:lstStyle/>
          <a:p>
            <a:pPr marL="285750" indent="-285750" algn="just">
              <a:buFont typeface="Arial" panose="020B0604020202020204" pitchFamily="34" charset="0"/>
              <a:buChar char="•"/>
            </a:pPr>
            <a:r>
              <a:rPr lang="en-US" sz="2000" b="1" dirty="0" smtClean="0"/>
              <a:t>Combine institutional and international business theories</a:t>
            </a:r>
            <a:r>
              <a:rPr lang="en-US" sz="2000" dirty="0"/>
              <a:t>,</a:t>
            </a:r>
            <a:r>
              <a:rPr lang="en-US" sz="2000" dirty="0" smtClean="0"/>
              <a:t> and inform the literature on sustainable development, PPPs, and transportation.</a:t>
            </a:r>
          </a:p>
          <a:p>
            <a:pPr marL="285750" indent="-285750" algn="just">
              <a:buFont typeface="Arial" panose="020B0604020202020204" pitchFamily="34" charset="0"/>
              <a:buChar char="•"/>
            </a:pPr>
            <a:endParaRPr lang="en-US" sz="1200" dirty="0" smtClean="0"/>
          </a:p>
          <a:p>
            <a:pPr marL="285750" indent="-285750" algn="just">
              <a:buFont typeface="Arial" panose="020B0604020202020204" pitchFamily="34" charset="0"/>
              <a:buChar char="•"/>
            </a:pPr>
            <a:r>
              <a:rPr lang="en-US" sz="2000" b="1" dirty="0" smtClean="0"/>
              <a:t>Posit that national culture enters into institutions: </a:t>
            </a:r>
            <a:r>
              <a:rPr lang="en-US" sz="2000" dirty="0" smtClean="0"/>
              <a:t>Examine whether national culture affects institutions and firms participating in institutions such as PPPs. </a:t>
            </a:r>
          </a:p>
          <a:p>
            <a:pPr marL="285750" indent="-285750" algn="just">
              <a:buFont typeface="Arial" panose="020B0604020202020204" pitchFamily="34" charset="0"/>
              <a:buChar char="•"/>
            </a:pPr>
            <a:endParaRPr lang="en-US" sz="1200" dirty="0" smtClean="0"/>
          </a:p>
          <a:p>
            <a:pPr marL="285750" indent="-285750" algn="just">
              <a:buFont typeface="Arial" panose="020B0604020202020204" pitchFamily="34" charset="0"/>
              <a:buChar char="•"/>
            </a:pPr>
            <a:r>
              <a:rPr lang="en-US" sz="2000" b="1" dirty="0" smtClean="0"/>
              <a:t>PPPs are institutions</a:t>
            </a:r>
            <a:r>
              <a:rPr lang="en-US" sz="2000" dirty="0" smtClean="0"/>
              <a:t> made up of partnering organizations from the public and private sectors (Bradford, 2003; Peters, 1998; </a:t>
            </a:r>
            <a:r>
              <a:rPr lang="en-US" sz="2000" dirty="0" err="1" smtClean="0"/>
              <a:t>Samii</a:t>
            </a:r>
            <a:r>
              <a:rPr lang="en-US" sz="2000" dirty="0" smtClean="0"/>
              <a:t>, Van </a:t>
            </a:r>
            <a:r>
              <a:rPr lang="en-US" sz="2000" dirty="0" err="1" smtClean="0"/>
              <a:t>Wassenhove</a:t>
            </a:r>
            <a:r>
              <a:rPr lang="en-US" sz="2000" dirty="0" smtClean="0"/>
              <a:t>, &amp; Bhattacharya, 2002). </a:t>
            </a:r>
          </a:p>
          <a:p>
            <a:pPr algn="just"/>
            <a:endParaRPr lang="en-US" sz="1200" dirty="0" smtClean="0"/>
          </a:p>
          <a:p>
            <a:pPr marL="285750" indent="-285750" algn="just">
              <a:buFont typeface="Arial" panose="020B0604020202020204" pitchFamily="34" charset="0"/>
              <a:buChar char="•"/>
            </a:pPr>
            <a:r>
              <a:rPr lang="en-US" sz="2000" b="1" dirty="0" smtClean="0"/>
              <a:t>Institutional theory </a:t>
            </a:r>
            <a:r>
              <a:rPr lang="en-US" sz="2000" dirty="0" smtClean="0"/>
              <a:t>considers mechanisms leading to isomorphism such as cultural-cognitive, normative, and regulative factors (DiMaggio &amp; Powell, 1983; DiMaggio, 1997). </a:t>
            </a:r>
          </a:p>
          <a:p>
            <a:pPr marL="285750" indent="-285750" algn="just">
              <a:buFont typeface="Arial" panose="020B0604020202020204" pitchFamily="34" charset="0"/>
              <a:buChar char="•"/>
            </a:pPr>
            <a:endParaRPr lang="en-US" sz="1200" dirty="0" smtClean="0"/>
          </a:p>
          <a:p>
            <a:pPr marL="285750" indent="-285750" algn="just">
              <a:buFont typeface="Arial" panose="020B0604020202020204" pitchFamily="34" charset="0"/>
              <a:buChar char="•"/>
            </a:pPr>
            <a:r>
              <a:rPr lang="en-US" sz="2000" b="1" dirty="0" smtClean="0"/>
              <a:t>Culture</a:t>
            </a:r>
            <a:r>
              <a:rPr lang="en-US" sz="2000" dirty="0" smtClean="0"/>
              <a:t> in a general sense has been part of institutional theory; </a:t>
            </a:r>
            <a:r>
              <a:rPr lang="en-US" sz="2000" dirty="0"/>
              <a:t>r</a:t>
            </a:r>
            <a:r>
              <a:rPr lang="en-US" sz="2000" dirty="0" smtClean="0"/>
              <a:t>esearch has not explored </a:t>
            </a:r>
            <a:r>
              <a:rPr lang="en-US" sz="2000" b="1" dirty="0" smtClean="0">
                <a:solidFill>
                  <a:schemeClr val="accent1">
                    <a:lumMod val="75000"/>
                  </a:schemeClr>
                </a:solidFill>
              </a:rPr>
              <a:t>National Culture </a:t>
            </a:r>
            <a:r>
              <a:rPr lang="en-US" sz="2000" dirty="0" smtClean="0"/>
              <a:t>as an institutional factor. </a:t>
            </a:r>
          </a:p>
          <a:p>
            <a:pPr marL="285750" indent="-285750" algn="just">
              <a:buFont typeface="Arial" panose="020B0604020202020204" pitchFamily="34" charset="0"/>
              <a:buChar char="•"/>
            </a:pPr>
            <a:r>
              <a:rPr lang="en-US" sz="2000" dirty="0" smtClean="0"/>
              <a:t>Institutional factors such as regulatory quality, market openness, ease to start a business, and contract enforcement are determinants of the success of transportation projects (</a:t>
            </a:r>
            <a:r>
              <a:rPr lang="en-US" sz="2000" dirty="0" err="1" smtClean="0"/>
              <a:t>Panayides</a:t>
            </a:r>
            <a:r>
              <a:rPr lang="en-US" sz="2000" dirty="0" smtClean="0"/>
              <a:t>, </a:t>
            </a:r>
            <a:r>
              <a:rPr lang="en-US" sz="2000" dirty="0" err="1" smtClean="0"/>
              <a:t>Parola</a:t>
            </a:r>
            <a:r>
              <a:rPr lang="en-US" sz="2000" dirty="0" smtClean="0"/>
              <a:t>,&amp; Lam, 2015), but national culture has not been investigated as one of those factors. </a:t>
            </a:r>
          </a:p>
          <a:p>
            <a:pPr marL="285750" indent="-285750" algn="just">
              <a:buFont typeface="Arial" panose="020B0604020202020204" pitchFamily="34" charset="0"/>
              <a:buChar char="•"/>
            </a:pPr>
            <a:endParaRPr lang="en-US" sz="800" dirty="0" smtClean="0"/>
          </a:p>
          <a:p>
            <a:pPr marL="285750" indent="-285750" algn="just">
              <a:buFont typeface="Arial" panose="020B0604020202020204" pitchFamily="34" charset="0"/>
              <a:buChar char="•"/>
            </a:pPr>
            <a:endParaRPr lang="en-US" dirty="0" smtClean="0"/>
          </a:p>
        </p:txBody>
      </p:sp>
    </p:spTree>
    <p:extLst>
      <p:ext uri="{BB962C8B-B14F-4D97-AF65-F5344CB8AC3E}">
        <p14:creationId xmlns:p14="http://schemas.microsoft.com/office/powerpoint/2010/main" val="35479698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0193" y="349790"/>
            <a:ext cx="8911687" cy="525421"/>
          </a:xfrm>
        </p:spPr>
        <p:txBody>
          <a:bodyPr>
            <a:normAutofit fontScale="90000"/>
          </a:bodyPr>
          <a:lstStyle/>
          <a:p>
            <a:r>
              <a:rPr lang="en-US" sz="3200" b="1" dirty="0" smtClean="0">
                <a:solidFill>
                  <a:schemeClr val="accent1">
                    <a:lumMod val="75000"/>
                  </a:schemeClr>
                </a:solidFill>
              </a:rPr>
              <a:t>Hypotheses - Explanations</a:t>
            </a:r>
            <a:endParaRPr lang="en-US" sz="3200" b="1" dirty="0">
              <a:solidFill>
                <a:schemeClr val="accent1">
                  <a:lumMod val="75000"/>
                </a:schemeClr>
              </a:solidFill>
            </a:endParaRPr>
          </a:p>
        </p:txBody>
      </p:sp>
      <p:sp>
        <p:nvSpPr>
          <p:cNvPr id="8" name="Rectangle 7"/>
          <p:cNvSpPr/>
          <p:nvPr/>
        </p:nvSpPr>
        <p:spPr>
          <a:xfrm>
            <a:off x="1215287" y="875211"/>
            <a:ext cx="10210506" cy="5863144"/>
          </a:xfrm>
          <a:prstGeom prst="rect">
            <a:avLst/>
          </a:prstGeom>
        </p:spPr>
        <p:txBody>
          <a:bodyPr wrap="square">
            <a:spAutoFit/>
          </a:bodyPr>
          <a:lstStyle/>
          <a:p>
            <a:pPr marL="285750" indent="-285750" algn="just">
              <a:lnSpc>
                <a:spcPct val="150000"/>
              </a:lnSpc>
              <a:buFont typeface="Arial" panose="020B0604020202020204" pitchFamily="34" charset="0"/>
              <a:buChar char="•"/>
            </a:pPr>
            <a:r>
              <a:rPr lang="en-US" b="1" dirty="0" smtClean="0"/>
              <a:t>H1a and H1b: Assertiveness and Performance Orientation </a:t>
            </a:r>
            <a:r>
              <a:rPr lang="en-US" dirty="0" smtClean="0"/>
              <a:t>are expected to be national cultural values facilitative of business so firms operating within national cultures having these values will be larger (Rauch, et al., 2013). Also, some previous research in entrepreneurship implies that performance-focused and assertive cultures may hold back small firms needing social capital support </a:t>
            </a:r>
            <a:r>
              <a:rPr lang="en-US" dirty="0"/>
              <a:t>(Stephan &amp; </a:t>
            </a:r>
            <a:r>
              <a:rPr lang="en-US" dirty="0" err="1"/>
              <a:t>Uhlaner</a:t>
            </a:r>
            <a:r>
              <a:rPr lang="en-US" dirty="0"/>
              <a:t>, 2010</a:t>
            </a:r>
            <a:r>
              <a:rPr lang="en-US" dirty="0" smtClean="0"/>
              <a:t>) thus, larger firms may benefit under these circumstances.</a:t>
            </a:r>
          </a:p>
          <a:p>
            <a:pPr marL="285750" indent="-285750" algn="just">
              <a:lnSpc>
                <a:spcPct val="150000"/>
              </a:lnSpc>
              <a:buFont typeface="Arial" panose="020B0604020202020204" pitchFamily="34" charset="0"/>
              <a:buChar char="•"/>
            </a:pPr>
            <a:endParaRPr lang="en-US" sz="800" dirty="0" smtClean="0"/>
          </a:p>
          <a:p>
            <a:pPr marL="285750" indent="-285750" algn="just">
              <a:lnSpc>
                <a:spcPct val="150000"/>
              </a:lnSpc>
              <a:buFont typeface="Arial" panose="020B0604020202020204" pitchFamily="34" charset="0"/>
              <a:buChar char="•"/>
            </a:pPr>
            <a:r>
              <a:rPr lang="en-US" b="1" dirty="0" smtClean="0"/>
              <a:t>H2a and H2b: </a:t>
            </a:r>
            <a:r>
              <a:rPr lang="en-US" dirty="0" smtClean="0"/>
              <a:t>PPPs are posited as beneficial for the firms that engage in them because they are lucrative business opportunities working with government actors. Firms will need more employees to work on these large public projects. Variables include PPP = “having a PPP” and Number of PPPs = “increasing number of PPPs”.</a:t>
            </a:r>
          </a:p>
          <a:p>
            <a:pPr marL="285750" indent="-285750" algn="just">
              <a:lnSpc>
                <a:spcPct val="150000"/>
              </a:lnSpc>
              <a:buFont typeface="Arial" panose="020B0604020202020204" pitchFamily="34" charset="0"/>
              <a:buChar char="•"/>
            </a:pPr>
            <a:endParaRPr lang="en-US" sz="800" dirty="0" smtClean="0"/>
          </a:p>
          <a:p>
            <a:pPr marL="285750" indent="-285750" algn="just">
              <a:lnSpc>
                <a:spcPct val="150000"/>
              </a:lnSpc>
              <a:buFont typeface="Arial" panose="020B0604020202020204" pitchFamily="34" charset="0"/>
              <a:buChar char="•"/>
            </a:pPr>
            <a:r>
              <a:rPr lang="en-US" b="1" dirty="0" smtClean="0"/>
              <a:t>H3a-H3d Interactions:</a:t>
            </a:r>
            <a:r>
              <a:rPr lang="en-US" dirty="0" smtClean="0"/>
              <a:t> Interact national cultural factors with having a PPP(s). National cultural factors normally fostering the independent success of firms (as predicted) may not facilitate partnerships so the combination may negatively affect firm size. </a:t>
            </a:r>
            <a:endParaRPr lang="en-US" dirty="0"/>
          </a:p>
        </p:txBody>
      </p:sp>
    </p:spTree>
    <p:extLst>
      <p:ext uri="{BB962C8B-B14F-4D97-AF65-F5344CB8AC3E}">
        <p14:creationId xmlns:p14="http://schemas.microsoft.com/office/powerpoint/2010/main" val="7040820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8653" y="676361"/>
            <a:ext cx="8911687" cy="1280890"/>
          </a:xfrm>
        </p:spPr>
        <p:txBody>
          <a:bodyPr/>
          <a:lstStyle/>
          <a:p>
            <a:r>
              <a:rPr lang="en-US" b="1" dirty="0" smtClean="0">
                <a:solidFill>
                  <a:schemeClr val="accent1">
                    <a:lumMod val="75000"/>
                  </a:schemeClr>
                </a:solidFill>
              </a:rPr>
              <a:t>Hypotheses</a:t>
            </a:r>
            <a:endParaRPr lang="en-US" b="1" dirty="0">
              <a:solidFill>
                <a:schemeClr val="accent1">
                  <a:lumMod val="75000"/>
                </a:schemeClr>
              </a:solidFill>
            </a:endParaRPr>
          </a:p>
        </p:txBody>
      </p:sp>
      <p:pic>
        <p:nvPicPr>
          <p:cNvPr id="6" name="Picture 5"/>
          <p:cNvPicPr>
            <a:picLocks noChangeAspect="1"/>
          </p:cNvPicPr>
          <p:nvPr/>
        </p:nvPicPr>
        <p:blipFill>
          <a:blip r:embed="rId2"/>
          <a:stretch>
            <a:fillRect/>
          </a:stretch>
        </p:blipFill>
        <p:spPr>
          <a:xfrm>
            <a:off x="1619794" y="1449977"/>
            <a:ext cx="9039497" cy="5199017"/>
          </a:xfrm>
          <a:prstGeom prst="rect">
            <a:avLst/>
          </a:prstGeom>
        </p:spPr>
      </p:pic>
    </p:spTree>
    <p:extLst>
      <p:ext uri="{BB962C8B-B14F-4D97-AF65-F5344CB8AC3E}">
        <p14:creationId xmlns:p14="http://schemas.microsoft.com/office/powerpoint/2010/main" val="2169531155"/>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TM02892315[[fn=Wisp]]</Template>
  <TotalTime>4667</TotalTime>
  <Words>2065</Words>
  <Application>Microsoft Office PowerPoint</Application>
  <PresentationFormat>Widescreen</PresentationFormat>
  <Paragraphs>214</Paragraphs>
  <Slides>18</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18</vt:i4>
      </vt:variant>
    </vt:vector>
  </HeadingPairs>
  <TitlesOfParts>
    <vt:vector size="27" baseType="lpstr">
      <vt:lpstr>Arial</vt:lpstr>
      <vt:lpstr>Calibri</vt:lpstr>
      <vt:lpstr>Century Gothic</vt:lpstr>
      <vt:lpstr>Times New Roman</vt:lpstr>
      <vt:lpstr>Wingdings</vt:lpstr>
      <vt:lpstr>Wingdings 3</vt:lpstr>
      <vt:lpstr>Wisp</vt:lpstr>
      <vt:lpstr>Worksheet</vt:lpstr>
      <vt:lpstr>Document</vt:lpstr>
      <vt:lpstr>Cultural Factors Shaping Institutions: Do Firms Benefit in Public-Private Partnerships?</vt:lpstr>
      <vt:lpstr>Contents</vt:lpstr>
      <vt:lpstr>Background/Rationale For the UN SDGs, we need to know how to manage partnerships</vt:lpstr>
      <vt:lpstr>Background/Rationale For the UN SDGs, we need to know how to manage partnerships</vt:lpstr>
      <vt:lpstr>Practical Significance For the UN SDGs, we need to know how to manage partnerships</vt:lpstr>
      <vt:lpstr>Research Question</vt:lpstr>
      <vt:lpstr>Theory</vt:lpstr>
      <vt:lpstr>Hypotheses - Explanations</vt:lpstr>
      <vt:lpstr>Hypotheses</vt:lpstr>
      <vt:lpstr>Methods</vt:lpstr>
      <vt:lpstr>PowerPoint Presentation</vt:lpstr>
      <vt:lpstr>PowerPoint Presentation</vt:lpstr>
      <vt:lpstr>Results Summary</vt:lpstr>
      <vt:lpstr>Results &amp; Discussion</vt:lpstr>
      <vt:lpstr>Conclusions</vt:lpstr>
      <vt:lpstr>Selected References</vt:lpstr>
      <vt:lpstr>Selected References (cont’d)</vt:lpstr>
      <vt:lpstr>Questions?</vt:lpstr>
    </vt:vector>
  </TitlesOfParts>
  <Company>Ryerson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Debbie de Lange</dc:creator>
  <cp:lastModifiedBy>Debbie de Lange</cp:lastModifiedBy>
  <cp:revision>175</cp:revision>
  <dcterms:created xsi:type="dcterms:W3CDTF">2018-04-07T02:02:58Z</dcterms:created>
  <dcterms:modified xsi:type="dcterms:W3CDTF">2018-04-11T23:41:11Z</dcterms:modified>
</cp:coreProperties>
</file>