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bookmarkIdSeed="2">
  <p:sldMasterIdLst>
    <p:sldMasterId id="2147483648" r:id="rId1"/>
  </p:sldMasterIdLst>
  <p:notesMasterIdLst>
    <p:notesMasterId r:id="rId8"/>
  </p:notesMasterIdLst>
  <p:handoutMasterIdLst>
    <p:handoutMasterId r:id="rId9"/>
  </p:handoutMasterIdLst>
  <p:sldIdLst>
    <p:sldId id="364" r:id="rId2"/>
    <p:sldId id="399" r:id="rId3"/>
    <p:sldId id="395" r:id="rId4"/>
    <p:sldId id="397" r:id="rId5"/>
    <p:sldId id="401" r:id="rId6"/>
    <p:sldId id="403" r:id="rId7"/>
  </p:sldIdLst>
  <p:sldSz cx="9144000" cy="5143500" type="screen16x9"/>
  <p:notesSz cx="6858000" cy="9296400"/>
  <p:defaultTextStyle>
    <a:defPPr>
      <a:defRPr lang="es-MX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CC0000"/>
    <a:srgbClr val="320000"/>
    <a:srgbClr val="A50021"/>
    <a:srgbClr val="DA0080"/>
    <a:srgbClr val="86378B"/>
    <a:srgbClr val="41B6D8"/>
    <a:srgbClr val="004B93"/>
    <a:srgbClr val="EE0000"/>
    <a:srgbClr val="F2F2F2"/>
    <a:srgbClr val="FBFBF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Estilo medio 2 - Énfasis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Estilo medio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2A488322-F2BA-4B5B-9748-0D474271808F}" styleName="Estilo medio 3 - Énfasis 6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74C1A8A3-306A-4EB7-A6B1-4F7E0EB9C5D6}" styleName="Estilo medio 3 - Énfasis 5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B301B821-A1FF-4177-AEE7-76D212191A09}" styleName="Estilo medio 1 - Énfasis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1">
              <a:tint val="20000"/>
            </a:schemeClr>
          </a:solidFill>
        </a:fill>
      </a:tcStyle>
    </a:band1H>
    <a:band1V>
      <a:tcStyle>
        <a:tcBdr/>
        <a:fill>
          <a:solidFill>
            <a:schemeClr val="accent1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8363" autoAdjust="0"/>
    <p:restoredTop sz="77442" autoAdjust="0"/>
  </p:normalViewPr>
  <p:slideViewPr>
    <p:cSldViewPr>
      <p:cViewPr varScale="1">
        <p:scale>
          <a:sx n="76" d="100"/>
          <a:sy n="76" d="100"/>
        </p:scale>
        <p:origin x="1728" y="102"/>
      </p:cViewPr>
      <p:guideLst>
        <p:guide orient="horz" pos="162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75" d="100"/>
        <a:sy n="75" d="100"/>
      </p:scale>
      <p:origin x="0" y="0"/>
    </p:cViewPr>
  </p:notesTextViewPr>
  <p:sorterViewPr>
    <p:cViewPr>
      <p:scale>
        <a:sx n="110" d="100"/>
        <a:sy n="110" d="100"/>
      </p:scale>
      <p:origin x="0" y="2154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notesMaster" Target="notesMasters/notesMaster1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handoutMaster" Target="handoutMasters/handout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2" y="2"/>
            <a:ext cx="2971800" cy="464820"/>
          </a:xfrm>
          <a:prstGeom prst="rect">
            <a:avLst/>
          </a:prstGeom>
        </p:spPr>
        <p:txBody>
          <a:bodyPr vert="horz" lIns="91422" tIns="45710" rIns="91422" bIns="4571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6" y="2"/>
            <a:ext cx="2971800" cy="464820"/>
          </a:xfrm>
          <a:prstGeom prst="rect">
            <a:avLst/>
          </a:prstGeom>
        </p:spPr>
        <p:txBody>
          <a:bodyPr vert="horz" lIns="91422" tIns="45710" rIns="91422" bIns="45710" rtlCol="0"/>
          <a:lstStyle>
            <a:lvl1pPr algn="r">
              <a:defRPr sz="1200"/>
            </a:lvl1pPr>
          </a:lstStyle>
          <a:p>
            <a:fld id="{E04A7845-23E1-4E4A-AE12-FB9FAAD8B447}" type="datetimeFigureOut">
              <a:rPr lang="en-GB" smtClean="0"/>
              <a:pPr/>
              <a:t>26/11/2017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2" y="8829969"/>
            <a:ext cx="2971800" cy="464820"/>
          </a:xfrm>
          <a:prstGeom prst="rect">
            <a:avLst/>
          </a:prstGeom>
        </p:spPr>
        <p:txBody>
          <a:bodyPr vert="horz" lIns="91422" tIns="45710" rIns="91422" bIns="4571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6" y="8829969"/>
            <a:ext cx="2971800" cy="464820"/>
          </a:xfrm>
          <a:prstGeom prst="rect">
            <a:avLst/>
          </a:prstGeom>
        </p:spPr>
        <p:txBody>
          <a:bodyPr vert="horz" lIns="91422" tIns="45710" rIns="91422" bIns="45710" rtlCol="0" anchor="b"/>
          <a:lstStyle>
            <a:lvl1pPr algn="r">
              <a:defRPr sz="1200"/>
            </a:lvl1pPr>
          </a:lstStyle>
          <a:p>
            <a:fld id="{E29F7FF5-449B-4F05-9FCA-CFDE2BA419DB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93944419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encabezado"/>
          <p:cNvSpPr>
            <a:spLocks noGrp="1"/>
          </p:cNvSpPr>
          <p:nvPr>
            <p:ph type="hdr" sz="quarter"/>
          </p:nvPr>
        </p:nvSpPr>
        <p:spPr>
          <a:xfrm>
            <a:off x="2" y="2"/>
            <a:ext cx="2971800" cy="464820"/>
          </a:xfrm>
          <a:prstGeom prst="rect">
            <a:avLst/>
          </a:prstGeom>
        </p:spPr>
        <p:txBody>
          <a:bodyPr vert="horz" lIns="91422" tIns="45710" rIns="91422" bIns="45710" rtlCol="0"/>
          <a:lstStyle>
            <a:lvl1pPr algn="l">
              <a:defRPr sz="1200"/>
            </a:lvl1pPr>
          </a:lstStyle>
          <a:p>
            <a:endParaRPr lang="es-MX" dirty="0"/>
          </a:p>
        </p:txBody>
      </p:sp>
      <p:sp>
        <p:nvSpPr>
          <p:cNvPr id="3" name="2 Marcador de fecha"/>
          <p:cNvSpPr>
            <a:spLocks noGrp="1"/>
          </p:cNvSpPr>
          <p:nvPr>
            <p:ph type="dt" idx="1"/>
          </p:nvPr>
        </p:nvSpPr>
        <p:spPr>
          <a:xfrm>
            <a:off x="3884616" y="2"/>
            <a:ext cx="2971800" cy="464820"/>
          </a:xfrm>
          <a:prstGeom prst="rect">
            <a:avLst/>
          </a:prstGeom>
        </p:spPr>
        <p:txBody>
          <a:bodyPr vert="horz" lIns="91422" tIns="45710" rIns="91422" bIns="45710" rtlCol="0"/>
          <a:lstStyle>
            <a:lvl1pPr algn="r">
              <a:defRPr sz="1200"/>
            </a:lvl1pPr>
          </a:lstStyle>
          <a:p>
            <a:fld id="{93359385-195E-4B63-BDAB-5FF89366C79A}" type="datetimeFigureOut">
              <a:rPr lang="es-MX" smtClean="0"/>
              <a:pPr/>
              <a:t>26/11/2017</a:t>
            </a:fld>
            <a:endParaRPr lang="es-MX" dirty="0"/>
          </a:p>
        </p:txBody>
      </p:sp>
      <p:sp>
        <p:nvSpPr>
          <p:cNvPr id="4" name="3 Marcador de imagen de diapositiva"/>
          <p:cNvSpPr>
            <a:spLocks noGrp="1" noRot="1" noChangeAspect="1"/>
          </p:cNvSpPr>
          <p:nvPr>
            <p:ph type="sldImg" idx="2"/>
          </p:nvPr>
        </p:nvSpPr>
        <p:spPr>
          <a:xfrm>
            <a:off x="330200" y="696913"/>
            <a:ext cx="61976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22" tIns="45710" rIns="91422" bIns="45710" rtlCol="0" anchor="ctr"/>
          <a:lstStyle/>
          <a:p>
            <a:endParaRPr lang="es-MX" dirty="0"/>
          </a:p>
        </p:txBody>
      </p:sp>
      <p:sp>
        <p:nvSpPr>
          <p:cNvPr id="5" name="4 Marcador de notas"/>
          <p:cNvSpPr>
            <a:spLocks noGrp="1"/>
          </p:cNvSpPr>
          <p:nvPr>
            <p:ph type="body" sz="quarter" idx="3"/>
          </p:nvPr>
        </p:nvSpPr>
        <p:spPr>
          <a:xfrm>
            <a:off x="685801" y="4415792"/>
            <a:ext cx="5486400" cy="4183380"/>
          </a:xfrm>
          <a:prstGeom prst="rect">
            <a:avLst/>
          </a:prstGeom>
        </p:spPr>
        <p:txBody>
          <a:bodyPr vert="horz" lIns="91422" tIns="45710" rIns="91422" bIns="45710" rtlCol="0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MX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4"/>
          </p:nvPr>
        </p:nvSpPr>
        <p:spPr>
          <a:xfrm>
            <a:off x="2" y="8829969"/>
            <a:ext cx="2971800" cy="464820"/>
          </a:xfrm>
          <a:prstGeom prst="rect">
            <a:avLst/>
          </a:prstGeom>
        </p:spPr>
        <p:txBody>
          <a:bodyPr vert="horz" lIns="91422" tIns="45710" rIns="91422" bIns="45710" rtlCol="0" anchor="b"/>
          <a:lstStyle>
            <a:lvl1pPr algn="l">
              <a:defRPr sz="1200"/>
            </a:lvl1pPr>
          </a:lstStyle>
          <a:p>
            <a:endParaRPr lang="es-MX" dirty="0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5"/>
          </p:nvPr>
        </p:nvSpPr>
        <p:spPr>
          <a:xfrm>
            <a:off x="3884616" y="8829969"/>
            <a:ext cx="2971800" cy="464820"/>
          </a:xfrm>
          <a:prstGeom prst="rect">
            <a:avLst/>
          </a:prstGeom>
        </p:spPr>
        <p:txBody>
          <a:bodyPr vert="horz" lIns="91422" tIns="45710" rIns="91422" bIns="45710" rtlCol="0" anchor="b"/>
          <a:lstStyle>
            <a:lvl1pPr algn="r">
              <a:defRPr sz="1200"/>
            </a:lvl1pPr>
          </a:lstStyle>
          <a:p>
            <a:fld id="{7BAB28EC-8390-4BEA-B034-40F22D95BAD6}" type="slidenum">
              <a:rPr lang="es-MX" smtClean="0"/>
              <a:pPr/>
              <a:t>‹#›</a:t>
            </a:fld>
            <a:endParaRPr lang="es-MX" dirty="0"/>
          </a:p>
        </p:txBody>
      </p:sp>
    </p:spTree>
    <p:extLst>
      <p:ext uri="{BB962C8B-B14F-4D97-AF65-F5344CB8AC3E}">
        <p14:creationId xmlns:p14="http://schemas.microsoft.com/office/powerpoint/2010/main" val="906536912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CH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BAB28EC-8390-4BEA-B034-40F22D95BAD6}" type="slidenum">
              <a:rPr lang="es-MX" smtClean="0"/>
              <a:pPr/>
              <a:t>1</a:t>
            </a:fld>
            <a:endParaRPr lang="es-MX" dirty="0"/>
          </a:p>
        </p:txBody>
      </p:sp>
    </p:spTree>
    <p:extLst>
      <p:ext uri="{BB962C8B-B14F-4D97-AF65-F5344CB8AC3E}">
        <p14:creationId xmlns:p14="http://schemas.microsoft.com/office/powerpoint/2010/main" val="137937307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lvl="0" indent="-171450">
              <a:buFont typeface="Arial" panose="020B0604020202020204" pitchFamily="34" charset="0"/>
              <a:buChar char="•"/>
            </a:pPr>
            <a:endParaRPr lang="en-CA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pPr marL="0" lvl="0" indent="0">
              <a:buFont typeface="Arial" panose="020B0604020202020204" pitchFamily="34" charset="0"/>
              <a:buNone/>
            </a:pPr>
            <a:endParaRPr lang="en-CA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pPr marL="171450" indent="-171450">
              <a:buFont typeface="Arial" panose="020B0604020202020204" pitchFamily="34" charset="0"/>
              <a:buChar char="•"/>
            </a:pPr>
            <a:endParaRPr lang="en-CA" sz="1600" dirty="0" smtClean="0"/>
          </a:p>
          <a:p>
            <a:pPr marL="171450" indent="-171450">
              <a:buFont typeface="Arial" panose="020B0604020202020204" pitchFamily="34" charset="0"/>
              <a:buChar char="•"/>
            </a:pPr>
            <a:endParaRPr lang="fr-CH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BAB28EC-8390-4BEA-B034-40F22D95BAD6}" type="slidenum">
              <a:rPr lang="es-MX" smtClean="0">
                <a:solidFill>
                  <a:prstClr val="black"/>
                </a:solidFill>
              </a:rPr>
              <a:pPr/>
              <a:t>2</a:t>
            </a:fld>
            <a:endParaRPr lang="es-MX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7937307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lvl="0" indent="0">
              <a:buFont typeface="Arial" panose="020B0604020202020204" pitchFamily="34" charset="0"/>
              <a:buNone/>
            </a:pPr>
            <a:endParaRPr lang="en-CA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pPr marL="171450" indent="-171450">
              <a:buFont typeface="Arial" panose="020B0604020202020204" pitchFamily="34" charset="0"/>
              <a:buChar char="•"/>
            </a:pPr>
            <a:endParaRPr lang="en-CA" sz="1600" dirty="0" smtClean="0"/>
          </a:p>
          <a:p>
            <a:pPr marL="171450" indent="-171450">
              <a:buFont typeface="Arial" panose="020B0604020202020204" pitchFamily="34" charset="0"/>
              <a:buChar char="•"/>
            </a:pPr>
            <a:endParaRPr lang="fr-CH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BAB28EC-8390-4BEA-B034-40F22D95BAD6}" type="slidenum">
              <a:rPr lang="es-MX" smtClean="0"/>
              <a:pPr/>
              <a:t>3</a:t>
            </a:fld>
            <a:endParaRPr lang="es-MX" dirty="0"/>
          </a:p>
        </p:txBody>
      </p:sp>
    </p:spTree>
    <p:extLst>
      <p:ext uri="{BB962C8B-B14F-4D97-AF65-F5344CB8AC3E}">
        <p14:creationId xmlns:p14="http://schemas.microsoft.com/office/powerpoint/2010/main" val="137937307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indent="-171450">
              <a:buFont typeface="Arial" panose="020B0604020202020204" pitchFamily="34" charset="0"/>
              <a:buChar char="•"/>
            </a:pPr>
            <a:endParaRPr lang="fr-CH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BAB28EC-8390-4BEA-B034-40F22D95BAD6}" type="slidenum">
              <a:rPr lang="es-MX" smtClean="0"/>
              <a:pPr/>
              <a:t>4</a:t>
            </a:fld>
            <a:endParaRPr lang="es-MX" dirty="0"/>
          </a:p>
        </p:txBody>
      </p:sp>
    </p:spTree>
    <p:extLst>
      <p:ext uri="{BB962C8B-B14F-4D97-AF65-F5344CB8AC3E}">
        <p14:creationId xmlns:p14="http://schemas.microsoft.com/office/powerpoint/2010/main" val="15532616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indent="-171450">
              <a:buFont typeface="Arial" panose="020B0604020202020204" pitchFamily="34" charset="0"/>
              <a:buChar char="•"/>
            </a:pPr>
            <a:endParaRPr lang="fr-CH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BAB28EC-8390-4BEA-B034-40F22D95BAD6}" type="slidenum">
              <a:rPr lang="es-MX" smtClean="0">
                <a:solidFill>
                  <a:prstClr val="black"/>
                </a:solidFill>
              </a:rPr>
              <a:pPr/>
              <a:t>5</a:t>
            </a:fld>
            <a:endParaRPr lang="es-MX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532616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CH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BAB28EC-8390-4BEA-B034-40F22D95BAD6}" type="slidenum">
              <a:rPr lang="es-MX" smtClean="0">
                <a:solidFill>
                  <a:prstClr val="black"/>
                </a:solidFill>
              </a:rPr>
              <a:pPr/>
              <a:t>6</a:t>
            </a:fld>
            <a:endParaRPr lang="es-MX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7937307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ctrTitle"/>
          </p:nvPr>
        </p:nvSpPr>
        <p:spPr>
          <a:xfrm>
            <a:off x="685800" y="1597820"/>
            <a:ext cx="7772400" cy="1102519"/>
          </a:xfrm>
        </p:spPr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MX"/>
          </a:p>
        </p:txBody>
      </p:sp>
      <p:sp>
        <p:nvSpPr>
          <p:cNvPr id="3" name="2 Subtítulo"/>
          <p:cNvSpPr>
            <a:spLocks noGrp="1"/>
          </p:cNvSpPr>
          <p:nvPr>
            <p:ph type="subTitle" idx="1"/>
          </p:nvPr>
        </p:nvSpPr>
        <p:spPr>
          <a:xfrm>
            <a:off x="1371600" y="2914650"/>
            <a:ext cx="6400800" cy="131445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s-ES" smtClean="0"/>
              <a:t>Haga clic para modificar el estilo de subtítulo del patrón</a:t>
            </a:r>
            <a:endParaRPr lang="es-MX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0CAD90-E58F-4C95-9C90-B1E989F7740C}" type="datetime1">
              <a:rPr lang="es-MX" smtClean="0"/>
              <a:pPr/>
              <a:t>26/11/2017</a:t>
            </a:fld>
            <a:endParaRPr lang="es-MX" dirty="0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MX" dirty="0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21B74F-FCDA-4EF4-A6F8-4B8DE1DD0E95}" type="slidenum">
              <a:rPr lang="es-MX" smtClean="0"/>
              <a:pPr/>
              <a:t>‹#›</a:t>
            </a:fld>
            <a:endParaRPr lang="es-MX" dirty="0"/>
          </a:p>
        </p:txBody>
      </p:sp>
    </p:spTree>
    <p:extLst>
      <p:ext uri="{BB962C8B-B14F-4D97-AF65-F5344CB8AC3E}">
        <p14:creationId xmlns:p14="http://schemas.microsoft.com/office/powerpoint/2010/main" val="108172628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MX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MX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EE03C7-7DDB-4A5C-8248-A018A61037D9}" type="datetime1">
              <a:rPr lang="es-MX" smtClean="0"/>
              <a:pPr/>
              <a:t>26/11/2017</a:t>
            </a:fld>
            <a:endParaRPr lang="es-MX" dirty="0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MX" dirty="0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21B74F-FCDA-4EF4-A6F8-4B8DE1DD0E95}" type="slidenum">
              <a:rPr lang="es-MX" smtClean="0"/>
              <a:pPr/>
              <a:t>‹#›</a:t>
            </a:fld>
            <a:endParaRPr lang="es-MX" dirty="0"/>
          </a:p>
        </p:txBody>
      </p:sp>
    </p:spTree>
    <p:extLst>
      <p:ext uri="{BB962C8B-B14F-4D97-AF65-F5344CB8AC3E}">
        <p14:creationId xmlns:p14="http://schemas.microsoft.com/office/powerpoint/2010/main" val="305203164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722313" y="3305176"/>
            <a:ext cx="7772400" cy="1021556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s-ES" smtClean="0"/>
              <a:t>Haga clic para modificar el estilo de título del patrón</a:t>
            </a:r>
            <a:endParaRPr lang="es-MX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722313" y="2180036"/>
            <a:ext cx="7772400" cy="1125140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A92E7EF-C99D-452F-955C-6D4F46C2CD51}" type="datetime1">
              <a:rPr lang="es-MX" smtClean="0"/>
              <a:pPr/>
              <a:t>26/11/2017</a:t>
            </a:fld>
            <a:endParaRPr lang="es-MX" dirty="0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MX" dirty="0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21B74F-FCDA-4EF4-A6F8-4B8DE1DD0E95}" type="slidenum">
              <a:rPr lang="es-MX" smtClean="0"/>
              <a:pPr/>
              <a:t>‹#›</a:t>
            </a:fld>
            <a:endParaRPr lang="es-MX" dirty="0"/>
          </a:p>
        </p:txBody>
      </p:sp>
    </p:spTree>
    <p:extLst>
      <p:ext uri="{BB962C8B-B14F-4D97-AF65-F5344CB8AC3E}">
        <p14:creationId xmlns:p14="http://schemas.microsoft.com/office/powerpoint/2010/main" val="142440959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MX"/>
          </a:p>
        </p:txBody>
      </p:sp>
      <p:sp>
        <p:nvSpPr>
          <p:cNvPr id="3" name="2 Marcador de contenido"/>
          <p:cNvSpPr>
            <a:spLocks noGrp="1"/>
          </p:cNvSpPr>
          <p:nvPr>
            <p:ph sz="half" idx="1"/>
          </p:nvPr>
        </p:nvSpPr>
        <p:spPr>
          <a:xfrm>
            <a:off x="457200" y="1200151"/>
            <a:ext cx="4038600" cy="339447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MX"/>
          </a:p>
        </p:txBody>
      </p:sp>
      <p:sp>
        <p:nvSpPr>
          <p:cNvPr id="4" name="3 Marcador de contenido"/>
          <p:cNvSpPr>
            <a:spLocks noGrp="1"/>
          </p:cNvSpPr>
          <p:nvPr>
            <p:ph sz="half" idx="2"/>
          </p:nvPr>
        </p:nvSpPr>
        <p:spPr>
          <a:xfrm>
            <a:off x="4648200" y="1200151"/>
            <a:ext cx="4038600" cy="339447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MX"/>
          </a:p>
        </p:txBody>
      </p:sp>
      <p:sp>
        <p:nvSpPr>
          <p:cNvPr id="5" name="4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A6C5D7-400C-4D97-84E3-D29EF3AB9ABF}" type="datetime1">
              <a:rPr lang="es-MX" smtClean="0"/>
              <a:pPr/>
              <a:t>26/11/2017</a:t>
            </a:fld>
            <a:endParaRPr lang="es-MX" dirty="0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MX" dirty="0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21B74F-FCDA-4EF4-A6F8-4B8DE1DD0E95}" type="slidenum">
              <a:rPr lang="es-MX" smtClean="0"/>
              <a:pPr/>
              <a:t>‹#›</a:t>
            </a:fld>
            <a:endParaRPr lang="es-MX" dirty="0"/>
          </a:p>
        </p:txBody>
      </p:sp>
    </p:spTree>
    <p:extLst>
      <p:ext uri="{BB962C8B-B14F-4D97-AF65-F5344CB8AC3E}">
        <p14:creationId xmlns:p14="http://schemas.microsoft.com/office/powerpoint/2010/main" val="8981036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s-ES" smtClean="0"/>
              <a:t>Haga clic para modificar el estilo de título del patrón</a:t>
            </a:r>
            <a:endParaRPr lang="es-MX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457201" y="1151335"/>
            <a:ext cx="4040188" cy="47982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3 Marcador de contenido"/>
          <p:cNvSpPr>
            <a:spLocks noGrp="1"/>
          </p:cNvSpPr>
          <p:nvPr>
            <p:ph sz="half" idx="2"/>
          </p:nvPr>
        </p:nvSpPr>
        <p:spPr>
          <a:xfrm>
            <a:off x="457201" y="1631156"/>
            <a:ext cx="4040188" cy="296346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MX"/>
          </a:p>
        </p:txBody>
      </p:sp>
      <p:sp>
        <p:nvSpPr>
          <p:cNvPr id="5" name="4 Marcador de texto"/>
          <p:cNvSpPr>
            <a:spLocks noGrp="1"/>
          </p:cNvSpPr>
          <p:nvPr>
            <p:ph type="body" sz="quarter" idx="3"/>
          </p:nvPr>
        </p:nvSpPr>
        <p:spPr>
          <a:xfrm>
            <a:off x="4645027" y="1151335"/>
            <a:ext cx="4041775" cy="47982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6" name="5 Marcador de contenido"/>
          <p:cNvSpPr>
            <a:spLocks noGrp="1"/>
          </p:cNvSpPr>
          <p:nvPr>
            <p:ph sz="quarter" idx="4"/>
          </p:nvPr>
        </p:nvSpPr>
        <p:spPr>
          <a:xfrm>
            <a:off x="4645027" y="1631156"/>
            <a:ext cx="4041775" cy="296346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MX"/>
          </a:p>
        </p:txBody>
      </p:sp>
      <p:sp>
        <p:nvSpPr>
          <p:cNvPr id="7" name="6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70DDB7-3251-409E-B565-DA950D25DEA5}" type="datetime1">
              <a:rPr lang="es-MX" smtClean="0"/>
              <a:pPr/>
              <a:t>26/11/2017</a:t>
            </a:fld>
            <a:endParaRPr lang="es-MX" dirty="0"/>
          </a:p>
        </p:txBody>
      </p:sp>
      <p:sp>
        <p:nvSpPr>
          <p:cNvPr id="8" name="7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MX" dirty="0"/>
          </a:p>
        </p:txBody>
      </p:sp>
      <p:sp>
        <p:nvSpPr>
          <p:cNvPr id="9" name="8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21B74F-FCDA-4EF4-A6F8-4B8DE1DD0E95}" type="slidenum">
              <a:rPr lang="es-MX" smtClean="0"/>
              <a:pPr/>
              <a:t>‹#›</a:t>
            </a:fld>
            <a:endParaRPr lang="es-MX" dirty="0"/>
          </a:p>
        </p:txBody>
      </p:sp>
    </p:spTree>
    <p:extLst>
      <p:ext uri="{BB962C8B-B14F-4D97-AF65-F5344CB8AC3E}">
        <p14:creationId xmlns:p14="http://schemas.microsoft.com/office/powerpoint/2010/main" val="297651101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ó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MX"/>
          </a:p>
        </p:txBody>
      </p:sp>
      <p:sp>
        <p:nvSpPr>
          <p:cNvPr id="3" name="2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DDB8322-AF3F-4908-AB82-8386F3885515}" type="datetime1">
              <a:rPr lang="es-MX" smtClean="0"/>
              <a:pPr/>
              <a:t>26/11/2017</a:t>
            </a:fld>
            <a:endParaRPr lang="es-MX" dirty="0"/>
          </a:p>
        </p:txBody>
      </p:sp>
      <p:sp>
        <p:nvSpPr>
          <p:cNvPr id="4" name="3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MX" dirty="0"/>
          </a:p>
        </p:txBody>
      </p:sp>
      <p:sp>
        <p:nvSpPr>
          <p:cNvPr id="5" name="4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21B74F-FCDA-4EF4-A6F8-4B8DE1DD0E95}" type="slidenum">
              <a:rPr lang="es-MX" smtClean="0"/>
              <a:pPr/>
              <a:t>‹#›</a:t>
            </a:fld>
            <a:endParaRPr lang="es-MX" dirty="0"/>
          </a:p>
        </p:txBody>
      </p:sp>
    </p:spTree>
    <p:extLst>
      <p:ext uri="{BB962C8B-B14F-4D97-AF65-F5344CB8AC3E}">
        <p14:creationId xmlns:p14="http://schemas.microsoft.com/office/powerpoint/2010/main" val="145399952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1F1E7B-0509-4C71-948B-906E0342400E}" type="datetime1">
              <a:rPr lang="es-MX" smtClean="0"/>
              <a:pPr/>
              <a:t>26/11/2017</a:t>
            </a:fld>
            <a:endParaRPr lang="es-MX" dirty="0"/>
          </a:p>
        </p:txBody>
      </p:sp>
      <p:sp>
        <p:nvSpPr>
          <p:cNvPr id="3" name="2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MX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21B74F-FCDA-4EF4-A6F8-4B8DE1DD0E95}" type="slidenum">
              <a:rPr lang="es-MX" smtClean="0"/>
              <a:pPr/>
              <a:t>‹#›</a:t>
            </a:fld>
            <a:endParaRPr lang="es-MX" dirty="0"/>
          </a:p>
        </p:txBody>
      </p:sp>
    </p:spTree>
    <p:extLst>
      <p:ext uri="{BB962C8B-B14F-4D97-AF65-F5344CB8AC3E}">
        <p14:creationId xmlns:p14="http://schemas.microsoft.com/office/powerpoint/2010/main" val="347314033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57202" y="204787"/>
            <a:ext cx="3008313" cy="8715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s-ES" smtClean="0"/>
              <a:t>Haga clic para modificar el estilo de título del patrón</a:t>
            </a:r>
            <a:endParaRPr lang="es-MX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>
          <a:xfrm>
            <a:off x="3575051" y="204789"/>
            <a:ext cx="5111751" cy="438983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MX"/>
          </a:p>
        </p:txBody>
      </p:sp>
      <p:sp>
        <p:nvSpPr>
          <p:cNvPr id="4" name="3 Marcador de texto"/>
          <p:cNvSpPr>
            <a:spLocks noGrp="1"/>
          </p:cNvSpPr>
          <p:nvPr>
            <p:ph type="body" sz="half" idx="2"/>
          </p:nvPr>
        </p:nvSpPr>
        <p:spPr>
          <a:xfrm>
            <a:off x="457202" y="1076326"/>
            <a:ext cx="3008313" cy="3518297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4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5F94FE4-216E-42E4-8031-AE24A02BEC72}" type="datetime1">
              <a:rPr lang="es-MX" smtClean="0"/>
              <a:pPr/>
              <a:t>26/11/2017</a:t>
            </a:fld>
            <a:endParaRPr lang="es-MX" dirty="0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MX" dirty="0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21B74F-FCDA-4EF4-A6F8-4B8DE1DD0E95}" type="slidenum">
              <a:rPr lang="es-MX" smtClean="0"/>
              <a:pPr/>
              <a:t>‹#›</a:t>
            </a:fld>
            <a:endParaRPr lang="es-MX" dirty="0"/>
          </a:p>
        </p:txBody>
      </p:sp>
    </p:spTree>
    <p:extLst>
      <p:ext uri="{BB962C8B-B14F-4D97-AF65-F5344CB8AC3E}">
        <p14:creationId xmlns:p14="http://schemas.microsoft.com/office/powerpoint/2010/main" val="179372637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792288" y="3600451"/>
            <a:ext cx="5486400" cy="425054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s-ES" smtClean="0"/>
              <a:t>Haga clic para modificar el estilo de título del patrón</a:t>
            </a:r>
            <a:endParaRPr lang="es-MX"/>
          </a:p>
        </p:txBody>
      </p:sp>
      <p:sp>
        <p:nvSpPr>
          <p:cNvPr id="3" name="2 Marcador de posición de imagen"/>
          <p:cNvSpPr>
            <a:spLocks noGrp="1"/>
          </p:cNvSpPr>
          <p:nvPr>
            <p:ph type="pic" idx="1"/>
          </p:nvPr>
        </p:nvSpPr>
        <p:spPr>
          <a:xfrm>
            <a:off x="1792288" y="459581"/>
            <a:ext cx="5486400" cy="30861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s-MX" dirty="0"/>
          </a:p>
        </p:txBody>
      </p:sp>
      <p:sp>
        <p:nvSpPr>
          <p:cNvPr id="4" name="3 Marcador de texto"/>
          <p:cNvSpPr>
            <a:spLocks noGrp="1"/>
          </p:cNvSpPr>
          <p:nvPr>
            <p:ph type="body" sz="half" idx="2"/>
          </p:nvPr>
        </p:nvSpPr>
        <p:spPr>
          <a:xfrm>
            <a:off x="1792288" y="4025504"/>
            <a:ext cx="5486400" cy="603647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4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E943EC-1B6E-4BCB-97F2-E8AE83E7A3F3}" type="datetime1">
              <a:rPr lang="es-MX" smtClean="0"/>
              <a:pPr/>
              <a:t>26/11/2017</a:t>
            </a:fld>
            <a:endParaRPr lang="es-MX" dirty="0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MX" dirty="0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21B74F-FCDA-4EF4-A6F8-4B8DE1DD0E95}" type="slidenum">
              <a:rPr lang="es-MX" smtClean="0"/>
              <a:pPr/>
              <a:t>‹#›</a:t>
            </a:fld>
            <a:endParaRPr lang="es-MX" dirty="0"/>
          </a:p>
        </p:txBody>
      </p:sp>
    </p:spTree>
    <p:extLst>
      <p:ext uri="{BB962C8B-B14F-4D97-AF65-F5344CB8AC3E}">
        <p14:creationId xmlns:p14="http://schemas.microsoft.com/office/powerpoint/2010/main" val="112635547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MX"/>
          </a:p>
        </p:txBody>
      </p:sp>
      <p:sp>
        <p:nvSpPr>
          <p:cNvPr id="3" name="2 Marcador de texto vertical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MX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A82C13-6528-472D-A36E-60EC2A523DF4}" type="datetime1">
              <a:rPr lang="es-MX" smtClean="0"/>
              <a:pPr/>
              <a:t>26/11/2017</a:t>
            </a:fld>
            <a:endParaRPr lang="es-MX" dirty="0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MX" dirty="0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21B74F-FCDA-4EF4-A6F8-4B8DE1DD0E95}" type="slidenum">
              <a:rPr lang="es-MX" smtClean="0"/>
              <a:pPr/>
              <a:t>‹#›</a:t>
            </a:fld>
            <a:endParaRPr lang="es-MX" dirty="0"/>
          </a:p>
        </p:txBody>
      </p:sp>
    </p:spTree>
    <p:extLst>
      <p:ext uri="{BB962C8B-B14F-4D97-AF65-F5344CB8AC3E}">
        <p14:creationId xmlns:p14="http://schemas.microsoft.com/office/powerpoint/2010/main" val="45267609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 vertical"/>
          <p:cNvSpPr>
            <a:spLocks noGrp="1"/>
          </p:cNvSpPr>
          <p:nvPr>
            <p:ph type="title" orient="vert"/>
          </p:nvPr>
        </p:nvSpPr>
        <p:spPr>
          <a:xfrm>
            <a:off x="6629400" y="205980"/>
            <a:ext cx="2057400" cy="4388644"/>
          </a:xfrm>
        </p:spPr>
        <p:txBody>
          <a:bodyPr vert="eaVert"/>
          <a:lstStyle/>
          <a:p>
            <a:r>
              <a:rPr lang="es-ES" smtClean="0"/>
              <a:t>Haga clic para modificar el estilo de título del patrón</a:t>
            </a:r>
            <a:endParaRPr lang="es-MX"/>
          </a:p>
        </p:txBody>
      </p:sp>
      <p:sp>
        <p:nvSpPr>
          <p:cNvPr id="3" name="2 Marcador de texto vertical"/>
          <p:cNvSpPr>
            <a:spLocks noGrp="1"/>
          </p:cNvSpPr>
          <p:nvPr>
            <p:ph type="body" orient="vert" idx="1"/>
          </p:nvPr>
        </p:nvSpPr>
        <p:spPr>
          <a:xfrm>
            <a:off x="457200" y="205980"/>
            <a:ext cx="6019800" cy="4388644"/>
          </a:xfrm>
        </p:spPr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MX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649BFB-7B86-44F8-887B-CB6CAE241147}" type="datetime1">
              <a:rPr lang="es-MX" smtClean="0"/>
              <a:pPr/>
              <a:t>26/11/2017</a:t>
            </a:fld>
            <a:endParaRPr lang="es-MX" dirty="0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MX" dirty="0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21B74F-FCDA-4EF4-A6F8-4B8DE1DD0E95}" type="slidenum">
              <a:rPr lang="es-MX" smtClean="0"/>
              <a:pPr/>
              <a:t>‹#›</a:t>
            </a:fld>
            <a:endParaRPr lang="es-MX" dirty="0"/>
          </a:p>
        </p:txBody>
      </p:sp>
    </p:spTree>
    <p:extLst>
      <p:ext uri="{BB962C8B-B14F-4D97-AF65-F5344CB8AC3E}">
        <p14:creationId xmlns:p14="http://schemas.microsoft.com/office/powerpoint/2010/main" val="83023779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título"/>
          <p:cNvSpPr>
            <a:spLocks noGrp="1"/>
          </p:cNvSpPr>
          <p:nvPr>
            <p:ph type="title"/>
          </p:nvPr>
        </p:nvSpPr>
        <p:spPr>
          <a:xfrm>
            <a:off x="457200" y="205979"/>
            <a:ext cx="8229600" cy="85725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" smtClean="0"/>
              <a:t>Haga clic para modificar el estilo de título del patrón</a:t>
            </a:r>
            <a:endParaRPr lang="es-MX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457200" y="1200151"/>
            <a:ext cx="8229600" cy="33944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MX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2"/>
          </p:nvPr>
        </p:nvSpPr>
        <p:spPr>
          <a:xfrm>
            <a:off x="457200" y="4767264"/>
            <a:ext cx="21336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F1A2F4C-DA71-4A7B-A7BF-A1BC62942BD2}" type="datetime1">
              <a:rPr lang="es-MX" smtClean="0"/>
              <a:pPr/>
              <a:t>26/11/2017</a:t>
            </a:fld>
            <a:endParaRPr lang="es-MX" dirty="0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3"/>
          </p:nvPr>
        </p:nvSpPr>
        <p:spPr>
          <a:xfrm>
            <a:off x="3124200" y="4767264"/>
            <a:ext cx="28956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s-MX" dirty="0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4"/>
          </p:nvPr>
        </p:nvSpPr>
        <p:spPr>
          <a:xfrm>
            <a:off x="6553200" y="4767264"/>
            <a:ext cx="21336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E21B74F-FCDA-4EF4-A6F8-4B8DE1DD0E95}" type="slidenum">
              <a:rPr lang="es-MX" smtClean="0"/>
              <a:pPr/>
              <a:t>‹#›</a:t>
            </a:fld>
            <a:endParaRPr lang="es-MX" dirty="0"/>
          </a:p>
        </p:txBody>
      </p:sp>
    </p:spTree>
    <p:extLst>
      <p:ext uri="{BB962C8B-B14F-4D97-AF65-F5344CB8AC3E}">
        <p14:creationId xmlns:p14="http://schemas.microsoft.com/office/powerpoint/2010/main" val="78545569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ftr="0" dt="0"/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MX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2 Título"/>
          <p:cNvSpPr>
            <a:spLocks noGrp="1"/>
          </p:cNvSpPr>
          <p:nvPr>
            <p:ph type="ctrTitle"/>
          </p:nvPr>
        </p:nvSpPr>
        <p:spPr>
          <a:xfrm>
            <a:off x="208287" y="339502"/>
            <a:ext cx="8654098" cy="720080"/>
          </a:xfrm>
        </p:spPr>
        <p:txBody>
          <a:bodyPr>
            <a:normAutofit/>
          </a:bodyPr>
          <a:lstStyle/>
          <a:p>
            <a:pPr algn="l"/>
            <a:r>
              <a:rPr lang="es-PE" sz="2400" b="1" dirty="0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Global </a:t>
            </a:r>
            <a:r>
              <a:rPr lang="es-PE" sz="2400" b="1" dirty="0" err="1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Affairs</a:t>
            </a:r>
            <a:r>
              <a:rPr lang="es-PE" sz="2400" b="1" dirty="0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</a:t>
            </a:r>
            <a:r>
              <a:rPr lang="es-PE" sz="2400" b="1" dirty="0" err="1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Canada</a:t>
            </a:r>
            <a:endParaRPr lang="es-PE" sz="2400" b="1" dirty="0">
              <a:solidFill>
                <a:srgbClr val="C00000"/>
              </a:solidFill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sp>
        <p:nvSpPr>
          <p:cNvPr id="7" name="6 Rectángulo"/>
          <p:cNvSpPr/>
          <p:nvPr/>
        </p:nvSpPr>
        <p:spPr>
          <a:xfrm>
            <a:off x="0" y="0"/>
            <a:ext cx="9144000" cy="123478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PE" dirty="0"/>
          </a:p>
        </p:txBody>
      </p:sp>
      <p:sp>
        <p:nvSpPr>
          <p:cNvPr id="21" name="AutoShape 2" descr="Resultado de imagen para Colombia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/>
          </a:p>
        </p:txBody>
      </p:sp>
      <p:sp>
        <p:nvSpPr>
          <p:cNvPr id="22" name="AutoShape 6" descr="http://i.ytimg.com/vi/TQ7jv00Gd9Y/maxresdefault.jpg"/>
          <p:cNvSpPr>
            <a:spLocks noChangeAspect="1" noChangeArrowheads="1"/>
          </p:cNvSpPr>
          <p:nvPr/>
        </p:nvSpPr>
        <p:spPr bwMode="auto">
          <a:xfrm>
            <a:off x="307975" y="79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/>
          </a:p>
        </p:txBody>
      </p:sp>
      <p:sp>
        <p:nvSpPr>
          <p:cNvPr id="23" name="AutoShape 14" descr="data:image/png;base64,iVBORw0KGgoAAAANSUhEUgAAARMAAAC3CAMAAAAGjUrGAAAA2FBMVEUAfFniPSgMHIz///8AAAD8tRQAelVMlHoAAIHgHwAAd13/vhX/thEAeVsAe1r/uAsAckoAAIYAFosAdE3iOCH4shT4+/rt9PG4hA8gf1ZZQAc9jnJ1j0jYqidjRwjaqybhLxPxrRNSOwbirSIogFVZm4Ovfg776umqyb2Fk0SVlz/n6PFgRQg9RZp1qZblWUqLlELC2NDOpyzjRjPkTz/FjhBloYuzz8T54N7c3eseKpAwOZZ/kkVsTQmMj74lMJKZnMWVmcOGirvO0OLum5Ttl4/31NHwq6UntUCIAAAEdElEQVR4nO3dh1bbMBTGcXFRDLRpkzaddO9BoYW2dO/1/m9Uh0CIIynWsizde78n4PzP7zCCLQnRsmpvXbe/a3fXsK4tSR2l2tdW+bN1qe8vvqO1NxFifKiN8v41Uio2TahRsWoypXKFDhXLJqSo2DahRMW+CR0qDk3IUHFqIqoJBSpuTWhQcW1ipPIbDxXnJgSoeDRBT8WnSU3lEWYqfk1wU/FsYqbypnwq3k0QU/FvgpdKSBOsVIKaIKUizoVFqSbv0FERB6FV8FERw8HNM0ylMTEYjJhKc3WTAVNpbtqEqTQ3a8JUFnfchKksbN5kMBwyldlOmzCVky02YSqzNZp0SOVJQVSWmjCVNbXJlEpFnIrapEMq/8qgIu6N1CoRqGwUTEXIt2d1VD6HUhmXS0VI+WXAVBqrm0gjlfM0qRw1YSqNzZowlcWdNElN5WXGVOZNmMp8C03kl8sdUblaFpXFJkxltmYTeVtL5dZ1UlSWmnRH5Wk5VJQmTEXThKnomlCnom1iovKMBhVDE9JUTE2kvEaWirkJXSormhiojNBTWdmEKJXVTWhSaWsiX9Cj0tpkSmVIi4pFk+RUtnqeTZPUVPqeXZPOqNzQUul5lk1MVF5hpGLdRG5rqdxBSMW+CR0qLk2oUHFqQoSKY5OuqExyouLahAIV9yZyW/toEyIqHk3QU/FqgpyKX5POqEw2MphvExOVh6HvXGYw7yZdUclh/k0MVB6EUul/AU3QUglqIu+jpBLWRMrHWirPi6YS2gQjleAmCKlEaIKOSowm2KjEaYKLSqQmqKhEa4KISrwmeKjEbIKFStQmSKhEblJTUaNMqZQUJXYTKXVRhqOSosQuwk6U8feT5fHPHWUokAj+PVa3aEmwIBH8d7FucZIgQiL4czbdIiTBhUTw5/a6MRJ1jERdUBL+f/Hy+LkCKkiEfxN+TikRkpKfZ+PnHlMhKfj5WNxI1vl5e934vQx1/P6OOn7PSx2/D6iO3xtVx+8Xq+P30NXxeQXq8jvXYmd3s+dld/7J982L0PMyOydnZ/dC30Xam6Q9TykDJNDWJO25W1kggZYmFJHAyiY0kcCqJmnPe8wGCZibkEUCxiZpz4/NCQkYmlBGAvomac+jzgwJ6JoQRwKaJtSRgNKEkcByk7T3ZWSJBJpN0t6rsvMpSyTQaMJIjtfTPU35IoHTJozkdH3c+5Y1EjhuwkgaS36PZO5IYNok7X2jP3JHUi/tvbQFIKmX9P7iEpCArkln91yXgQTUJuSRgNJkdCCII4GlJozkaIKRKBOMRJnoHMmHspDAvMlwwEjmEx0j+VYaEpg1YSTNCUaiTDASZYKRKAstYkLytVQk9cKKIEQCgU2qyT46JBDWBCUSCGmCFAkENMGKBLyb4EUCvk1MSD6WjwT8mqBGAl5NxoeYkYBHE+xIwL0JeiTg2oQAEnBsQgEJODWpKj2Sn6iQgEsTIkjAvgkZJGDdhA4SsGxCCQnYNRkfaovgRAI2TYghAYsm1Z62yC9AiqTef4Dz6x9OXr+uAAAAAElFTkSuQmCC"/>
          <p:cNvSpPr>
            <a:spLocks noChangeAspect="1" noChangeArrowheads="1"/>
          </p:cNvSpPr>
          <p:nvPr/>
        </p:nvSpPr>
        <p:spPr bwMode="auto">
          <a:xfrm>
            <a:off x="460375" y="1603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/>
          </a:p>
        </p:txBody>
      </p:sp>
      <p:sp>
        <p:nvSpPr>
          <p:cNvPr id="24" name="AutoShape 16" descr="data:image/png;base64,iVBORw0KGgoAAAANSUhEUgAAARMAAAC3CAMAAAAGjUrGAAAA2FBMVEUAfFniPSgMHIz///8AAAD8tRQAelVMlHoAAIHgHwAAd13/vhX/thEAeVsAe1r/uAsAckoAAIYAFosAdE3iOCH4shT4+/rt9PG4hA8gf1ZZQAc9jnJ1j0jYqidjRwjaqybhLxPxrRNSOwbirSIogFVZm4Ovfg776umqyb2Fk0SVlz/n6PFgRQg9RZp1qZblWUqLlELC2NDOpyzjRjPkTz/FjhBloYuzz8T54N7c3eseKpAwOZZ/kkVsTQmMj74lMJKZnMWVmcOGirvO0OLum5Ttl4/31NHwq6UntUCIAAAEdElEQVR4nO3dh1bbMBTGcXFRDLRpkzaddO9BoYW2dO/1/m9Uh0CIIynWsizde78n4PzP7zCCLQnRsmpvXbe/a3fXsK4tSR2l2tdW+bN1qe8vvqO1NxFifKiN8v41Uio2TahRsWoypXKFDhXLJqSo2DahRMW+CR0qDk3IUHFqIqoJBSpuTWhQcW1ipPIbDxXnJgSoeDRBT8WnSU3lEWYqfk1wU/FsYqbypnwq3k0QU/FvgpdKSBOsVIKaIKUizoVFqSbv0FERB6FV8FERw8HNM0ylMTEYjJhKc3WTAVNpbtqEqTQ3a8JUFnfchKksbN5kMBwyldlOmzCVky02YSqzNZp0SOVJQVSWmjCVNbXJlEpFnIrapEMq/8qgIu6N1CoRqGwUTEXIt2d1VD6HUhmXS0VI+WXAVBqrm0gjlfM0qRw1YSqNzZowlcWdNElN5WXGVOZNmMp8C03kl8sdUblaFpXFJkxltmYTeVtL5dZ1UlSWmnRH5Wk5VJQmTEXThKnomlCnom1iovKMBhVDE9JUTE2kvEaWirkJXSormhiojNBTWdmEKJXVTWhSaWsiX9Cj0tpkSmVIi4pFk+RUtnqeTZPUVPqeXZPOqNzQUul5lk1MVF5hpGLdRG5rqdxBSMW+CR0qLk2oUHFqQoSKY5OuqExyouLahAIV9yZyW/toEyIqHk3QU/FqgpyKX5POqEw2MphvExOVh6HvXGYw7yZdUclh/k0MVB6EUul/AU3QUglqIu+jpBLWRMrHWirPi6YS2gQjleAmCKlEaIKOSowm2KjEaYKLSqQmqKhEa4KISrwmeKjEbIKFStQmSKhEblJTUaNMqZQUJXYTKXVRhqOSosQuwk6U8feT5fHPHWUokAj+PVa3aEmwIBH8d7FucZIgQiL4czbdIiTBhUTw5/a6MRJ1jERdUBL+f/Hy+LkCKkiEfxN+TikRkpKfZ+PnHlMhKfj5WNxI1vl5e934vQx1/P6OOn7PSx2/D6iO3xtVx+8Xq+P30NXxeQXq8jvXYmd3s+dld/7J982L0PMyOydnZ/dC30Xam6Q9TykDJNDWJO25W1kggZYmFJHAyiY0kcCqJmnPe8wGCZibkEUCxiZpz4/NCQkYmlBGAvomac+jzgwJ6JoQRwKaJtSRgNKEkcByk7T3ZWSJBJpN0t6rsvMpSyTQaMJIjtfTPU35IoHTJozkdH3c+5Y1EjhuwkgaS36PZO5IYNok7X2jP3JHUi/tvbQFIKmX9P7iEpCArkln91yXgQTUJuSRgNJkdCCII4GlJozkaIKRKBOMRJnoHMmHspDAvMlwwEjmEx0j+VYaEpg1YSTNCUaiTDASZYKRKAstYkLytVQk9cKKIEQCgU2qyT46JBDWBCUSCGmCFAkENMGKBLyb4EUCvk1MSD6WjwT8mqBGAl5NxoeYkYBHE+xIwL0JeiTg2oQAEnBsQgEJODWpKj2Sn6iQgEsTIkjAvgkZJGDdhA4SsGxCCQnYNRkfaovgRAI2TYghAYsm1Z62yC9AiqTef4Dz6x9OXr+uAAAAAElFTkSuQmCC"/>
          <p:cNvSpPr>
            <a:spLocks noChangeAspect="1" noChangeArrowheads="1"/>
          </p:cNvSpPr>
          <p:nvPr/>
        </p:nvSpPr>
        <p:spPr bwMode="auto">
          <a:xfrm>
            <a:off x="612775" y="3127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/>
          </a:p>
        </p:txBody>
      </p:sp>
      <p:sp>
        <p:nvSpPr>
          <p:cNvPr id="30" name="Slide Number Placeholder 2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21B74F-FCDA-4EF4-A6F8-4B8DE1DD0E95}" type="slidenum">
              <a:rPr lang="es-MX" b="1" smtClean="0"/>
              <a:pPr/>
              <a:t>1</a:t>
            </a:fld>
            <a:endParaRPr lang="es-MX" b="1" dirty="0"/>
          </a:p>
        </p:txBody>
      </p:sp>
      <p:cxnSp>
        <p:nvCxnSpPr>
          <p:cNvPr id="31" name="Straight Connector 30"/>
          <p:cNvCxnSpPr/>
          <p:nvPr/>
        </p:nvCxnSpPr>
        <p:spPr>
          <a:xfrm>
            <a:off x="0" y="4299942"/>
            <a:ext cx="9144000" cy="0"/>
          </a:xfrm>
          <a:prstGeom prst="line">
            <a:avLst/>
          </a:prstGeom>
          <a:ln>
            <a:solidFill>
              <a:schemeClr val="tx1">
                <a:lumMod val="65000"/>
                <a:lumOff val="3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7" name="Picture 6" descr="http://www.international.gc.ca/world-monde/assets/images/funding-financement/Canwordmark_colour.pn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7975" y="4506243"/>
            <a:ext cx="1308112" cy="34162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208287" y="2902173"/>
            <a:ext cx="6271865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/>
              <a:t>Fanie V. Thibeault</a:t>
            </a:r>
          </a:p>
          <a:p>
            <a:r>
              <a:rPr lang="en-US" dirty="0" smtClean="0"/>
              <a:t>Senior Policy Analyst, Natural Resources and Governance Division</a:t>
            </a:r>
          </a:p>
          <a:p>
            <a:endParaRPr lang="fr-CH" dirty="0"/>
          </a:p>
        </p:txBody>
      </p:sp>
    </p:spTree>
    <p:extLst>
      <p:ext uri="{BB962C8B-B14F-4D97-AF65-F5344CB8AC3E}">
        <p14:creationId xmlns:p14="http://schemas.microsoft.com/office/powerpoint/2010/main" val="20256873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2 Título"/>
          <p:cNvSpPr>
            <a:spLocks noGrp="1"/>
          </p:cNvSpPr>
          <p:nvPr>
            <p:ph type="ctrTitle"/>
          </p:nvPr>
        </p:nvSpPr>
        <p:spPr>
          <a:xfrm>
            <a:off x="208287" y="339502"/>
            <a:ext cx="8654098" cy="720080"/>
          </a:xfrm>
        </p:spPr>
        <p:txBody>
          <a:bodyPr>
            <a:normAutofit/>
          </a:bodyPr>
          <a:lstStyle/>
          <a:p>
            <a:pPr algn="l"/>
            <a:r>
              <a:rPr lang="es-PE" sz="2400" b="1" dirty="0" err="1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Why</a:t>
            </a:r>
            <a:r>
              <a:rPr lang="es-PE" sz="2400" b="1" dirty="0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</a:t>
            </a:r>
            <a:r>
              <a:rPr lang="es-PE" sz="2400" b="1" dirty="0" err="1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implement</a:t>
            </a:r>
            <a:r>
              <a:rPr lang="es-PE" sz="2400" b="1" dirty="0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</a:t>
            </a:r>
            <a:r>
              <a:rPr lang="es-PE" sz="2400" b="1" dirty="0" err="1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the</a:t>
            </a:r>
            <a:r>
              <a:rPr lang="es-PE" sz="2400" b="1" dirty="0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</a:t>
            </a:r>
            <a:r>
              <a:rPr lang="es-PE" sz="2400" b="1" dirty="0" err="1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Voluntary</a:t>
            </a:r>
            <a:r>
              <a:rPr lang="es-PE" sz="2400" b="1" dirty="0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</a:t>
            </a:r>
            <a:r>
              <a:rPr lang="es-PE" sz="2400" b="1" dirty="0" err="1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Principles</a:t>
            </a:r>
            <a:r>
              <a:rPr lang="es-PE" sz="2400" b="1" dirty="0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?</a:t>
            </a:r>
            <a:endParaRPr lang="es-PE" sz="2400" b="1" dirty="0">
              <a:solidFill>
                <a:srgbClr val="C00000"/>
              </a:solidFill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sp>
        <p:nvSpPr>
          <p:cNvPr id="7" name="6 Rectángulo"/>
          <p:cNvSpPr/>
          <p:nvPr/>
        </p:nvSpPr>
        <p:spPr>
          <a:xfrm>
            <a:off x="0" y="0"/>
            <a:ext cx="9144000" cy="123478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PE" dirty="0">
              <a:solidFill>
                <a:prstClr val="white"/>
              </a:solidFill>
            </a:endParaRPr>
          </a:p>
        </p:txBody>
      </p:sp>
      <p:sp>
        <p:nvSpPr>
          <p:cNvPr id="21" name="AutoShape 2" descr="Resultado de imagen para Colombia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>
              <a:solidFill>
                <a:prstClr val="black"/>
              </a:solidFill>
            </a:endParaRPr>
          </a:p>
        </p:txBody>
      </p:sp>
      <p:sp>
        <p:nvSpPr>
          <p:cNvPr id="22" name="AutoShape 6" descr="http://i.ytimg.com/vi/TQ7jv00Gd9Y/maxresdefault.jpg"/>
          <p:cNvSpPr>
            <a:spLocks noChangeAspect="1" noChangeArrowheads="1"/>
          </p:cNvSpPr>
          <p:nvPr/>
        </p:nvSpPr>
        <p:spPr bwMode="auto">
          <a:xfrm>
            <a:off x="307975" y="79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>
              <a:solidFill>
                <a:prstClr val="black"/>
              </a:solidFill>
            </a:endParaRPr>
          </a:p>
        </p:txBody>
      </p:sp>
      <p:sp>
        <p:nvSpPr>
          <p:cNvPr id="23" name="AutoShape 14" descr="data:image/png;base64,iVBORw0KGgoAAAANSUhEUgAAARMAAAC3CAMAAAAGjUrGAAAA2FBMVEUAfFniPSgMHIz///8AAAD8tRQAelVMlHoAAIHgHwAAd13/vhX/thEAeVsAe1r/uAsAckoAAIYAFosAdE3iOCH4shT4+/rt9PG4hA8gf1ZZQAc9jnJ1j0jYqidjRwjaqybhLxPxrRNSOwbirSIogFVZm4Ovfg776umqyb2Fk0SVlz/n6PFgRQg9RZp1qZblWUqLlELC2NDOpyzjRjPkTz/FjhBloYuzz8T54N7c3eseKpAwOZZ/kkVsTQmMj74lMJKZnMWVmcOGirvO0OLum5Ttl4/31NHwq6UntUCIAAAEdElEQVR4nO3dh1bbMBTGcXFRDLRpkzaddO9BoYW2dO/1/m9Uh0CIIynWsizde78n4PzP7zCCLQnRsmpvXbe/a3fXsK4tSR2l2tdW+bN1qe8vvqO1NxFifKiN8v41Uio2TahRsWoypXKFDhXLJqSo2DahRMW+CR0qDk3IUHFqIqoJBSpuTWhQcW1ipPIbDxXnJgSoeDRBT8WnSU3lEWYqfk1wU/FsYqbypnwq3k0QU/FvgpdKSBOsVIKaIKUizoVFqSbv0FERB6FV8FERw8HNM0ylMTEYjJhKc3WTAVNpbtqEqTQ3a8JUFnfchKksbN5kMBwyldlOmzCVky02YSqzNZp0SOVJQVSWmjCVNbXJlEpFnIrapEMq/8qgIu6N1CoRqGwUTEXIt2d1VD6HUhmXS0VI+WXAVBqrm0gjlfM0qRw1YSqNzZowlcWdNElN5WXGVOZNmMp8C03kl8sdUblaFpXFJkxltmYTeVtL5dZ1UlSWmnRH5Wk5VJQmTEXThKnomlCnom1iovKMBhVDE9JUTE2kvEaWirkJXSormhiojNBTWdmEKJXVTWhSaWsiX9Cj0tpkSmVIi4pFk+RUtnqeTZPUVPqeXZPOqNzQUul5lk1MVF5hpGLdRG5rqdxBSMW+CR0qLk2oUHFqQoSKY5OuqExyouLahAIV9yZyW/toEyIqHk3QU/FqgpyKX5POqEw2MphvExOVh6HvXGYw7yZdUclh/k0MVB6EUul/AU3QUglqIu+jpBLWRMrHWirPi6YS2gQjleAmCKlEaIKOSowm2KjEaYKLSqQmqKhEa4KISrwmeKjEbIKFStQmSKhEblJTUaNMqZQUJXYTKXVRhqOSosQuwk6U8feT5fHPHWUokAj+PVa3aEmwIBH8d7FucZIgQiL4czbdIiTBhUTw5/a6MRJ1jERdUBL+f/Hy+LkCKkiEfxN+TikRkpKfZ+PnHlMhKfj5WNxI1vl5e934vQx1/P6OOn7PSx2/D6iO3xtVx+8Xq+P30NXxeQXq8jvXYmd3s+dld/7J982L0PMyOydnZ/dC30Xam6Q9TykDJNDWJO25W1kggZYmFJHAyiY0kcCqJmnPe8wGCZibkEUCxiZpz4/NCQkYmlBGAvomac+jzgwJ6JoQRwKaJtSRgNKEkcByk7T3ZWSJBJpN0t6rsvMpSyTQaMJIjtfTPU35IoHTJozkdH3c+5Y1EjhuwkgaS36PZO5IYNok7X2jP3JHUi/tvbQFIKmX9P7iEpCArkln91yXgQTUJuSRgNJkdCCII4GlJozkaIKRKBOMRJnoHMmHspDAvMlwwEjmEx0j+VYaEpg1YSTNCUaiTDASZYKRKAstYkLytVQk9cKKIEQCgU2qyT46JBDWBCUSCGmCFAkENMGKBLyb4EUCvk1MSD6WjwT8mqBGAl5NxoeYkYBHE+xIwL0JeiTg2oQAEnBsQgEJODWpKj2Sn6iQgEsTIkjAvgkZJGDdhA4SsGxCCQnYNRkfaovgRAI2TYghAYsm1Z62yC9AiqTef4Dz6x9OXr+uAAAAAElFTkSuQmCC"/>
          <p:cNvSpPr>
            <a:spLocks noChangeAspect="1" noChangeArrowheads="1"/>
          </p:cNvSpPr>
          <p:nvPr/>
        </p:nvSpPr>
        <p:spPr bwMode="auto">
          <a:xfrm>
            <a:off x="460375" y="1603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>
              <a:solidFill>
                <a:prstClr val="black"/>
              </a:solidFill>
            </a:endParaRPr>
          </a:p>
        </p:txBody>
      </p:sp>
      <p:sp>
        <p:nvSpPr>
          <p:cNvPr id="24" name="AutoShape 16" descr="data:image/png;base64,iVBORw0KGgoAAAANSUhEUgAAARMAAAC3CAMAAAAGjUrGAAAA2FBMVEUAfFniPSgMHIz///8AAAD8tRQAelVMlHoAAIHgHwAAd13/vhX/thEAeVsAe1r/uAsAckoAAIYAFosAdE3iOCH4shT4+/rt9PG4hA8gf1ZZQAc9jnJ1j0jYqidjRwjaqybhLxPxrRNSOwbirSIogFVZm4Ovfg776umqyb2Fk0SVlz/n6PFgRQg9RZp1qZblWUqLlELC2NDOpyzjRjPkTz/FjhBloYuzz8T54N7c3eseKpAwOZZ/kkVsTQmMj74lMJKZnMWVmcOGirvO0OLum5Ttl4/31NHwq6UntUCIAAAEdElEQVR4nO3dh1bbMBTGcXFRDLRpkzaddO9BoYW2dO/1/m9Uh0CIIynWsizde78n4PzP7zCCLQnRsmpvXbe/a3fXsK4tSR2l2tdW+bN1qe8vvqO1NxFifKiN8v41Uio2TahRsWoypXKFDhXLJqSo2DahRMW+CR0qDk3IUHFqIqoJBSpuTWhQcW1ipPIbDxXnJgSoeDRBT8WnSU3lEWYqfk1wU/FsYqbypnwq3k0QU/FvgpdKSBOsVIKaIKUizoVFqSbv0FERB6FV8FERw8HNM0ylMTEYjJhKc3WTAVNpbtqEqTQ3a8JUFnfchKksbN5kMBwyldlOmzCVky02YSqzNZp0SOVJQVSWmjCVNbXJlEpFnIrapEMq/8qgIu6N1CoRqGwUTEXIt2d1VD6HUhmXS0VI+WXAVBqrm0gjlfM0qRw1YSqNzZowlcWdNElN5WXGVOZNmMp8C03kl8sdUblaFpXFJkxltmYTeVtL5dZ1UlSWmnRH5Wk5VJQmTEXThKnomlCnom1iovKMBhVDE9JUTE2kvEaWirkJXSormhiojNBTWdmEKJXVTWhSaWsiX9Cj0tpkSmVIi4pFk+RUtnqeTZPUVPqeXZPOqNzQUul5lk1MVF5hpGLdRG5rqdxBSMW+CR0qLk2oUHFqQoSKY5OuqExyouLahAIV9yZyW/toEyIqHk3QU/FqgpyKX5POqEw2MphvExOVh6HvXGYw7yZdUclh/k0MVB6EUul/AU3QUglqIu+jpBLWRMrHWirPi6YS2gQjleAmCKlEaIKOSowm2KjEaYKLSqQmqKhEa4KISrwmeKjEbIKFStQmSKhEblJTUaNMqZQUJXYTKXVRhqOSosQuwk6U8feT5fHPHWUokAj+PVa3aEmwIBH8d7FucZIgQiL4czbdIiTBhUTw5/a6MRJ1jERdUBL+f/Hy+LkCKkiEfxN+TikRkpKfZ+PnHlMhKfj5WNxI1vl5e934vQx1/P6OOn7PSx2/D6iO3xtVx+8Xq+P30NXxeQXq8jvXYmd3s+dld/7J982L0PMyOydnZ/dC30Xam6Q9TykDJNDWJO25W1kggZYmFJHAyiY0kcCqJmnPe8wGCZibkEUCxiZpz4/NCQkYmlBGAvomac+jzgwJ6JoQRwKaJtSRgNKEkcByk7T3ZWSJBJpN0t6rsvMpSyTQaMJIjtfTPU35IoHTJozkdH3c+5Y1EjhuwkgaS36PZO5IYNok7X2jP3JHUi/tvbQFIKmX9P7iEpCArkln91yXgQTUJuSRgNJkdCCII4GlJozkaIKRKBOMRJnoHMmHspDAvMlwwEjmEx0j+VYaEpg1YSTNCUaiTDASZYKRKAstYkLytVQk9cKKIEQCgU2qyT46JBDWBCUSCGmCFAkENMGKBLyb4EUCvk1MSD6WjwT8mqBGAl5NxoeYkYBHE+xIwL0JeiTg2oQAEnBsQgEJODWpKj2Sn6iQgEsTIkjAvgkZJGDdhA4SsGxCCQnYNRkfaovgRAI2TYghAYsm1Z62yC9AiqTef4Dz6x9OXr+uAAAAAElFTkSuQmCC"/>
          <p:cNvSpPr>
            <a:spLocks noChangeAspect="1" noChangeArrowheads="1"/>
          </p:cNvSpPr>
          <p:nvPr/>
        </p:nvSpPr>
        <p:spPr bwMode="auto">
          <a:xfrm>
            <a:off x="612775" y="3127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>
              <a:solidFill>
                <a:prstClr val="black"/>
              </a:solidFill>
            </a:endParaRPr>
          </a:p>
        </p:txBody>
      </p:sp>
      <p:sp>
        <p:nvSpPr>
          <p:cNvPr id="30" name="Slide Number Placeholder 2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21B74F-FCDA-4EF4-A6F8-4B8DE1DD0E95}" type="slidenum">
              <a:rPr lang="es-MX" b="1" smtClean="0">
                <a:solidFill>
                  <a:prstClr val="black">
                    <a:tint val="75000"/>
                  </a:prstClr>
                </a:solidFill>
              </a:rPr>
              <a:pPr/>
              <a:t>2</a:t>
            </a:fld>
            <a:endParaRPr lang="es-MX" b="1" dirty="0">
              <a:solidFill>
                <a:prstClr val="black">
                  <a:tint val="75000"/>
                </a:prstClr>
              </a:solidFill>
            </a:endParaRPr>
          </a:p>
        </p:txBody>
      </p:sp>
      <p:cxnSp>
        <p:nvCxnSpPr>
          <p:cNvPr id="31" name="Straight Connector 30"/>
          <p:cNvCxnSpPr/>
          <p:nvPr/>
        </p:nvCxnSpPr>
        <p:spPr>
          <a:xfrm>
            <a:off x="0" y="4299942"/>
            <a:ext cx="9144000" cy="0"/>
          </a:xfrm>
          <a:prstGeom prst="line">
            <a:avLst/>
          </a:prstGeom>
          <a:ln>
            <a:solidFill>
              <a:schemeClr val="tx1">
                <a:lumMod val="65000"/>
                <a:lumOff val="3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7" name="Picture 6" descr="http://www.international.gc.ca/world-monde/assets/images/funding-financement/Canwordmark_colour.pn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7975" y="4506243"/>
            <a:ext cx="1308112" cy="34162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307975" y="987574"/>
            <a:ext cx="8584505" cy="28007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CA" sz="1600" dirty="0"/>
              <a:t>While the duty to </a:t>
            </a:r>
            <a:r>
              <a:rPr lang="en-CA" sz="1600" b="1" dirty="0"/>
              <a:t>PROTECT </a:t>
            </a:r>
            <a:r>
              <a:rPr lang="en-CA" sz="1600" dirty="0"/>
              <a:t>human rights rests with governments, businesses have a responsibility to </a:t>
            </a:r>
            <a:r>
              <a:rPr lang="en-CA" sz="1600" b="1" dirty="0"/>
              <a:t>RESPECT </a:t>
            </a:r>
            <a:r>
              <a:rPr lang="en-CA" sz="1600" dirty="0"/>
              <a:t>human rights as outlined in the UN Guiding Principles on Business and Human </a:t>
            </a:r>
            <a:r>
              <a:rPr lang="en-CA" sz="1600" dirty="0" smtClean="0"/>
              <a:t>Rights.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CA" sz="16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CA" sz="1600" dirty="0"/>
              <a:t>The VPs can help companies improve their practices on security and human rights and make those practices more </a:t>
            </a:r>
            <a:r>
              <a:rPr lang="en-CA" sz="1600" dirty="0" smtClean="0"/>
              <a:t>predictable by :</a:t>
            </a:r>
          </a:p>
          <a:p>
            <a:endParaRPr lang="en-CA" sz="1600" dirty="0" smtClean="0">
              <a:solidFill>
                <a:prstClr val="black"/>
              </a:solidFill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CA" sz="1600" dirty="0" smtClean="0"/>
              <a:t>conducting </a:t>
            </a:r>
            <a:r>
              <a:rPr lang="en-CA" sz="1600" dirty="0"/>
              <a:t>a comprehensive assessment of human rights risks  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CA" sz="1600" dirty="0" smtClean="0"/>
              <a:t>interacting </a:t>
            </a:r>
            <a:r>
              <a:rPr lang="en-CA" sz="1600" dirty="0"/>
              <a:t>appropriately with public </a:t>
            </a:r>
            <a:r>
              <a:rPr lang="en-CA" sz="1600" dirty="0" smtClean="0"/>
              <a:t>and private security providers</a:t>
            </a:r>
            <a:endParaRPr lang="en-CA" sz="1600" dirty="0"/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CA" sz="1600" dirty="0"/>
              <a:t> </a:t>
            </a:r>
            <a:r>
              <a:rPr lang="en-CA" sz="1600" dirty="0" smtClean="0"/>
              <a:t>implementing </a:t>
            </a:r>
            <a:r>
              <a:rPr lang="en-CA" sz="1600" dirty="0"/>
              <a:t>human rights screenings of and trainings for public and private security forces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CA" sz="1600" dirty="0"/>
              <a:t> </a:t>
            </a:r>
            <a:r>
              <a:rPr lang="en-CA" sz="1600" dirty="0" smtClean="0"/>
              <a:t>developing </a:t>
            </a:r>
            <a:r>
              <a:rPr lang="en-CA" sz="1600" dirty="0"/>
              <a:t>systems for reporting and investigating allegations of human rights abuses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CA" sz="1600" dirty="0" smtClean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341762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2 Título"/>
          <p:cNvSpPr>
            <a:spLocks noGrp="1"/>
          </p:cNvSpPr>
          <p:nvPr>
            <p:ph type="ctrTitle"/>
          </p:nvPr>
        </p:nvSpPr>
        <p:spPr>
          <a:xfrm>
            <a:off x="208287" y="339502"/>
            <a:ext cx="8654098" cy="720080"/>
          </a:xfrm>
        </p:spPr>
        <p:txBody>
          <a:bodyPr>
            <a:noAutofit/>
          </a:bodyPr>
          <a:lstStyle/>
          <a:p>
            <a:pPr algn="l"/>
            <a:r>
              <a:rPr lang="en-CA" sz="2000" b="1" dirty="0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Canada’s </a:t>
            </a:r>
            <a:r>
              <a:rPr lang="en-CA" sz="2000" b="1" dirty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Support to </a:t>
            </a:r>
            <a:r>
              <a:rPr lang="en-CA" sz="2000" b="1" dirty="0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the Voluntary Principles Initiative</a:t>
            </a:r>
            <a:endParaRPr lang="es-PE" sz="2000" b="1" dirty="0">
              <a:solidFill>
                <a:srgbClr val="C00000"/>
              </a:solidFill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sp>
        <p:nvSpPr>
          <p:cNvPr id="7" name="6 Rectángulo"/>
          <p:cNvSpPr/>
          <p:nvPr/>
        </p:nvSpPr>
        <p:spPr>
          <a:xfrm>
            <a:off x="0" y="0"/>
            <a:ext cx="9144000" cy="123478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PE" dirty="0"/>
          </a:p>
        </p:txBody>
      </p:sp>
      <p:sp>
        <p:nvSpPr>
          <p:cNvPr id="21" name="AutoShape 2" descr="Resultado de imagen para Colombia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/>
          </a:p>
        </p:txBody>
      </p:sp>
      <p:sp>
        <p:nvSpPr>
          <p:cNvPr id="22" name="AutoShape 6" descr="http://i.ytimg.com/vi/TQ7jv00Gd9Y/maxresdefault.jpg"/>
          <p:cNvSpPr>
            <a:spLocks noChangeAspect="1" noChangeArrowheads="1"/>
          </p:cNvSpPr>
          <p:nvPr/>
        </p:nvSpPr>
        <p:spPr bwMode="auto">
          <a:xfrm>
            <a:off x="307975" y="79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/>
          </a:p>
        </p:txBody>
      </p:sp>
      <p:sp>
        <p:nvSpPr>
          <p:cNvPr id="23" name="AutoShape 14" descr="data:image/png;base64,iVBORw0KGgoAAAANSUhEUgAAARMAAAC3CAMAAAAGjUrGAAAA2FBMVEUAfFniPSgMHIz///8AAAD8tRQAelVMlHoAAIHgHwAAd13/vhX/thEAeVsAe1r/uAsAckoAAIYAFosAdE3iOCH4shT4+/rt9PG4hA8gf1ZZQAc9jnJ1j0jYqidjRwjaqybhLxPxrRNSOwbirSIogFVZm4Ovfg776umqyb2Fk0SVlz/n6PFgRQg9RZp1qZblWUqLlELC2NDOpyzjRjPkTz/FjhBloYuzz8T54N7c3eseKpAwOZZ/kkVsTQmMj74lMJKZnMWVmcOGirvO0OLum5Ttl4/31NHwq6UntUCIAAAEdElEQVR4nO3dh1bbMBTGcXFRDLRpkzaddO9BoYW2dO/1/m9Uh0CIIynWsizde78n4PzP7zCCLQnRsmpvXbe/a3fXsK4tSR2l2tdW+bN1qe8vvqO1NxFifKiN8v41Uio2TahRsWoypXKFDhXLJqSo2DahRMW+CR0qDk3IUHFqIqoJBSpuTWhQcW1ipPIbDxXnJgSoeDRBT8WnSU3lEWYqfk1wU/FsYqbypnwq3k0QU/FvgpdKSBOsVIKaIKUizoVFqSbv0FERB6FV8FERw8HNM0ylMTEYjJhKc3WTAVNpbtqEqTQ3a8JUFnfchKksbN5kMBwyldlOmzCVky02YSqzNZp0SOVJQVSWmjCVNbXJlEpFnIrapEMq/8qgIu6N1CoRqGwUTEXIt2d1VD6HUhmXS0VI+WXAVBqrm0gjlfM0qRw1YSqNzZowlcWdNElN5WXGVOZNmMp8C03kl8sdUblaFpXFJkxltmYTeVtL5dZ1UlSWmnRH5Wk5VJQmTEXThKnomlCnom1iovKMBhVDE9JUTE2kvEaWirkJXSormhiojNBTWdmEKJXVTWhSaWsiX9Cj0tpkSmVIi4pFk+RUtnqeTZPUVPqeXZPOqNzQUul5lk1MVF5hpGLdRG5rqdxBSMW+CR0qLk2oUHFqQoSKY5OuqExyouLahAIV9yZyW/toEyIqHk3QU/FqgpyKX5POqEw2MphvExOVh6HvXGYw7yZdUclh/k0MVB6EUul/AU3QUglqIu+jpBLWRMrHWirPi6YS2gQjleAmCKlEaIKOSowm2KjEaYKLSqQmqKhEa4KISrwmeKjEbIKFStQmSKhEblJTUaNMqZQUJXYTKXVRhqOSosQuwk6U8feT5fHPHWUokAj+PVa3aEmwIBH8d7FucZIgQiL4czbdIiTBhUTw5/a6MRJ1jERdUBL+f/Hy+LkCKkiEfxN+TikRkpKfZ+PnHlMhKfj5WNxI1vl5e934vQx1/P6OOn7PSx2/D6iO3xtVx+8Xq+P30NXxeQXq8jvXYmd3s+dld/7J982L0PMyOydnZ/dC30Xam6Q9TykDJNDWJO25W1kggZYmFJHAyiY0kcCqJmnPe8wGCZibkEUCxiZpz4/NCQkYmlBGAvomac+jzgwJ6JoQRwKaJtSRgNKEkcByk7T3ZWSJBJpN0t6rsvMpSyTQaMJIjtfTPU35IoHTJozkdH3c+5Y1EjhuwkgaS36PZO5IYNok7X2jP3JHUi/tvbQFIKmX9P7iEpCArkln91yXgQTUJuSRgNJkdCCII4GlJozkaIKRKBOMRJnoHMmHspDAvMlwwEjmEx0j+VYaEpg1YSTNCUaiTDASZYKRKAstYkLytVQk9cKKIEQCgU2qyT46JBDWBCUSCGmCFAkENMGKBLyb4EUCvk1MSD6WjwT8mqBGAl5NxoeYkYBHE+xIwL0JeiTg2oQAEnBsQgEJODWpKj2Sn6iQgEsTIkjAvgkZJGDdhA4SsGxCCQnYNRkfaovgRAI2TYghAYsm1Z62yC9AiqTef4Dz6x9OXr+uAAAAAElFTkSuQmCC"/>
          <p:cNvSpPr>
            <a:spLocks noChangeAspect="1" noChangeArrowheads="1"/>
          </p:cNvSpPr>
          <p:nvPr/>
        </p:nvSpPr>
        <p:spPr bwMode="auto">
          <a:xfrm>
            <a:off x="460375" y="1603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/>
          </a:p>
        </p:txBody>
      </p:sp>
      <p:sp>
        <p:nvSpPr>
          <p:cNvPr id="24" name="AutoShape 16" descr="data:image/png;base64,iVBORw0KGgoAAAANSUhEUgAAARMAAAC3CAMAAAAGjUrGAAAA2FBMVEUAfFniPSgMHIz///8AAAD8tRQAelVMlHoAAIHgHwAAd13/vhX/thEAeVsAe1r/uAsAckoAAIYAFosAdE3iOCH4shT4+/rt9PG4hA8gf1ZZQAc9jnJ1j0jYqidjRwjaqybhLxPxrRNSOwbirSIogFVZm4Ovfg776umqyb2Fk0SVlz/n6PFgRQg9RZp1qZblWUqLlELC2NDOpyzjRjPkTz/FjhBloYuzz8T54N7c3eseKpAwOZZ/kkVsTQmMj74lMJKZnMWVmcOGirvO0OLum5Ttl4/31NHwq6UntUCIAAAEdElEQVR4nO3dh1bbMBTGcXFRDLRpkzaddO9BoYW2dO/1/m9Uh0CIIynWsizde78n4PzP7zCCLQnRsmpvXbe/a3fXsK4tSR2l2tdW+bN1qe8vvqO1NxFifKiN8v41Uio2TahRsWoypXKFDhXLJqSo2DahRMW+CR0qDk3IUHFqIqoJBSpuTWhQcW1ipPIbDxXnJgSoeDRBT8WnSU3lEWYqfk1wU/FsYqbypnwq3k0QU/FvgpdKSBOsVIKaIKUizoVFqSbv0FERB6FV8FERw8HNM0ylMTEYjJhKc3WTAVNpbtqEqTQ3a8JUFnfchKksbN5kMBwyldlOmzCVky02YSqzNZp0SOVJQVSWmjCVNbXJlEpFnIrapEMq/8qgIu6N1CoRqGwUTEXIt2d1VD6HUhmXS0VI+WXAVBqrm0gjlfM0qRw1YSqNzZowlcWdNElN5WXGVOZNmMp8C03kl8sdUblaFpXFJkxltmYTeVtL5dZ1UlSWmnRH5Wk5VJQmTEXThKnomlCnom1iovKMBhVDE9JUTE2kvEaWirkJXSormhiojNBTWdmEKJXVTWhSaWsiX9Cj0tpkSmVIi4pFk+RUtnqeTZPUVPqeXZPOqNzQUul5lk1MVF5hpGLdRG5rqdxBSMW+CR0qLk2oUHFqQoSKY5OuqExyouLahAIV9yZyW/toEyIqHk3QU/FqgpyKX5POqEw2MphvExOVh6HvXGYw7yZdUclh/k0MVB6EUul/AU3QUglqIu+jpBLWRMrHWirPi6YS2gQjleAmCKlEaIKOSowm2KjEaYKLSqQmqKhEa4KISrwmeKjEbIKFStQmSKhEblJTUaNMqZQUJXYTKXVRhqOSosQuwk6U8feT5fHPHWUokAj+PVa3aEmwIBH8d7FucZIgQiL4czbdIiTBhUTw5/a6MRJ1jERdUBL+f/Hy+LkCKkiEfxN+TikRkpKfZ+PnHlMhKfj5WNxI1vl5e934vQx1/P6OOn7PSx2/D6iO3xtVx+8Xq+P30NXxeQXq8jvXYmd3s+dld/7J982L0PMyOydnZ/dC30Xam6Q9TykDJNDWJO25W1kggZYmFJHAyiY0kcCqJmnPe8wGCZibkEUCxiZpz4/NCQkYmlBGAvomac+jzgwJ6JoQRwKaJtSRgNKEkcByk7T3ZWSJBJpN0t6rsvMpSyTQaMJIjtfTPU35IoHTJozkdH3c+5Y1EjhuwkgaS36PZO5IYNok7X2jP3JHUi/tvbQFIKmX9P7iEpCArkln91yXgQTUJuSRgNJkdCCII4GlJozkaIKRKBOMRJnoHMmHspDAvMlwwEjmEx0j+VYaEpg1YSTNCUaiTDASZYKRKAstYkLytVQk9cKKIEQCgU2qyT46JBDWBCUSCGmCFAkENMGKBLyb4EUCvk1MSD6WjwT8mqBGAl5NxoeYkYBHE+xIwL0JeiTg2oQAEnBsQgEJODWpKj2Sn6iQgEsTIkjAvgkZJGDdhA4SsGxCCQnYNRkfaovgRAI2TYghAYsm1Z62yC9AiqTef4Dz6x9OXr+uAAAAAElFTkSuQmCC"/>
          <p:cNvSpPr>
            <a:spLocks noChangeAspect="1" noChangeArrowheads="1"/>
          </p:cNvSpPr>
          <p:nvPr/>
        </p:nvSpPr>
        <p:spPr bwMode="auto">
          <a:xfrm>
            <a:off x="612775" y="3127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/>
          </a:p>
        </p:txBody>
      </p:sp>
      <p:sp>
        <p:nvSpPr>
          <p:cNvPr id="30" name="Slide Number Placeholder 2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21B74F-FCDA-4EF4-A6F8-4B8DE1DD0E95}" type="slidenum">
              <a:rPr lang="es-MX" b="1" smtClean="0"/>
              <a:pPr/>
              <a:t>3</a:t>
            </a:fld>
            <a:endParaRPr lang="es-MX" b="1" dirty="0"/>
          </a:p>
        </p:txBody>
      </p:sp>
      <p:cxnSp>
        <p:nvCxnSpPr>
          <p:cNvPr id="31" name="Straight Connector 30"/>
          <p:cNvCxnSpPr/>
          <p:nvPr/>
        </p:nvCxnSpPr>
        <p:spPr>
          <a:xfrm>
            <a:off x="0" y="4299942"/>
            <a:ext cx="9144000" cy="0"/>
          </a:xfrm>
          <a:prstGeom prst="line">
            <a:avLst/>
          </a:prstGeom>
          <a:ln>
            <a:solidFill>
              <a:schemeClr val="tx1">
                <a:lumMod val="65000"/>
                <a:lumOff val="3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7" name="Picture 6" descr="http://www.international.gc.ca/world-monde/assets/images/funding-financement/Canwordmark_colour.pn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7975" y="4506243"/>
            <a:ext cx="1308112" cy="34162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307975" y="987574"/>
            <a:ext cx="8584505" cy="28007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CA" sz="1600" dirty="0" smtClean="0"/>
              <a:t>Canada </a:t>
            </a:r>
            <a:r>
              <a:rPr lang="en-CA" sz="1600" dirty="0"/>
              <a:t>works through multilateral organizations, bilateral engagement, development </a:t>
            </a:r>
            <a:r>
              <a:rPr lang="en-CA" sz="1600" dirty="0" smtClean="0"/>
              <a:t>assistance and </a:t>
            </a:r>
            <a:r>
              <a:rPr lang="en-CA" sz="1600" dirty="0"/>
              <a:t>trade policy to enhance the promotion and protection of human rights </a:t>
            </a:r>
            <a:r>
              <a:rPr lang="en-CA" sz="1600" dirty="0" smtClean="0"/>
              <a:t>internationally.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CA" sz="16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CA" sz="1600" dirty="0" smtClean="0"/>
              <a:t>The </a:t>
            </a:r>
            <a:r>
              <a:rPr lang="en-CA" sz="1600" dirty="0"/>
              <a:t>Voluntary Principles on Security and Human Rights are one of six multilateral performance guidelines promoted in the Government of Canada’s Enhanced CSR strategy for the extractives sector. </a:t>
            </a:r>
            <a:endParaRPr lang="en-CA" sz="16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CA" sz="16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CA" sz="1600" dirty="0" smtClean="0"/>
              <a:t>Engagement in the Initiative, including our chairmanship last year, is very important </a:t>
            </a:r>
            <a:r>
              <a:rPr lang="en-CA" sz="1600" dirty="0"/>
              <a:t>to Canada as the Initiative addresses key issues and priorities for our </a:t>
            </a:r>
            <a:r>
              <a:rPr lang="en-CA" sz="1600" dirty="0" smtClean="0"/>
              <a:t>government.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CA" sz="16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CA" sz="1600" dirty="0" smtClean="0"/>
              <a:t>In-country implementation was part of Canada’s priority objectives for engagement.</a:t>
            </a:r>
            <a:endParaRPr lang="en-CA" sz="1600" dirty="0"/>
          </a:p>
        </p:txBody>
      </p:sp>
    </p:spTree>
    <p:extLst>
      <p:ext uri="{BB962C8B-B14F-4D97-AF65-F5344CB8AC3E}">
        <p14:creationId xmlns:p14="http://schemas.microsoft.com/office/powerpoint/2010/main" val="32626475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2 Título"/>
          <p:cNvSpPr>
            <a:spLocks noGrp="1"/>
          </p:cNvSpPr>
          <p:nvPr>
            <p:ph type="ctrTitle"/>
          </p:nvPr>
        </p:nvSpPr>
        <p:spPr>
          <a:xfrm>
            <a:off x="208287" y="339502"/>
            <a:ext cx="8654098" cy="720080"/>
          </a:xfrm>
        </p:spPr>
        <p:txBody>
          <a:bodyPr>
            <a:normAutofit fontScale="90000"/>
          </a:bodyPr>
          <a:lstStyle/>
          <a:p>
            <a:pPr algn="l"/>
            <a:r>
              <a:rPr lang="es-PE" sz="2400" b="1" dirty="0" err="1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Value</a:t>
            </a:r>
            <a:r>
              <a:rPr lang="es-PE" sz="2400" b="1" dirty="0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</a:t>
            </a:r>
            <a:r>
              <a:rPr lang="es-PE" sz="2400" b="1" dirty="0" err="1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Added</a:t>
            </a:r>
            <a:r>
              <a:rPr lang="es-PE" sz="2400" b="1" dirty="0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of </a:t>
            </a:r>
            <a:r>
              <a:rPr lang="es-PE" sz="2400" b="1" dirty="0" err="1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the</a:t>
            </a:r>
            <a:r>
              <a:rPr lang="es-PE" sz="2400" b="1" dirty="0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</a:t>
            </a:r>
            <a:r>
              <a:rPr lang="es-PE" sz="2400" b="1" dirty="0" err="1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Voluntary</a:t>
            </a:r>
            <a:r>
              <a:rPr lang="es-PE" sz="2400" b="1" dirty="0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</a:t>
            </a:r>
            <a:r>
              <a:rPr lang="es-PE" sz="2400" b="1" dirty="0" err="1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Principles</a:t>
            </a:r>
            <a:r>
              <a:rPr lang="es-PE" sz="2400" b="1" dirty="0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</a:t>
            </a:r>
            <a:r>
              <a:rPr lang="es-PE" sz="2400" b="1" dirty="0" err="1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Initiative</a:t>
            </a:r>
            <a:endParaRPr lang="es-PE" sz="2400" b="1" dirty="0">
              <a:solidFill>
                <a:srgbClr val="C00000"/>
              </a:solidFill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sp>
        <p:nvSpPr>
          <p:cNvPr id="7" name="6 Rectángulo"/>
          <p:cNvSpPr/>
          <p:nvPr/>
        </p:nvSpPr>
        <p:spPr>
          <a:xfrm>
            <a:off x="0" y="0"/>
            <a:ext cx="9144000" cy="123478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PE" dirty="0"/>
          </a:p>
        </p:txBody>
      </p:sp>
      <p:sp>
        <p:nvSpPr>
          <p:cNvPr id="21" name="AutoShape 2" descr="Resultado de imagen para Colombia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/>
          </a:p>
        </p:txBody>
      </p:sp>
      <p:sp>
        <p:nvSpPr>
          <p:cNvPr id="22" name="AutoShape 6" descr="http://i.ytimg.com/vi/TQ7jv00Gd9Y/maxresdefault.jpg"/>
          <p:cNvSpPr>
            <a:spLocks noChangeAspect="1" noChangeArrowheads="1"/>
          </p:cNvSpPr>
          <p:nvPr/>
        </p:nvSpPr>
        <p:spPr bwMode="auto">
          <a:xfrm>
            <a:off x="307975" y="79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/>
          </a:p>
        </p:txBody>
      </p:sp>
      <p:sp>
        <p:nvSpPr>
          <p:cNvPr id="23" name="AutoShape 14" descr="data:image/png;base64,iVBORw0KGgoAAAANSUhEUgAAARMAAAC3CAMAAAAGjUrGAAAA2FBMVEUAfFniPSgMHIz///8AAAD8tRQAelVMlHoAAIHgHwAAd13/vhX/thEAeVsAe1r/uAsAckoAAIYAFosAdE3iOCH4shT4+/rt9PG4hA8gf1ZZQAc9jnJ1j0jYqidjRwjaqybhLxPxrRNSOwbirSIogFVZm4Ovfg776umqyb2Fk0SVlz/n6PFgRQg9RZp1qZblWUqLlELC2NDOpyzjRjPkTz/FjhBloYuzz8T54N7c3eseKpAwOZZ/kkVsTQmMj74lMJKZnMWVmcOGirvO0OLum5Ttl4/31NHwq6UntUCIAAAEdElEQVR4nO3dh1bbMBTGcXFRDLRpkzaddO9BoYW2dO/1/m9Uh0CIIynWsizde78n4PzP7zCCLQnRsmpvXbe/a3fXsK4tSR2l2tdW+bN1qe8vvqO1NxFifKiN8v41Uio2TahRsWoypXKFDhXLJqSo2DahRMW+CR0qDk3IUHFqIqoJBSpuTWhQcW1ipPIbDxXnJgSoeDRBT8WnSU3lEWYqfk1wU/FsYqbypnwq3k0QU/FvgpdKSBOsVIKaIKUizoVFqSbv0FERB6FV8FERw8HNM0ylMTEYjJhKc3WTAVNpbtqEqTQ3a8JUFnfchKksbN5kMBwyldlOmzCVky02YSqzNZp0SOVJQVSWmjCVNbXJlEpFnIrapEMq/8qgIu6N1CoRqGwUTEXIt2d1VD6HUhmXS0VI+WXAVBqrm0gjlfM0qRw1YSqNzZowlcWdNElN5WXGVOZNmMp8C03kl8sdUblaFpXFJkxltmYTeVtL5dZ1UlSWmnRH5Wk5VJQmTEXThKnomlCnom1iovKMBhVDE9JUTE2kvEaWirkJXSormhiojNBTWdmEKJXVTWhSaWsiX9Cj0tpkSmVIi4pFk+RUtnqeTZPUVPqeXZPOqNzQUul5lk1MVF5hpGLdRG5rqdxBSMW+CR0qLk2oUHFqQoSKY5OuqExyouLahAIV9yZyW/toEyIqHk3QU/FqgpyKX5POqEw2MphvExOVh6HvXGYw7yZdUclh/k0MVB6EUul/AU3QUglqIu+jpBLWRMrHWirPi6YS2gQjleAmCKlEaIKOSowm2KjEaYKLSqQmqKhEa4KISrwmeKjEbIKFStQmSKhEblJTUaNMqZQUJXYTKXVRhqOSosQuwk6U8feT5fHPHWUokAj+PVa3aEmwIBH8d7FucZIgQiL4czbdIiTBhUTw5/a6MRJ1jERdUBL+f/Hy+LkCKkiEfxN+TikRkpKfZ+PnHlMhKfj5WNxI1vl5e934vQx1/P6OOn7PSx2/D6iO3xtVx+8Xq+P30NXxeQXq8jvXYmd3s+dld/7J982L0PMyOydnZ/dC30Xam6Q9TykDJNDWJO25W1kggZYmFJHAyiY0kcCqJmnPe8wGCZibkEUCxiZpz4/NCQkYmlBGAvomac+jzgwJ6JoQRwKaJtSRgNKEkcByk7T3ZWSJBJpN0t6rsvMpSyTQaMJIjtfTPU35IoHTJozkdH3c+5Y1EjhuwkgaS36PZO5IYNok7X2jP3JHUi/tvbQFIKmX9P7iEpCArkln91yXgQTUJuSRgNJkdCCII4GlJozkaIKRKBOMRJnoHMmHspDAvMlwwEjmEx0j+VYaEpg1YSTNCUaiTDASZYKRKAstYkLytVQk9cKKIEQCgU2qyT46JBDWBCUSCGmCFAkENMGKBLyb4EUCvk1MSD6WjwT8mqBGAl5NxoeYkYBHE+xIwL0JeiTg2oQAEnBsQgEJODWpKj2Sn6iQgEsTIkjAvgkZJGDdhA4SsGxCCQnYNRkfaovgRAI2TYghAYsm1Z62yC9AiqTef4Dz6x9OXr+uAAAAAElFTkSuQmCC"/>
          <p:cNvSpPr>
            <a:spLocks noChangeAspect="1" noChangeArrowheads="1"/>
          </p:cNvSpPr>
          <p:nvPr/>
        </p:nvSpPr>
        <p:spPr bwMode="auto">
          <a:xfrm>
            <a:off x="460375" y="1603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/>
          </a:p>
        </p:txBody>
      </p:sp>
      <p:sp>
        <p:nvSpPr>
          <p:cNvPr id="24" name="AutoShape 16" descr="data:image/png;base64,iVBORw0KGgoAAAANSUhEUgAAARMAAAC3CAMAAAAGjUrGAAAA2FBMVEUAfFniPSgMHIz///8AAAD8tRQAelVMlHoAAIHgHwAAd13/vhX/thEAeVsAe1r/uAsAckoAAIYAFosAdE3iOCH4shT4+/rt9PG4hA8gf1ZZQAc9jnJ1j0jYqidjRwjaqybhLxPxrRNSOwbirSIogFVZm4Ovfg776umqyb2Fk0SVlz/n6PFgRQg9RZp1qZblWUqLlELC2NDOpyzjRjPkTz/FjhBloYuzz8T54N7c3eseKpAwOZZ/kkVsTQmMj74lMJKZnMWVmcOGirvO0OLum5Ttl4/31NHwq6UntUCIAAAEdElEQVR4nO3dh1bbMBTGcXFRDLRpkzaddO9BoYW2dO/1/m9Uh0CIIynWsizde78n4PzP7zCCLQnRsmpvXbe/a3fXsK4tSR2l2tdW+bN1qe8vvqO1NxFifKiN8v41Uio2TahRsWoypXKFDhXLJqSo2DahRMW+CR0qDk3IUHFqIqoJBSpuTWhQcW1ipPIbDxXnJgSoeDRBT8WnSU3lEWYqfk1wU/FsYqbypnwq3k0QU/FvgpdKSBOsVIKaIKUizoVFqSbv0FERB6FV8FERw8HNM0ylMTEYjJhKc3WTAVNpbtqEqTQ3a8JUFnfchKksbN5kMBwyldlOmzCVky02YSqzNZp0SOVJQVSWmjCVNbXJlEpFnIrapEMq/8qgIu6N1CoRqGwUTEXIt2d1VD6HUhmXS0VI+WXAVBqrm0gjlfM0qRw1YSqNzZowlcWdNElN5WXGVOZNmMp8C03kl8sdUblaFpXFJkxltmYTeVtL5dZ1UlSWmnRH5Wk5VJQmTEXThKnomlCnom1iovKMBhVDE9JUTE2kvEaWirkJXSormhiojNBTWdmEKJXVTWhSaWsiX9Cj0tpkSmVIi4pFk+RUtnqeTZPUVPqeXZPOqNzQUul5lk1MVF5hpGLdRG5rqdxBSMW+CR0qLk2oUHFqQoSKY5OuqExyouLahAIV9yZyW/toEyIqHk3QU/FqgpyKX5POqEw2MphvExOVh6HvXGYw7yZdUclh/k0MVB6EUul/AU3QUglqIu+jpBLWRMrHWirPi6YS2gQjleAmCKlEaIKOSowm2KjEaYKLSqQmqKhEa4KISrwmeKjEbIKFStQmSKhEblJTUaNMqZQUJXYTKXVRhqOSosQuwk6U8feT5fHPHWUokAj+PVa3aEmwIBH8d7FucZIgQiL4czbdIiTBhUTw5/a6MRJ1jERdUBL+f/Hy+LkCKkiEfxN+TikRkpKfZ+PnHlMhKfj5WNxI1vl5e934vQx1/P6OOn7PSx2/D6iO3xtVx+8Xq+P30NXxeQXq8jvXYmd3s+dld/7J982L0PMyOydnZ/dC30Xam6Q9TykDJNDWJO25W1kggZYmFJHAyiY0kcCqJmnPe8wGCZibkEUCxiZpz4/NCQkYmlBGAvomac+jzgwJ6JoQRwKaJtSRgNKEkcByk7T3ZWSJBJpN0t6rsvMpSyTQaMJIjtfTPU35IoHTJozkdH3c+5Y1EjhuwkgaS36PZO5IYNok7X2jP3JHUi/tvbQFIKmX9P7iEpCArkln91yXgQTUJuSRgNJkdCCII4GlJozkaIKRKBOMRJnoHMmHspDAvMlwwEjmEx0j+VYaEpg1YSTNCUaiTDASZYKRKAstYkLytVQk9cKKIEQCgU2qyT46JBDWBCUSCGmCFAkENMGKBLyb4EUCvk1MSD6WjwT8mqBGAl5NxoeYkYBHE+xIwL0JeiTg2oQAEnBsQgEJODWpKj2Sn6iQgEsTIkjAvgkZJGDdhA4SsGxCCQnYNRkfaovgRAI2TYghAYsm1Z62yC9AiqTef4Dz6x9OXr+uAAAAAElFTkSuQmCC"/>
          <p:cNvSpPr>
            <a:spLocks noChangeAspect="1" noChangeArrowheads="1"/>
          </p:cNvSpPr>
          <p:nvPr/>
        </p:nvSpPr>
        <p:spPr bwMode="auto">
          <a:xfrm>
            <a:off x="612775" y="3127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/>
          </a:p>
        </p:txBody>
      </p:sp>
      <p:sp>
        <p:nvSpPr>
          <p:cNvPr id="30" name="Slide Number Placeholder 2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21B74F-FCDA-4EF4-A6F8-4B8DE1DD0E95}" type="slidenum">
              <a:rPr lang="es-MX" b="1" smtClean="0"/>
              <a:pPr/>
              <a:t>4</a:t>
            </a:fld>
            <a:endParaRPr lang="es-MX" b="1" dirty="0"/>
          </a:p>
        </p:txBody>
      </p:sp>
      <p:cxnSp>
        <p:nvCxnSpPr>
          <p:cNvPr id="31" name="Straight Connector 30"/>
          <p:cNvCxnSpPr/>
          <p:nvPr/>
        </p:nvCxnSpPr>
        <p:spPr>
          <a:xfrm>
            <a:off x="0" y="4299942"/>
            <a:ext cx="9144000" cy="0"/>
          </a:xfrm>
          <a:prstGeom prst="line">
            <a:avLst/>
          </a:prstGeom>
          <a:ln>
            <a:solidFill>
              <a:schemeClr val="tx1">
                <a:lumMod val="65000"/>
                <a:lumOff val="3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7" name="Picture 6" descr="http://www.international.gc.ca/world-monde/assets/images/funding-financement/Canwordmark_colour.pn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7975" y="4506243"/>
            <a:ext cx="1308112" cy="34162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" name="TextBox 10"/>
          <p:cNvSpPr txBox="1"/>
          <p:nvPr/>
        </p:nvSpPr>
        <p:spPr>
          <a:xfrm>
            <a:off x="307975" y="987574"/>
            <a:ext cx="8613635" cy="28007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CA" sz="16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CA" sz="1600" dirty="0" smtClean="0"/>
              <a:t>Mutual </a:t>
            </a:r>
            <a:r>
              <a:rPr lang="en-CA" sz="1600" dirty="0"/>
              <a:t>learning and joint problem-solving with </a:t>
            </a:r>
            <a:r>
              <a:rPr lang="en-CA" sz="1600" dirty="0" smtClean="0"/>
              <a:t>governments</a:t>
            </a:r>
            <a:r>
              <a:rPr lang="en-CA" sz="1600" dirty="0"/>
              <a:t>, international and national extractive </a:t>
            </a:r>
            <a:r>
              <a:rPr lang="en-CA" sz="1600" dirty="0" smtClean="0"/>
              <a:t>companies and </a:t>
            </a:r>
            <a:r>
              <a:rPr lang="en-CA" sz="1600" dirty="0"/>
              <a:t>NGOs to address challenges related to security and human rights </a:t>
            </a:r>
            <a:r>
              <a:rPr lang="en-CA" sz="1600" dirty="0" smtClean="0"/>
              <a:t>concerns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CA" sz="16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CA" sz="1600" dirty="0" smtClean="0"/>
              <a:t>A space </a:t>
            </a:r>
            <a:r>
              <a:rPr lang="en-CA" sz="1600" dirty="0"/>
              <a:t>to identify and solve security challenges  </a:t>
            </a:r>
            <a:endParaRPr lang="en-CA" sz="16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CA" sz="1600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CA" sz="1600" dirty="0"/>
              <a:t>C</a:t>
            </a:r>
            <a:r>
              <a:rPr lang="en-CA" sz="1600" dirty="0" smtClean="0"/>
              <a:t>ollaboration </a:t>
            </a:r>
            <a:r>
              <a:rPr lang="en-CA" sz="1600" dirty="0"/>
              <a:t>to address root causes of existing security and human rights </a:t>
            </a:r>
            <a:r>
              <a:rPr lang="en-CA" sz="1600" dirty="0" smtClean="0"/>
              <a:t>concerns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CA" sz="1600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CA" sz="1600" dirty="0"/>
              <a:t>C</a:t>
            </a:r>
            <a:r>
              <a:rPr lang="en-CA" sz="1600" dirty="0" smtClean="0"/>
              <a:t>oordinated </a:t>
            </a:r>
            <a:r>
              <a:rPr lang="en-CA" sz="1600" dirty="0"/>
              <a:t>and timely responses to specific challenges that arise over time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CA" sz="16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600" dirty="0" smtClean="0"/>
          </a:p>
        </p:txBody>
      </p:sp>
    </p:spTree>
    <p:extLst>
      <p:ext uri="{BB962C8B-B14F-4D97-AF65-F5344CB8AC3E}">
        <p14:creationId xmlns:p14="http://schemas.microsoft.com/office/powerpoint/2010/main" val="24101862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2 Título"/>
          <p:cNvSpPr>
            <a:spLocks noGrp="1"/>
          </p:cNvSpPr>
          <p:nvPr>
            <p:ph type="ctrTitle"/>
          </p:nvPr>
        </p:nvSpPr>
        <p:spPr>
          <a:xfrm>
            <a:off x="208287" y="339502"/>
            <a:ext cx="8654098" cy="720080"/>
          </a:xfrm>
        </p:spPr>
        <p:txBody>
          <a:bodyPr>
            <a:normAutofit/>
          </a:bodyPr>
          <a:lstStyle/>
          <a:p>
            <a:pPr algn="l"/>
            <a:r>
              <a:rPr lang="es-PE" sz="1800" b="1" dirty="0" err="1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Canada’s</a:t>
            </a:r>
            <a:r>
              <a:rPr lang="es-PE" sz="1800" b="1" dirty="0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Role in </a:t>
            </a:r>
            <a:r>
              <a:rPr lang="es-PE" sz="1800" b="1" dirty="0" err="1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Supporting</a:t>
            </a:r>
            <a:r>
              <a:rPr lang="es-PE" sz="1800" b="1" dirty="0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</a:t>
            </a:r>
            <a:r>
              <a:rPr lang="es-PE" sz="1800" b="1" dirty="0" err="1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Voluntary</a:t>
            </a:r>
            <a:r>
              <a:rPr lang="es-PE" sz="1800" b="1" dirty="0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</a:t>
            </a:r>
            <a:r>
              <a:rPr lang="es-PE" sz="1800" b="1" dirty="0" err="1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Principles</a:t>
            </a:r>
            <a:r>
              <a:rPr lang="es-PE" sz="1800" b="1" dirty="0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</a:t>
            </a:r>
            <a:r>
              <a:rPr lang="es-PE" sz="1800" b="1" dirty="0" err="1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I</a:t>
            </a:r>
            <a:r>
              <a:rPr lang="es-PE" sz="1800" b="1" dirty="0" err="1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mplementation</a:t>
            </a:r>
            <a:endParaRPr lang="es-PE" sz="1800" b="1" dirty="0">
              <a:solidFill>
                <a:srgbClr val="C00000"/>
              </a:solidFill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sp>
        <p:nvSpPr>
          <p:cNvPr id="7" name="6 Rectángulo"/>
          <p:cNvSpPr/>
          <p:nvPr/>
        </p:nvSpPr>
        <p:spPr>
          <a:xfrm>
            <a:off x="0" y="0"/>
            <a:ext cx="9144000" cy="123478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PE" dirty="0">
              <a:solidFill>
                <a:prstClr val="white"/>
              </a:solidFill>
            </a:endParaRPr>
          </a:p>
        </p:txBody>
      </p:sp>
      <p:sp>
        <p:nvSpPr>
          <p:cNvPr id="21" name="AutoShape 2" descr="Resultado de imagen para Colombia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>
              <a:solidFill>
                <a:prstClr val="black"/>
              </a:solidFill>
            </a:endParaRPr>
          </a:p>
        </p:txBody>
      </p:sp>
      <p:sp>
        <p:nvSpPr>
          <p:cNvPr id="22" name="AutoShape 6" descr="http://i.ytimg.com/vi/TQ7jv00Gd9Y/maxresdefault.jpg"/>
          <p:cNvSpPr>
            <a:spLocks noChangeAspect="1" noChangeArrowheads="1"/>
          </p:cNvSpPr>
          <p:nvPr/>
        </p:nvSpPr>
        <p:spPr bwMode="auto">
          <a:xfrm>
            <a:off x="307975" y="79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>
              <a:solidFill>
                <a:prstClr val="black"/>
              </a:solidFill>
            </a:endParaRPr>
          </a:p>
        </p:txBody>
      </p:sp>
      <p:sp>
        <p:nvSpPr>
          <p:cNvPr id="23" name="AutoShape 14" descr="data:image/png;base64,iVBORw0KGgoAAAANSUhEUgAAARMAAAC3CAMAAAAGjUrGAAAA2FBMVEUAfFniPSgMHIz///8AAAD8tRQAelVMlHoAAIHgHwAAd13/vhX/thEAeVsAe1r/uAsAckoAAIYAFosAdE3iOCH4shT4+/rt9PG4hA8gf1ZZQAc9jnJ1j0jYqidjRwjaqybhLxPxrRNSOwbirSIogFVZm4Ovfg776umqyb2Fk0SVlz/n6PFgRQg9RZp1qZblWUqLlELC2NDOpyzjRjPkTz/FjhBloYuzz8T54N7c3eseKpAwOZZ/kkVsTQmMj74lMJKZnMWVmcOGirvO0OLum5Ttl4/31NHwq6UntUCIAAAEdElEQVR4nO3dh1bbMBTGcXFRDLRpkzaddO9BoYW2dO/1/m9Uh0CIIynWsizde78n4PzP7zCCLQnRsmpvXbe/a3fXsK4tSR2l2tdW+bN1qe8vvqO1NxFifKiN8v41Uio2TahRsWoypXKFDhXLJqSo2DahRMW+CR0qDk3IUHFqIqoJBSpuTWhQcW1ipPIbDxXnJgSoeDRBT8WnSU3lEWYqfk1wU/FsYqbypnwq3k0QU/FvgpdKSBOsVIKaIKUizoVFqSbv0FERB6FV8FERw8HNM0ylMTEYjJhKc3WTAVNpbtqEqTQ3a8JUFnfchKksbN5kMBwyldlOmzCVky02YSqzNZp0SOVJQVSWmjCVNbXJlEpFnIrapEMq/8qgIu6N1CoRqGwUTEXIt2d1VD6HUhmXS0VI+WXAVBqrm0gjlfM0qRw1YSqNzZowlcWdNElN5WXGVOZNmMp8C03kl8sdUblaFpXFJkxltmYTeVtL5dZ1UlSWmnRH5Wk5VJQmTEXThKnomlCnom1iovKMBhVDE9JUTE2kvEaWirkJXSormhiojNBTWdmEKJXVTWhSaWsiX9Cj0tpkSmVIi4pFk+RUtnqeTZPUVPqeXZPOqNzQUul5lk1MVF5hpGLdRG5rqdxBSMW+CR0qLk2oUHFqQoSKY5OuqExyouLahAIV9yZyW/toEyIqHk3QU/FqgpyKX5POqEw2MphvExOVh6HvXGYw7yZdUclh/k0MVB6EUul/AU3QUglqIu+jpBLWRMrHWirPi6YS2gQjleAmCKlEaIKOSowm2KjEaYKLSqQmqKhEa4KISrwmeKjEbIKFStQmSKhEblJTUaNMqZQUJXYTKXVRhqOSosQuwk6U8feT5fHPHWUokAj+PVa3aEmwIBH8d7FucZIgQiL4czbdIiTBhUTw5/a6MRJ1jERdUBL+f/Hy+LkCKkiEfxN+TikRkpKfZ+PnHlMhKfj5WNxI1vl5e934vQx1/P6OOn7PSx2/D6iO3xtVx+8Xq+P30NXxeQXq8jvXYmd3s+dld/7J982L0PMyOydnZ/dC30Xam6Q9TykDJNDWJO25W1kggZYmFJHAyiY0kcCqJmnPe8wGCZibkEUCxiZpz4/NCQkYmlBGAvomac+jzgwJ6JoQRwKaJtSRgNKEkcByk7T3ZWSJBJpN0t6rsvMpSyTQaMJIjtfTPU35IoHTJozkdH3c+5Y1EjhuwkgaS36PZO5IYNok7X2jP3JHUi/tvbQFIKmX9P7iEpCArkln91yXgQTUJuSRgNJkdCCII4GlJozkaIKRKBOMRJnoHMmHspDAvMlwwEjmEx0j+VYaEpg1YSTNCUaiTDASZYKRKAstYkLytVQk9cKKIEQCgU2qyT46JBDWBCUSCGmCFAkENMGKBLyb4EUCvk1MSD6WjwT8mqBGAl5NxoeYkYBHE+xIwL0JeiTg2oQAEnBsQgEJODWpKj2Sn6iQgEsTIkjAvgkZJGDdhA4SsGxCCQnYNRkfaovgRAI2TYghAYsm1Z62yC9AiqTef4Dz6x9OXr+uAAAAAElFTkSuQmCC"/>
          <p:cNvSpPr>
            <a:spLocks noChangeAspect="1" noChangeArrowheads="1"/>
          </p:cNvSpPr>
          <p:nvPr/>
        </p:nvSpPr>
        <p:spPr bwMode="auto">
          <a:xfrm>
            <a:off x="460375" y="1603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>
              <a:solidFill>
                <a:prstClr val="black"/>
              </a:solidFill>
            </a:endParaRPr>
          </a:p>
        </p:txBody>
      </p:sp>
      <p:sp>
        <p:nvSpPr>
          <p:cNvPr id="24" name="AutoShape 16" descr="data:image/png;base64,iVBORw0KGgoAAAANSUhEUgAAARMAAAC3CAMAAAAGjUrGAAAA2FBMVEUAfFniPSgMHIz///8AAAD8tRQAelVMlHoAAIHgHwAAd13/vhX/thEAeVsAe1r/uAsAckoAAIYAFosAdE3iOCH4shT4+/rt9PG4hA8gf1ZZQAc9jnJ1j0jYqidjRwjaqybhLxPxrRNSOwbirSIogFVZm4Ovfg776umqyb2Fk0SVlz/n6PFgRQg9RZp1qZblWUqLlELC2NDOpyzjRjPkTz/FjhBloYuzz8T54N7c3eseKpAwOZZ/kkVsTQmMj74lMJKZnMWVmcOGirvO0OLum5Ttl4/31NHwq6UntUCIAAAEdElEQVR4nO3dh1bbMBTGcXFRDLRpkzaddO9BoYW2dO/1/m9Uh0CIIynWsizde78n4PzP7zCCLQnRsmpvXbe/a3fXsK4tSR2l2tdW+bN1qe8vvqO1NxFifKiN8v41Uio2TahRsWoypXKFDhXLJqSo2DahRMW+CR0qDk3IUHFqIqoJBSpuTWhQcW1ipPIbDxXnJgSoeDRBT8WnSU3lEWYqfk1wU/FsYqbypnwq3k0QU/FvgpdKSBOsVIKaIKUizoVFqSbv0FERB6FV8FERw8HNM0ylMTEYjJhKc3WTAVNpbtqEqTQ3a8JUFnfchKksbN5kMBwyldlOmzCVky02YSqzNZp0SOVJQVSWmjCVNbXJlEpFnIrapEMq/8qgIu6N1CoRqGwUTEXIt2d1VD6HUhmXS0VI+WXAVBqrm0gjlfM0qRw1YSqNzZowlcWdNElN5WXGVOZNmMp8C03kl8sdUblaFpXFJkxltmYTeVtL5dZ1UlSWmnRH5Wk5VJQmTEXThKnomlCnom1iovKMBhVDE9JUTE2kvEaWirkJXSormhiojNBTWdmEKJXVTWhSaWsiX9Cj0tpkSmVIi4pFk+RUtnqeTZPUVPqeXZPOqNzQUul5lk1MVF5hpGLdRG5rqdxBSMW+CR0qLk2oUHFqQoSKY5OuqExyouLahAIV9yZyW/toEyIqHk3QU/FqgpyKX5POqEw2MphvExOVh6HvXGYw7yZdUclh/k0MVB6EUul/AU3QUglqIu+jpBLWRMrHWirPi6YS2gQjleAmCKlEaIKOSowm2KjEaYKLSqQmqKhEa4KISrwmeKjEbIKFStQmSKhEblJTUaNMqZQUJXYTKXVRhqOSosQuwk6U8feT5fHPHWUokAj+PVa3aEmwIBH8d7FucZIgQiL4czbdIiTBhUTw5/a6MRJ1jERdUBL+f/Hy+LkCKkiEfxN+TikRkpKfZ+PnHlMhKfj5WNxI1vl5e934vQx1/P6OOn7PSx2/D6iO3xtVx+8Xq+P30NXxeQXq8jvXYmd3s+dld/7J982L0PMyOydnZ/dC30Xam6Q9TykDJNDWJO25W1kggZYmFJHAyiY0kcCqJmnPe8wGCZibkEUCxiZpz4/NCQkYmlBGAvomac+jzgwJ6JoQRwKaJtSRgNKEkcByk7T3ZWSJBJpN0t6rsvMpSyTQaMJIjtfTPU35IoHTJozkdH3c+5Y1EjhuwkgaS36PZO5IYNok7X2jP3JHUi/tvbQFIKmX9P7iEpCArkln91yXgQTUJuSRgNJkdCCII4GlJozkaIKRKBOMRJnoHMmHspDAvMlwwEjmEx0j+VYaEpg1YSTNCUaiTDASZYKRKAstYkLytVQk9cKKIEQCgU2qyT46JBDWBCUSCGmCFAkENMGKBLyb4EUCvk1MSD6WjwT8mqBGAl5NxoeYkYBHE+xIwL0JeiTg2oQAEnBsQgEJODWpKj2Sn6iQgEsTIkjAvgkZJGDdhA4SsGxCCQnYNRkfaovgRAI2TYghAYsm1Z62yC9AiqTef4Dz6x9OXr+uAAAAAElFTkSuQmCC"/>
          <p:cNvSpPr>
            <a:spLocks noChangeAspect="1" noChangeArrowheads="1"/>
          </p:cNvSpPr>
          <p:nvPr/>
        </p:nvSpPr>
        <p:spPr bwMode="auto">
          <a:xfrm>
            <a:off x="612775" y="3127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>
              <a:solidFill>
                <a:prstClr val="black"/>
              </a:solidFill>
            </a:endParaRPr>
          </a:p>
        </p:txBody>
      </p:sp>
      <p:sp>
        <p:nvSpPr>
          <p:cNvPr id="30" name="Slide Number Placeholder 2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21B74F-FCDA-4EF4-A6F8-4B8DE1DD0E95}" type="slidenum">
              <a:rPr lang="es-MX" b="1" smtClean="0">
                <a:solidFill>
                  <a:prstClr val="black">
                    <a:tint val="75000"/>
                  </a:prstClr>
                </a:solidFill>
              </a:rPr>
              <a:pPr/>
              <a:t>5</a:t>
            </a:fld>
            <a:endParaRPr lang="es-MX" b="1" dirty="0">
              <a:solidFill>
                <a:prstClr val="black">
                  <a:tint val="75000"/>
                </a:prstClr>
              </a:solidFill>
            </a:endParaRPr>
          </a:p>
        </p:txBody>
      </p:sp>
      <p:cxnSp>
        <p:nvCxnSpPr>
          <p:cNvPr id="31" name="Straight Connector 30"/>
          <p:cNvCxnSpPr/>
          <p:nvPr/>
        </p:nvCxnSpPr>
        <p:spPr>
          <a:xfrm>
            <a:off x="0" y="4299942"/>
            <a:ext cx="9144000" cy="0"/>
          </a:xfrm>
          <a:prstGeom prst="line">
            <a:avLst/>
          </a:prstGeom>
          <a:ln>
            <a:solidFill>
              <a:schemeClr val="tx1">
                <a:lumMod val="65000"/>
                <a:lumOff val="3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7" name="Picture 6" descr="http://www.international.gc.ca/world-monde/assets/images/funding-financement/Canwordmark_colour.pn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7975" y="4506243"/>
            <a:ext cx="1308112" cy="34162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" name="TextBox 10"/>
          <p:cNvSpPr txBox="1"/>
          <p:nvPr/>
        </p:nvSpPr>
        <p:spPr>
          <a:xfrm>
            <a:off x="307975" y="987574"/>
            <a:ext cx="8613635" cy="28007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CA" sz="1600" dirty="0" smtClean="0">
              <a:solidFill>
                <a:prstClr val="black"/>
              </a:solidFill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CA" sz="16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CA" sz="1600" dirty="0" smtClean="0"/>
              <a:t>Promotion </a:t>
            </a:r>
            <a:r>
              <a:rPr lang="en-CA" sz="1600" dirty="0"/>
              <a:t>of the VPs domestically and abroad is </a:t>
            </a:r>
            <a:r>
              <a:rPr lang="en-CA" sz="1600" dirty="0" smtClean="0"/>
              <a:t>aligned with </a:t>
            </a:r>
            <a:r>
              <a:rPr lang="en-CA" sz="1600" dirty="0"/>
              <a:t>Canada’s work on respect for human rights, stability and the protection of the rights of women, children and the most vulnerable</a:t>
            </a:r>
            <a:r>
              <a:rPr lang="en-CA" sz="1600" dirty="0" smtClean="0"/>
              <a:t>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CA" sz="16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/>
              <a:t>W</a:t>
            </a:r>
            <a:r>
              <a:rPr lang="en-US" sz="1600" dirty="0" smtClean="0"/>
              <a:t>e</a:t>
            </a:r>
            <a:r>
              <a:rPr lang="en-CA" sz="1600" dirty="0" smtClean="0"/>
              <a:t> </a:t>
            </a:r>
            <a:r>
              <a:rPr lang="en-CA" sz="1600" dirty="0"/>
              <a:t>work through our embassies to engage with key players on the ground. Such engagement may include supporting </a:t>
            </a:r>
            <a:r>
              <a:rPr lang="en-CA" sz="1600" dirty="0" smtClean="0"/>
              <a:t>multi-stakeholder </a:t>
            </a:r>
            <a:r>
              <a:rPr lang="en-CA" sz="1600" dirty="0"/>
              <a:t>initiatives; providing </a:t>
            </a:r>
            <a:r>
              <a:rPr lang="en-CA" sz="1600" dirty="0" smtClean="0"/>
              <a:t>training and technical assistance; </a:t>
            </a:r>
            <a:r>
              <a:rPr lang="en-CA" sz="1600" dirty="0"/>
              <a:t>hosting learning forums; and promoting best practices with regard to VPs </a:t>
            </a:r>
            <a:r>
              <a:rPr lang="en-CA" sz="1600" dirty="0" smtClean="0"/>
              <a:t>implementation.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CA" sz="16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CA" sz="1600" dirty="0">
              <a:solidFill>
                <a:prstClr val="black"/>
              </a:solidFill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600" dirty="0" smtClean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010044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2 Título"/>
          <p:cNvSpPr>
            <a:spLocks noGrp="1"/>
          </p:cNvSpPr>
          <p:nvPr>
            <p:ph type="ctrTitle"/>
          </p:nvPr>
        </p:nvSpPr>
        <p:spPr>
          <a:xfrm>
            <a:off x="208287" y="339502"/>
            <a:ext cx="8654098" cy="720080"/>
          </a:xfrm>
        </p:spPr>
        <p:txBody>
          <a:bodyPr>
            <a:normAutofit/>
          </a:bodyPr>
          <a:lstStyle/>
          <a:p>
            <a:pPr algn="l"/>
            <a:r>
              <a:rPr lang="es-PE" sz="2400" b="1" dirty="0" err="1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Thank</a:t>
            </a:r>
            <a:r>
              <a:rPr lang="es-PE" sz="2400" b="1" dirty="0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</a:t>
            </a:r>
            <a:r>
              <a:rPr lang="es-PE" sz="2400" b="1" dirty="0" err="1" smtClean="0">
                <a:solidFill>
                  <a:srgbClr val="C00000"/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you</a:t>
            </a:r>
            <a:endParaRPr lang="es-PE" sz="2400" b="1" dirty="0">
              <a:solidFill>
                <a:srgbClr val="C00000"/>
              </a:solidFill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sp>
        <p:nvSpPr>
          <p:cNvPr id="7" name="6 Rectángulo"/>
          <p:cNvSpPr/>
          <p:nvPr/>
        </p:nvSpPr>
        <p:spPr>
          <a:xfrm>
            <a:off x="0" y="0"/>
            <a:ext cx="9144000" cy="123478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PE" dirty="0">
              <a:solidFill>
                <a:prstClr val="white"/>
              </a:solidFill>
            </a:endParaRPr>
          </a:p>
        </p:txBody>
      </p:sp>
      <p:sp>
        <p:nvSpPr>
          <p:cNvPr id="21" name="AutoShape 2" descr="Resultado de imagen para Colombia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>
              <a:solidFill>
                <a:prstClr val="black"/>
              </a:solidFill>
            </a:endParaRPr>
          </a:p>
        </p:txBody>
      </p:sp>
      <p:sp>
        <p:nvSpPr>
          <p:cNvPr id="22" name="AutoShape 6" descr="http://i.ytimg.com/vi/TQ7jv00Gd9Y/maxresdefault.jpg"/>
          <p:cNvSpPr>
            <a:spLocks noChangeAspect="1" noChangeArrowheads="1"/>
          </p:cNvSpPr>
          <p:nvPr/>
        </p:nvSpPr>
        <p:spPr bwMode="auto">
          <a:xfrm>
            <a:off x="307975" y="79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>
              <a:solidFill>
                <a:prstClr val="black"/>
              </a:solidFill>
            </a:endParaRPr>
          </a:p>
        </p:txBody>
      </p:sp>
      <p:sp>
        <p:nvSpPr>
          <p:cNvPr id="23" name="AutoShape 14" descr="data:image/png;base64,iVBORw0KGgoAAAANSUhEUgAAARMAAAC3CAMAAAAGjUrGAAAA2FBMVEUAfFniPSgMHIz///8AAAD8tRQAelVMlHoAAIHgHwAAd13/vhX/thEAeVsAe1r/uAsAckoAAIYAFosAdE3iOCH4shT4+/rt9PG4hA8gf1ZZQAc9jnJ1j0jYqidjRwjaqybhLxPxrRNSOwbirSIogFVZm4Ovfg776umqyb2Fk0SVlz/n6PFgRQg9RZp1qZblWUqLlELC2NDOpyzjRjPkTz/FjhBloYuzz8T54N7c3eseKpAwOZZ/kkVsTQmMj74lMJKZnMWVmcOGirvO0OLum5Ttl4/31NHwq6UntUCIAAAEdElEQVR4nO3dh1bbMBTGcXFRDLRpkzaddO9BoYW2dO/1/m9Uh0CIIynWsizde78n4PzP7zCCLQnRsmpvXbe/a3fXsK4tSR2l2tdW+bN1qe8vvqO1NxFifKiN8v41Uio2TahRsWoypXKFDhXLJqSo2DahRMW+CR0qDk3IUHFqIqoJBSpuTWhQcW1ipPIbDxXnJgSoeDRBT8WnSU3lEWYqfk1wU/FsYqbypnwq3k0QU/FvgpdKSBOsVIKaIKUizoVFqSbv0FERB6FV8FERw8HNM0ylMTEYjJhKc3WTAVNpbtqEqTQ3a8JUFnfchKksbN5kMBwyldlOmzCVky02YSqzNZp0SOVJQVSWmjCVNbXJlEpFnIrapEMq/8qgIu6N1CoRqGwUTEXIt2d1VD6HUhmXS0VI+WXAVBqrm0gjlfM0qRw1YSqNzZowlcWdNElN5WXGVOZNmMp8C03kl8sdUblaFpXFJkxltmYTeVtL5dZ1UlSWmnRH5Wk5VJQmTEXThKnomlCnom1iovKMBhVDE9JUTE2kvEaWirkJXSormhiojNBTWdmEKJXVTWhSaWsiX9Cj0tpkSmVIi4pFk+RUtnqeTZPUVPqeXZPOqNzQUul5lk1MVF5hpGLdRG5rqdxBSMW+CR0qLk2oUHFqQoSKY5OuqExyouLahAIV9yZyW/toEyIqHk3QU/FqgpyKX5POqEw2MphvExOVh6HvXGYw7yZdUclh/k0MVB6EUul/AU3QUglqIu+jpBLWRMrHWirPi6YS2gQjleAmCKlEaIKOSowm2KjEaYKLSqQmqKhEa4KISrwmeKjEbIKFStQmSKhEblJTUaNMqZQUJXYTKXVRhqOSosQuwk6U8feT5fHPHWUokAj+PVa3aEmwIBH8d7FucZIgQiL4czbdIiTBhUTw5/a6MRJ1jERdUBL+f/Hy+LkCKkiEfxN+TikRkpKfZ+PnHlMhKfj5WNxI1vl5e934vQx1/P6OOn7PSx2/D6iO3xtVx+8Xq+P30NXxeQXq8jvXYmd3s+dld/7J982L0PMyOydnZ/dC30Xam6Q9TykDJNDWJO25W1kggZYmFJHAyiY0kcCqJmnPe8wGCZibkEUCxiZpz4/NCQkYmlBGAvomac+jzgwJ6JoQRwKaJtSRgNKEkcByk7T3ZWSJBJpN0t6rsvMpSyTQaMJIjtfTPU35IoHTJozkdH3c+5Y1EjhuwkgaS36PZO5IYNok7X2jP3JHUi/tvbQFIKmX9P7iEpCArkln91yXgQTUJuSRgNJkdCCII4GlJozkaIKRKBOMRJnoHMmHspDAvMlwwEjmEx0j+VYaEpg1YSTNCUaiTDASZYKRKAstYkLytVQk9cKKIEQCgU2qyT46JBDWBCUSCGmCFAkENMGKBLyb4EUCvk1MSD6WjwT8mqBGAl5NxoeYkYBHE+xIwL0JeiTg2oQAEnBsQgEJODWpKj2Sn6iQgEsTIkjAvgkZJGDdhA4SsGxCCQnYNRkfaovgRAI2TYghAYsm1Z62yC9AiqTef4Dz6x9OXr+uAAAAAElFTkSuQmCC"/>
          <p:cNvSpPr>
            <a:spLocks noChangeAspect="1" noChangeArrowheads="1"/>
          </p:cNvSpPr>
          <p:nvPr/>
        </p:nvSpPr>
        <p:spPr bwMode="auto">
          <a:xfrm>
            <a:off x="460375" y="1603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>
              <a:solidFill>
                <a:prstClr val="black"/>
              </a:solidFill>
            </a:endParaRPr>
          </a:p>
        </p:txBody>
      </p:sp>
      <p:sp>
        <p:nvSpPr>
          <p:cNvPr id="24" name="AutoShape 16" descr="data:image/png;base64,iVBORw0KGgoAAAANSUhEUgAAARMAAAC3CAMAAAAGjUrGAAAA2FBMVEUAfFniPSgMHIz///8AAAD8tRQAelVMlHoAAIHgHwAAd13/vhX/thEAeVsAe1r/uAsAckoAAIYAFosAdE3iOCH4shT4+/rt9PG4hA8gf1ZZQAc9jnJ1j0jYqidjRwjaqybhLxPxrRNSOwbirSIogFVZm4Ovfg776umqyb2Fk0SVlz/n6PFgRQg9RZp1qZblWUqLlELC2NDOpyzjRjPkTz/FjhBloYuzz8T54N7c3eseKpAwOZZ/kkVsTQmMj74lMJKZnMWVmcOGirvO0OLum5Ttl4/31NHwq6UntUCIAAAEdElEQVR4nO3dh1bbMBTGcXFRDLRpkzaddO9BoYW2dO/1/m9Uh0CIIynWsizde78n4PzP7zCCLQnRsmpvXbe/a3fXsK4tSR2l2tdW+bN1qe8vvqO1NxFifKiN8v41Uio2TahRsWoypXKFDhXLJqSo2DahRMW+CR0qDk3IUHFqIqoJBSpuTWhQcW1ipPIbDxXnJgSoeDRBT8WnSU3lEWYqfk1wU/FsYqbypnwq3k0QU/FvgpdKSBOsVIKaIKUizoVFqSbv0FERB6FV8FERw8HNM0ylMTEYjJhKc3WTAVNpbtqEqTQ3a8JUFnfchKksbN5kMBwyldlOmzCVky02YSqzNZp0SOVJQVSWmjCVNbXJlEpFnIrapEMq/8qgIu6N1CoRqGwUTEXIt2d1VD6HUhmXS0VI+WXAVBqrm0gjlfM0qRw1YSqNzZowlcWdNElN5WXGVOZNmMp8C03kl8sdUblaFpXFJkxltmYTeVtL5dZ1UlSWmnRH5Wk5VJQmTEXThKnomlCnom1iovKMBhVDE9JUTE2kvEaWirkJXSormhiojNBTWdmEKJXVTWhSaWsiX9Cj0tpkSmVIi4pFk+RUtnqeTZPUVPqeXZPOqNzQUul5lk1MVF5hpGLdRG5rqdxBSMW+CR0qLk2oUHFqQoSKY5OuqExyouLahAIV9yZyW/toEyIqHk3QU/FqgpyKX5POqEw2MphvExOVh6HvXGYw7yZdUclh/k0MVB6EUul/AU3QUglqIu+jpBLWRMrHWirPi6YS2gQjleAmCKlEaIKOSowm2KjEaYKLSqQmqKhEa4KISrwmeKjEbIKFStQmSKhEblJTUaNMqZQUJXYTKXVRhqOSosQuwk6U8feT5fHPHWUokAj+PVa3aEmwIBH8d7FucZIgQiL4czbdIiTBhUTw5/a6MRJ1jERdUBL+f/Hy+LkCKkiEfxN+TikRkpKfZ+PnHlMhKfj5WNxI1vl5e934vQx1/P6OOn7PSx2/D6iO3xtVx+8Xq+P30NXxeQXq8jvXYmd3s+dld/7J982L0PMyOydnZ/dC30Xam6Q9TykDJNDWJO25W1kggZYmFJHAyiY0kcCqJmnPe8wGCZibkEUCxiZpz4/NCQkYmlBGAvomac+jzgwJ6JoQRwKaJtSRgNKEkcByk7T3ZWSJBJpN0t6rsvMpSyTQaMJIjtfTPU35IoHTJozkdH3c+5Y1EjhuwkgaS36PZO5IYNok7X2jP3JHUi/tvbQFIKmX9P7iEpCArkln91yXgQTUJuSRgNJkdCCII4GlJozkaIKRKBOMRJnoHMmHspDAvMlwwEjmEx0j+VYaEpg1YSTNCUaiTDASZYKRKAstYkLytVQk9cKKIEQCgU2qyT46JBDWBCUSCGmCFAkENMGKBLyb4EUCvk1MSD6WjwT8mqBGAl5NxoeYkYBHE+xIwL0JeiTg2oQAEnBsQgEJODWpKj2Sn6iQgEsTIkjAvgkZJGDdhA4SsGxCCQnYNRkfaovgRAI2TYghAYsm1Z62yC9AiqTef4Dz6x9OXr+uAAAAAElFTkSuQmCC"/>
          <p:cNvSpPr>
            <a:spLocks noChangeAspect="1" noChangeArrowheads="1"/>
          </p:cNvSpPr>
          <p:nvPr/>
        </p:nvSpPr>
        <p:spPr bwMode="auto">
          <a:xfrm>
            <a:off x="612775" y="3127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s-PE" dirty="0">
              <a:solidFill>
                <a:prstClr val="black"/>
              </a:solidFill>
            </a:endParaRPr>
          </a:p>
        </p:txBody>
      </p:sp>
      <p:sp>
        <p:nvSpPr>
          <p:cNvPr id="30" name="Slide Number Placeholder 2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21B74F-FCDA-4EF4-A6F8-4B8DE1DD0E95}" type="slidenum">
              <a:rPr lang="es-MX" b="1" smtClean="0">
                <a:solidFill>
                  <a:prstClr val="black">
                    <a:tint val="75000"/>
                  </a:prstClr>
                </a:solidFill>
              </a:rPr>
              <a:pPr/>
              <a:t>6</a:t>
            </a:fld>
            <a:endParaRPr lang="es-MX" b="1" dirty="0">
              <a:solidFill>
                <a:prstClr val="black">
                  <a:tint val="75000"/>
                </a:prstClr>
              </a:solidFill>
            </a:endParaRPr>
          </a:p>
        </p:txBody>
      </p:sp>
      <p:cxnSp>
        <p:nvCxnSpPr>
          <p:cNvPr id="31" name="Straight Connector 30"/>
          <p:cNvCxnSpPr/>
          <p:nvPr/>
        </p:nvCxnSpPr>
        <p:spPr>
          <a:xfrm>
            <a:off x="0" y="4299942"/>
            <a:ext cx="9144000" cy="0"/>
          </a:xfrm>
          <a:prstGeom prst="line">
            <a:avLst/>
          </a:prstGeom>
          <a:ln>
            <a:solidFill>
              <a:schemeClr val="tx1">
                <a:lumMod val="65000"/>
                <a:lumOff val="3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7" name="Picture 6" descr="http://www.international.gc.ca/world-monde/assets/images/funding-financement/Canwordmark_colour.pn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7975" y="4506243"/>
            <a:ext cx="1308112" cy="34162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208287" y="2902173"/>
            <a:ext cx="6271865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prstClr val="black"/>
                </a:solidFill>
              </a:rPr>
              <a:t>Fanie V. Thibeault</a:t>
            </a:r>
          </a:p>
          <a:p>
            <a:r>
              <a:rPr lang="en-US" dirty="0" smtClean="0">
                <a:solidFill>
                  <a:prstClr val="black"/>
                </a:solidFill>
              </a:rPr>
              <a:t>Senior Policy Analyst, Natural Resources and Governance Division</a:t>
            </a:r>
          </a:p>
          <a:p>
            <a:r>
              <a:rPr lang="fr-CH" dirty="0">
                <a:solidFill>
                  <a:prstClr val="black"/>
                </a:solidFill>
              </a:rPr>
              <a:t>f</a:t>
            </a:r>
            <a:r>
              <a:rPr lang="fr-CH" dirty="0" smtClean="0">
                <a:solidFill>
                  <a:prstClr val="black"/>
                </a:solidFill>
              </a:rPr>
              <a:t>anie.thibeault@international.gc.ca</a:t>
            </a:r>
            <a:endParaRPr lang="fr-CH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784544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ema de Office">
  <a:themeElements>
    <a:clrScheme name="Papel">
      <a:dk1>
        <a:sysClr val="windowText" lastClr="000000"/>
      </a:dk1>
      <a:lt1>
        <a:sysClr val="window" lastClr="FFFFFF"/>
      </a:lt1>
      <a:dk2>
        <a:srgbClr val="444D26"/>
      </a:dk2>
      <a:lt2>
        <a:srgbClr val="FEFAC9"/>
      </a:lt2>
      <a:accent1>
        <a:srgbClr val="A5B592"/>
      </a:accent1>
      <a:accent2>
        <a:srgbClr val="F3A447"/>
      </a:accent2>
      <a:accent3>
        <a:srgbClr val="E7BC29"/>
      </a:accent3>
      <a:accent4>
        <a:srgbClr val="D092A7"/>
      </a:accent4>
      <a:accent5>
        <a:srgbClr val="9C85C0"/>
      </a:accent5>
      <a:accent6>
        <a:srgbClr val="809EC2"/>
      </a:accent6>
      <a:hlink>
        <a:srgbClr val="8E58B6"/>
      </a:hlink>
      <a:folHlink>
        <a:srgbClr val="7F6F6F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3399</TotalTime>
  <Words>334</Words>
  <Application>Microsoft Office PowerPoint</Application>
  <PresentationFormat>On-screen Show (16:9)</PresentationFormat>
  <Paragraphs>55</Paragraphs>
  <Slides>6</Slides>
  <Notes>6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6</vt:i4>
      </vt:variant>
    </vt:vector>
  </HeadingPairs>
  <TitlesOfParts>
    <vt:vector size="11" baseType="lpstr">
      <vt:lpstr>Arial</vt:lpstr>
      <vt:lpstr>Calibri</vt:lpstr>
      <vt:lpstr>Verdana</vt:lpstr>
      <vt:lpstr>Wingdings</vt:lpstr>
      <vt:lpstr>Tema de Office</vt:lpstr>
      <vt:lpstr>Global Affairs Canada</vt:lpstr>
      <vt:lpstr>Why implement the Voluntary Principles?</vt:lpstr>
      <vt:lpstr>Canada’s Support to the Voluntary Principles Initiative</vt:lpstr>
      <vt:lpstr>Value Added of the Voluntary Principles Initiative</vt:lpstr>
      <vt:lpstr>Canada’s Role in Supporting Voluntary Principles Implementation</vt:lpstr>
      <vt:lpstr>Thank you</vt:lpstr>
    </vt:vector>
  </TitlesOfParts>
  <Company>Toshiba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CLIENTE</dc:title>
  <dc:creator>Adriana Vargas</dc:creator>
  <cp:lastModifiedBy>Kernaghan Webb</cp:lastModifiedBy>
  <cp:revision>374</cp:revision>
  <cp:lastPrinted>2017-11-23T20:55:28Z</cp:lastPrinted>
  <dcterms:created xsi:type="dcterms:W3CDTF">2015-02-09T22:02:05Z</dcterms:created>
  <dcterms:modified xsi:type="dcterms:W3CDTF">2017-11-26T20:20:07Z</dcterms:modified>
</cp:coreProperties>
</file>