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ppt/changesInfos/changesInfo1.xml" ContentType="application/vnd.ms-powerpoint.changes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4"/>
  </p:sldMasterIdLst>
  <p:notesMasterIdLst>
    <p:notesMasterId r:id="rId19"/>
  </p:notesMasterIdLst>
  <p:handoutMasterIdLst>
    <p:handoutMasterId r:id="rId20"/>
  </p:handoutMasterIdLst>
  <p:sldIdLst>
    <p:sldId id="265" r:id="rId5"/>
    <p:sldId id="302" r:id="rId6"/>
    <p:sldId id="267" r:id="rId7"/>
    <p:sldId id="287" r:id="rId8"/>
    <p:sldId id="290" r:id="rId9"/>
    <p:sldId id="291" r:id="rId10"/>
    <p:sldId id="292" r:id="rId11"/>
    <p:sldId id="296" r:id="rId12"/>
    <p:sldId id="294" r:id="rId13"/>
    <p:sldId id="295" r:id="rId14"/>
    <p:sldId id="297" r:id="rId15"/>
    <p:sldId id="300" r:id="rId16"/>
    <p:sldId id="303" r:id="rId17"/>
    <p:sldId id="266" r:id="rId18"/>
  </p:sldIdLst>
  <p:sldSz cx="9144000" cy="5143500" type="screen16x9"/>
  <p:notesSz cx="7010400" cy="9236075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68" userDrawn="1">
          <p15:clr>
            <a:srgbClr val="A4A3A4"/>
          </p15:clr>
        </p15:guide>
        <p15:guide id="2" pos="672" userDrawn="1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Charles Dumaresq" initials="CD" lastIdx="1" clrIdx="0">
    <p:extLst/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44B2C"/>
    <a:srgbClr val="064871"/>
    <a:srgbClr val="939284"/>
    <a:srgbClr val="EDEDE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6E25E649-3F16-4E02-A733-19D2CDBF48F0}" styleName="Medium Style 3 - Accent 1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DCAF9ED-07DC-4A11-8D7F-57B35C25682E}" styleName="Medium Style 1 - Accent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2">
              <a:tint val="20000"/>
            </a:schemeClr>
          </a:solidFill>
        </a:fill>
      </a:tcStyle>
    </a:band1H>
    <a:band1V>
      <a:tcStyle>
        <a:tcBdr/>
        <a:fill>
          <a:solidFill>
            <a:schemeClr val="accent2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Row>
  </a:tblStyle>
  <a:tblStyle styleId="{912C8C85-51F0-491E-9774-3900AFEF0FD7}" styleName="Light Style 2 - Accent 6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</a:tcStyle>
    </a:band1H>
    <a:band1V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</a:tcBdr>
      </a:tcStyle>
    </a:band1V>
    <a:band2V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6"/>
        </a:fillRef>
      </a:tcStyle>
    </a:firstRow>
  </a:tblStyle>
  <a:tblStyle styleId="{B301B821-A1FF-4177-AEE7-76D212191A09}" styleName="Medium Style 1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605" autoAdjust="0"/>
    <p:restoredTop sz="70968" autoAdjust="0"/>
  </p:normalViewPr>
  <p:slideViewPr>
    <p:cSldViewPr snapToGrid="0">
      <p:cViewPr varScale="1">
        <p:scale>
          <a:sx n="70" d="100"/>
          <a:sy n="70" d="100"/>
        </p:scale>
        <p:origin x="1524" y="48"/>
      </p:cViewPr>
      <p:guideLst>
        <p:guide orient="horz" pos="1668"/>
        <p:guide pos="672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3" Type="http://schemas.openxmlformats.org/officeDocument/2006/relationships/customXml" Target="../customXml/item3.xml"/><Relationship Id="rId21" Type="http://schemas.openxmlformats.org/officeDocument/2006/relationships/commentAuthors" Target="commentAuthors.xml"/><Relationship Id="rId34" Type="http://schemas.microsoft.com/office/2016/11/relationships/changesInfo" Target="changesInfos/changesInfo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handoutMaster" Target="handoutMasters/handoutMaster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theme" Target="theme/theme1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viewProps" Target="viewProps.xml"/><Relationship Id="rId10" Type="http://schemas.openxmlformats.org/officeDocument/2006/relationships/slide" Target="slides/slide6.xml"/><Relationship Id="rId19" Type="http://schemas.openxmlformats.org/officeDocument/2006/relationships/notesMaster" Target="notesMasters/notesMaster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presProps" Target="pres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Jessica Draker" userId="ad83e82e-6d43-4786-91b6-9ebc6dcd2e61" providerId="ADAL" clId="{63BA9886-890D-4E4A-81BA-45951C221122}"/>
    <pc:docChg chg="custSel addSld modSld">
      <pc:chgData name="Jessica Draker" userId="ad83e82e-6d43-4786-91b6-9ebc6dcd2e61" providerId="ADAL" clId="{63BA9886-890D-4E4A-81BA-45951C221122}" dt="2017-11-15T21:58:00.962" v="12" actId="14100"/>
      <pc:docMkLst>
        <pc:docMk/>
      </pc:docMkLst>
      <pc:sldChg chg="modSp">
        <pc:chgData name="Jessica Draker" userId="ad83e82e-6d43-4786-91b6-9ebc6dcd2e61" providerId="ADAL" clId="{63BA9886-890D-4E4A-81BA-45951C221122}" dt="2017-11-15T21:58:00.962" v="12" actId="14100"/>
        <pc:sldMkLst>
          <pc:docMk/>
          <pc:sldMk cId="3928046897" sldId="292"/>
        </pc:sldMkLst>
        <pc:spChg chg="mod">
          <ac:chgData name="Jessica Draker" userId="ad83e82e-6d43-4786-91b6-9ebc6dcd2e61" providerId="ADAL" clId="{63BA9886-890D-4E4A-81BA-45951C221122}" dt="2017-11-15T21:58:00.962" v="12" actId="14100"/>
          <ac:spMkLst>
            <pc:docMk/>
            <pc:sldMk cId="3928046897" sldId="292"/>
            <ac:spMk id="3" creationId="{8D2CE59F-A9E0-4A28-B74E-96AB4D0AC2F3}"/>
          </ac:spMkLst>
        </pc:spChg>
      </pc:sldChg>
      <pc:sldChg chg="modSp add">
        <pc:chgData name="Jessica Draker" userId="ad83e82e-6d43-4786-91b6-9ebc6dcd2e61" providerId="ADAL" clId="{63BA9886-890D-4E4A-81BA-45951C221122}" dt="2017-11-15T21:57:50.831" v="10" actId="14100"/>
        <pc:sldMkLst>
          <pc:docMk/>
          <pc:sldMk cId="91792332" sldId="305"/>
        </pc:sldMkLst>
        <pc:spChg chg="mod">
          <ac:chgData name="Jessica Draker" userId="ad83e82e-6d43-4786-91b6-9ebc6dcd2e61" providerId="ADAL" clId="{63BA9886-890D-4E4A-81BA-45951C221122}" dt="2017-11-15T21:57:50.831" v="10" actId="14100"/>
          <ac:spMkLst>
            <pc:docMk/>
            <pc:sldMk cId="91792332" sldId="305"/>
            <ac:spMk id="3" creationId="{8D2CE59F-A9E0-4A28-B74E-96AB4D0AC2F3}"/>
          </ac:spMkLst>
        </pc:spChg>
      </pc:sldChg>
    </pc:docChg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/>
          <a:lstStyle>
            <a:lvl1pPr algn="r">
              <a:defRPr sz="1200"/>
            </a:lvl1pPr>
          </a:lstStyle>
          <a:p>
            <a:fld id="{61AE3F07-3643-6849-BF29-8766D5DADC95}" type="datetime1">
              <a:rPr lang="en-US" smtClean="0"/>
              <a:pPr/>
              <a:t>11/26/2017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772668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772668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 anchor="b"/>
          <a:lstStyle>
            <a:lvl1pPr algn="r">
              <a:defRPr sz="1200"/>
            </a:lvl1pPr>
          </a:lstStyle>
          <a:p>
            <a:fld id="{E0B66B13-B89D-7043-BE98-C5180E47B585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8851661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/>
          <a:lstStyle>
            <a:lvl1pPr algn="r">
              <a:defRPr sz="1200"/>
            </a:lvl1pPr>
          </a:lstStyle>
          <a:p>
            <a:fld id="{0FBED79D-9577-A646-95F8-76D2EDD42D22}" type="datetime1">
              <a:rPr lang="en-US" smtClean="0"/>
              <a:pPr/>
              <a:t>11/26/2017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425450" y="692150"/>
            <a:ext cx="6159500" cy="34639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830" tIns="46415" rIns="92830" bIns="46415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387136"/>
            <a:ext cx="5608320" cy="4156234"/>
          </a:xfrm>
          <a:prstGeom prst="rect">
            <a:avLst/>
          </a:prstGeom>
        </p:spPr>
        <p:txBody>
          <a:bodyPr vert="horz" lIns="92830" tIns="46415" rIns="92830" bIns="46415" rtlCol="0">
            <a:normAutofit/>
          </a:bodyPr>
          <a:lstStyle/>
          <a:p>
            <a:pPr lvl="0"/>
            <a:r>
              <a:rPr lang="en-CA"/>
              <a:t>Click to edit Master text styles</a:t>
            </a:r>
          </a:p>
          <a:p>
            <a:pPr lvl="1"/>
            <a:r>
              <a:rPr lang="en-CA"/>
              <a:t>Second level</a:t>
            </a:r>
          </a:p>
          <a:p>
            <a:pPr lvl="2"/>
            <a:r>
              <a:rPr lang="en-CA"/>
              <a:t>Third level</a:t>
            </a:r>
          </a:p>
          <a:p>
            <a:pPr lvl="3"/>
            <a:r>
              <a:rPr lang="en-CA"/>
              <a:t>Fourth level</a:t>
            </a:r>
          </a:p>
          <a:p>
            <a:pPr lvl="4"/>
            <a:r>
              <a:rPr lang="en-CA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772668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772668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 anchor="b"/>
          <a:lstStyle>
            <a:lvl1pPr algn="r">
              <a:defRPr sz="1200"/>
            </a:lvl1pPr>
          </a:lstStyle>
          <a:p>
            <a:fld id="{A2AD8E4B-55AD-0B4F-8E39-67A5AE00A40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85887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sz="1800" dirty="0" smtClean="0"/>
              <a:t>Canada’s mining sector is a global leader and makes significant contributions to raising living standards and poverty eradication. </a:t>
            </a:r>
          </a:p>
          <a:p>
            <a:pPr lvl="1"/>
            <a:r>
              <a:rPr lang="en-US" sz="1800" dirty="0" smtClean="0"/>
              <a:t>With over 1,400 companies active in more than 100 countries, the value of Canadian mining assets abroad reached $170B in 2014. This figure is double that of Canadian mining assets at home. </a:t>
            </a:r>
            <a:br>
              <a:rPr lang="en-US" sz="1800" dirty="0" smtClean="0"/>
            </a:br>
            <a:endParaRPr lang="en-US" sz="1800" dirty="0" smtClean="0"/>
          </a:p>
          <a:p>
            <a:r>
              <a:rPr lang="en-US" sz="1800" dirty="0" smtClean="0"/>
              <a:t>MAC study of its members’ mining activities outside of Canada showed:</a:t>
            </a:r>
          </a:p>
          <a:p>
            <a:pPr lvl="1"/>
            <a:r>
              <a:rPr lang="en-US" sz="1800" dirty="0" smtClean="0"/>
              <a:t>MAC member companies spent US$10.7B in host countries, and employed 53,000+ employees and contractors at international operations. </a:t>
            </a:r>
          </a:p>
          <a:p>
            <a:pPr lvl="1"/>
            <a:r>
              <a:rPr lang="en-CA" sz="1800" dirty="0" smtClean="0"/>
              <a:t>In fact, a 2015 MAC study found that almost 80% of the revenue generated by Canadian mining companies overseas is spent in host country economies. </a:t>
            </a:r>
            <a:endParaRPr lang="en-US" sz="1800" dirty="0" smtClean="0"/>
          </a:p>
          <a:p>
            <a:pPr lvl="1"/>
            <a:r>
              <a:rPr lang="en-US" sz="1800" dirty="0" smtClean="0"/>
              <a:t>The positive impact was most clear in non-OECD countries where 8 members operating in 12 non-OECD countries spent $6.2B on in-country businesses, employees and taxes. </a:t>
            </a:r>
          </a:p>
          <a:p>
            <a:pPr lvl="1"/>
            <a:r>
              <a:rPr lang="en-US" sz="1800" dirty="0" smtClean="0"/>
              <a:t>When compared to Canada’s entire Official Development Assistance budget of $4.8B in 80 countries, the significant contribution of Canada’s mining sector to international development is apparent.</a:t>
            </a:r>
            <a:r>
              <a:rPr lang="en-US" sz="1000" dirty="0" smtClean="0"/>
              <a:t> </a:t>
            </a:r>
            <a:endParaRPr lang="en-US" sz="1800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2AD8E4B-55AD-0B4F-8E39-67A5AE00A409}" type="slidenum">
              <a:rPr lang="en-US" smtClean="0"/>
              <a:pPr/>
              <a:t>5</a:t>
            </a:fld>
            <a:endParaRPr lang="en-US" dirty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The analysis shows a clear country-of-origin effect which is extremely robust across specifications and even sample variation</a:t>
            </a:r>
          </a:p>
          <a:p>
            <a:r>
              <a:rPr lang="en-US" dirty="0" smtClean="0"/>
              <a:t>Local firms have experienced fewer conflicts (in terms of being less associated with social conflict), than foreign firms</a:t>
            </a:r>
          </a:p>
          <a:p>
            <a:r>
              <a:rPr lang="en-US" dirty="0" smtClean="0"/>
              <a:t>Among foreign firms, Canadian firms experience fewer conflicts than foreign non-Canadian firms</a:t>
            </a:r>
          </a:p>
          <a:p>
            <a:r>
              <a:rPr lang="en-US" dirty="0" smtClean="0"/>
              <a:t>Local firms probably enjoy a legitimacy premium in comparison to foreign firms (ie., anti-imperialism as mobilizing frame for activists)</a:t>
            </a:r>
          </a:p>
          <a:p>
            <a:r>
              <a:rPr lang="en-US" dirty="0" smtClean="0"/>
              <a:t>Seems like Canadian and Local firms perform better in poorer communities (ie., manage distributional concerns better)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2AD8E4B-55AD-0B4F-8E39-67A5AE00A409}" type="slidenum">
              <a:rPr lang="en-US" smtClean="0"/>
              <a:pPr/>
              <a:t>7</a:t>
            </a:fld>
            <a:endParaRPr lang="en-US" dirty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ver P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1713"/>
            <a:ext cx="9143239" cy="5141786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 userDrawn="1"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150516" y="4688299"/>
            <a:ext cx="9445032" cy="561839"/>
          </a:xfrm>
          <a:prstGeom prst="rect">
            <a:avLst/>
          </a:prstGeom>
        </p:spPr>
      </p:pic>
      <p:cxnSp>
        <p:nvCxnSpPr>
          <p:cNvPr id="10" name="Straight Connector 9"/>
          <p:cNvCxnSpPr/>
          <p:nvPr userDrawn="1"/>
        </p:nvCxnSpPr>
        <p:spPr>
          <a:xfrm>
            <a:off x="990600" y="3686175"/>
            <a:ext cx="7175500" cy="1191"/>
          </a:xfrm>
          <a:prstGeom prst="line">
            <a:avLst/>
          </a:prstGeom>
          <a:ln>
            <a:solidFill>
              <a:srgbClr val="06487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8"/>
          <p:cNvSpPr>
            <a:spLocks noGrp="1"/>
          </p:cNvSpPr>
          <p:nvPr>
            <p:ph type="title" hasCustomPrompt="1"/>
          </p:nvPr>
        </p:nvSpPr>
        <p:spPr>
          <a:xfrm>
            <a:off x="1032933" y="2628899"/>
            <a:ext cx="7078135" cy="380996"/>
          </a:xfrm>
          <a:prstGeom prst="rect">
            <a:avLst/>
          </a:prstGeom>
        </p:spPr>
        <p:txBody>
          <a:bodyPr vert="horz" anchor="b"/>
          <a:lstStyle>
            <a:lvl1pPr>
              <a:defRPr sz="2100" b="1" i="0" baseline="0">
                <a:solidFill>
                  <a:srgbClr val="C44B2C"/>
                </a:solidFill>
                <a:latin typeface="Verdana Bold"/>
                <a:cs typeface="Verdana Bold"/>
              </a:defRPr>
            </a:lvl1pPr>
          </a:lstStyle>
          <a:p>
            <a:r>
              <a:rPr lang="en-CA" dirty="0"/>
              <a:t>Cover Title Page:</a:t>
            </a:r>
            <a:endParaRPr lang="en-US" dirty="0"/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0" hasCustomPrompt="1"/>
          </p:nvPr>
        </p:nvSpPr>
        <p:spPr>
          <a:xfrm>
            <a:off x="1024468" y="3022997"/>
            <a:ext cx="7095066" cy="685800"/>
          </a:xfrm>
          <a:prstGeom prst="rect">
            <a:avLst/>
          </a:prstGeom>
        </p:spPr>
        <p:txBody>
          <a:bodyPr vert="horz" anchor="t"/>
          <a:lstStyle>
            <a:lvl1pPr marL="0" indent="0" algn="ctr">
              <a:buFontTx/>
              <a:buNone/>
              <a:defRPr sz="1500" b="1" i="0" baseline="0">
                <a:solidFill>
                  <a:srgbClr val="6D6C5C"/>
                </a:solidFill>
                <a:latin typeface="Verdana"/>
                <a:cs typeface="Verdana"/>
              </a:defRPr>
            </a:lvl1pPr>
            <a:lvl2pPr>
              <a:buFontTx/>
              <a:buNone/>
              <a:defRPr/>
            </a:lvl2pPr>
            <a:lvl3pPr>
              <a:buFontTx/>
              <a:buNone/>
              <a:defRPr/>
            </a:lvl3pPr>
            <a:lvl4pPr>
              <a:buFontTx/>
              <a:buNone/>
              <a:defRPr/>
            </a:lvl4pPr>
            <a:lvl5pPr>
              <a:buFontTx/>
              <a:buNone/>
              <a:defRPr/>
            </a:lvl5pPr>
          </a:lstStyle>
          <a:p>
            <a:pPr lvl="0"/>
            <a:r>
              <a:rPr lang="en-CA" dirty="0"/>
              <a:t>Subtitle – Click to edit</a:t>
            </a:r>
            <a:endParaRPr lang="en-US" dirty="0"/>
          </a:p>
        </p:txBody>
      </p:sp>
      <p:sp>
        <p:nvSpPr>
          <p:cNvPr id="18" name="Text Placeholder 17"/>
          <p:cNvSpPr>
            <a:spLocks noGrp="1"/>
          </p:cNvSpPr>
          <p:nvPr>
            <p:ph type="body" sz="quarter" idx="12" hasCustomPrompt="1"/>
          </p:nvPr>
        </p:nvSpPr>
        <p:spPr>
          <a:xfrm>
            <a:off x="5935133" y="4915296"/>
            <a:ext cx="1286934" cy="196453"/>
          </a:xfrm>
          <a:prstGeom prst="rect">
            <a:avLst/>
          </a:prstGeom>
        </p:spPr>
        <p:txBody>
          <a:bodyPr vert="horz"/>
          <a:lstStyle>
            <a:lvl1pPr algn="l">
              <a:buFontTx/>
              <a:buNone/>
              <a:defRPr sz="600">
                <a:solidFill>
                  <a:schemeClr val="bg1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US" dirty="0"/>
              <a:t>Date, click to edit</a:t>
            </a:r>
          </a:p>
        </p:txBody>
      </p:sp>
      <p:sp>
        <p:nvSpPr>
          <p:cNvPr id="20" name="Text Placeholder 19"/>
          <p:cNvSpPr>
            <a:spLocks noGrp="1"/>
          </p:cNvSpPr>
          <p:nvPr>
            <p:ph type="body" sz="quarter" idx="13" hasCustomPrompt="1"/>
          </p:nvPr>
        </p:nvSpPr>
        <p:spPr>
          <a:xfrm>
            <a:off x="1023939" y="3956448"/>
            <a:ext cx="7096125" cy="564356"/>
          </a:xfrm>
          <a:prstGeom prst="rect">
            <a:avLst/>
          </a:prstGeom>
        </p:spPr>
        <p:txBody>
          <a:bodyPr vert="horz">
            <a:normAutofit/>
          </a:bodyPr>
          <a:lstStyle>
            <a:lvl1pPr marL="0" indent="0" algn="ctr"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1pPr>
            <a:lvl2pPr algn="ctr">
              <a:buFontTx/>
              <a:buNone/>
              <a:defRPr sz="750">
                <a:solidFill>
                  <a:srgbClr val="064871"/>
                </a:solidFill>
                <a:latin typeface="Verdana"/>
                <a:cs typeface="Verdana"/>
              </a:defRPr>
            </a:lvl2pPr>
            <a:lvl3pPr algn="ctr">
              <a:buFontTx/>
              <a:buNone/>
              <a:defRPr sz="750">
                <a:solidFill>
                  <a:srgbClr val="064871"/>
                </a:solidFill>
                <a:latin typeface="Verdana"/>
                <a:cs typeface="Verdana"/>
              </a:defRPr>
            </a:lvl3pPr>
            <a:lvl4pPr algn="ctr">
              <a:buFontTx/>
              <a:buNone/>
              <a:defRPr sz="750">
                <a:solidFill>
                  <a:srgbClr val="064871"/>
                </a:solidFill>
                <a:latin typeface="Verdana"/>
                <a:cs typeface="Verdana"/>
              </a:defRPr>
            </a:lvl4pPr>
            <a:lvl5pPr algn="ctr">
              <a:buFontTx/>
              <a:buNone/>
              <a:defRPr sz="750">
                <a:solidFill>
                  <a:srgbClr val="064871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CA" dirty="0"/>
              <a:t>Sub-Subtitle – Click to edit</a:t>
            </a:r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18" name="Title 17"/>
          <p:cNvSpPr>
            <a:spLocks noGrp="1"/>
          </p:cNvSpPr>
          <p:nvPr>
            <p:ph type="title" hasCustomPrompt="1"/>
          </p:nvPr>
        </p:nvSpPr>
        <p:spPr>
          <a:xfrm>
            <a:off x="990600" y="2237978"/>
            <a:ext cx="7069667" cy="405222"/>
          </a:xfrm>
          <a:prstGeom prst="rect">
            <a:avLst/>
          </a:prstGeom>
        </p:spPr>
        <p:txBody>
          <a:bodyPr vert="horz" anchor="b"/>
          <a:lstStyle>
            <a:lvl1pPr algn="l">
              <a:defRPr sz="2100" b="1" baseline="0">
                <a:solidFill>
                  <a:srgbClr val="C44B2C"/>
                </a:solidFill>
                <a:latin typeface="Verdana"/>
                <a:cs typeface="Verdana"/>
              </a:defRPr>
            </a:lvl1pPr>
          </a:lstStyle>
          <a:p>
            <a:r>
              <a:rPr lang="en-CA" dirty="0"/>
              <a:t>Section Title Page – Click to edit</a:t>
            </a:r>
            <a:endParaRPr lang="en-US" dirty="0"/>
          </a:p>
        </p:txBody>
      </p:sp>
      <p:sp>
        <p:nvSpPr>
          <p:cNvPr id="20" name="Text Placeholder 19"/>
          <p:cNvSpPr>
            <a:spLocks noGrp="1"/>
          </p:cNvSpPr>
          <p:nvPr>
            <p:ph type="body" sz="quarter" idx="13" hasCustomPrompt="1"/>
          </p:nvPr>
        </p:nvSpPr>
        <p:spPr>
          <a:xfrm>
            <a:off x="982134" y="2647950"/>
            <a:ext cx="7137400" cy="964803"/>
          </a:xfrm>
          <a:prstGeom prst="rect">
            <a:avLst/>
          </a:prstGeom>
        </p:spPr>
        <p:txBody>
          <a:bodyPr vert="horz" anchor="t"/>
          <a:lstStyle>
            <a:lvl1pPr marL="0" indent="0">
              <a:buFontTx/>
              <a:buNone/>
              <a:defRPr sz="1500" b="1">
                <a:solidFill>
                  <a:srgbClr val="6D6C5C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Subtitle – Click to edit</a:t>
            </a:r>
            <a:endParaRPr lang="en-US" dirty="0"/>
          </a:p>
        </p:txBody>
      </p:sp>
      <p:sp>
        <p:nvSpPr>
          <p:cNvPr id="11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16" name="TextBox 15"/>
          <p:cNvSpPr txBox="1"/>
          <p:nvPr userDrawn="1"/>
        </p:nvSpPr>
        <p:spPr>
          <a:xfrm>
            <a:off x="2286001" y="5000625"/>
            <a:ext cx="184731" cy="30008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sz="1350" dirty="0"/>
          </a:p>
        </p:txBody>
      </p:sp>
      <p:sp>
        <p:nvSpPr>
          <p:cNvPr id="10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1620" userDrawn="1">
          <p15:clr>
            <a:srgbClr val="FBAE40"/>
          </p15:clr>
        </p15:guide>
        <p15:guide id="2" pos="657" userDrawn="1">
          <p15:clr>
            <a:srgbClr val="FBAE40"/>
          </p15:clr>
        </p15:guide>
        <p15:guide id="3" orient="horz" pos="713" userDrawn="1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22" name="Title 17"/>
          <p:cNvSpPr>
            <a:spLocks noGrp="1"/>
          </p:cNvSpPr>
          <p:nvPr>
            <p:ph type="title" hasCustomPrompt="1"/>
          </p:nvPr>
        </p:nvSpPr>
        <p:spPr>
          <a:xfrm>
            <a:off x="990600" y="1000451"/>
            <a:ext cx="7112001" cy="397270"/>
          </a:xfrm>
          <a:prstGeom prst="rect">
            <a:avLst/>
          </a:prstGeom>
        </p:spPr>
        <p:txBody>
          <a:bodyPr vert="horz" anchor="b"/>
          <a:lstStyle>
            <a:lvl1pPr algn="l">
              <a:defRPr sz="2100" b="1" baseline="0">
                <a:solidFill>
                  <a:srgbClr val="064871"/>
                </a:solidFill>
                <a:latin typeface="Verdana"/>
                <a:cs typeface="Verdana"/>
              </a:defRPr>
            </a:lvl1pPr>
          </a:lstStyle>
          <a:p>
            <a:r>
              <a:rPr lang="en-CA" dirty="0"/>
              <a:t>Page Title – Click to edit</a:t>
            </a:r>
            <a:endParaRPr lang="en-US" dirty="0"/>
          </a:p>
        </p:txBody>
      </p:sp>
      <p:sp>
        <p:nvSpPr>
          <p:cNvPr id="23" name="Text Placeholder 19"/>
          <p:cNvSpPr>
            <a:spLocks noGrp="1"/>
          </p:cNvSpPr>
          <p:nvPr>
            <p:ph type="body" sz="quarter" idx="13" hasCustomPrompt="1"/>
          </p:nvPr>
        </p:nvSpPr>
        <p:spPr>
          <a:xfrm>
            <a:off x="990600" y="1403665"/>
            <a:ext cx="7120467" cy="324247"/>
          </a:xfrm>
          <a:prstGeom prst="rect">
            <a:avLst/>
          </a:prstGeom>
        </p:spPr>
        <p:txBody>
          <a:bodyPr vert="horz" anchor="t"/>
          <a:lstStyle>
            <a:lvl1pPr marL="0" indent="0">
              <a:buFontTx/>
              <a:buNone/>
              <a:defRPr sz="1050" b="1">
                <a:solidFill>
                  <a:srgbClr val="6D6C5C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Subtitle – Click to edit</a:t>
            </a:r>
            <a:endParaRPr lang="en-US" dirty="0"/>
          </a:p>
        </p:txBody>
      </p:sp>
      <p:sp>
        <p:nvSpPr>
          <p:cNvPr id="12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9" name="Text Placeholder 18"/>
          <p:cNvSpPr>
            <a:spLocks noGrp="1"/>
          </p:cNvSpPr>
          <p:nvPr>
            <p:ph type="body" sz="quarter" idx="16" hasCustomPrompt="1"/>
          </p:nvPr>
        </p:nvSpPr>
        <p:spPr>
          <a:xfrm>
            <a:off x="990598" y="1734259"/>
            <a:ext cx="7120469" cy="2717811"/>
          </a:xfrm>
          <a:prstGeom prst="rect">
            <a:avLst/>
          </a:prstGeom>
        </p:spPr>
        <p:txBody>
          <a:bodyPr vert="horz">
            <a:normAutofit/>
          </a:bodyPr>
          <a:lstStyle>
            <a:lvl1pPr>
              <a:spcBef>
                <a:spcPts val="0"/>
              </a:spcBef>
              <a:spcAft>
                <a:spcPts val="600"/>
              </a:spcAft>
              <a:buFontTx/>
              <a:buBlip>
                <a:blip r:embed="rId3"/>
              </a:buBlip>
              <a:defRPr sz="1200" baseline="0">
                <a:solidFill>
                  <a:srgbClr val="064871"/>
                </a:solidFill>
                <a:latin typeface="Verdana"/>
                <a:cs typeface="Verdana"/>
              </a:defRPr>
            </a:lvl1pPr>
            <a:lvl2pPr>
              <a:spcBef>
                <a:spcPts val="0"/>
              </a:spcBef>
              <a:spcAft>
                <a:spcPts val="600"/>
              </a:spcAft>
              <a:buFontTx/>
              <a:buBlip>
                <a:blip r:embed="rId4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2pPr>
            <a:lvl3pPr>
              <a:spcBef>
                <a:spcPts val="0"/>
              </a:spcBef>
              <a:spcAft>
                <a:spcPts val="600"/>
              </a:spcAft>
              <a:buFontTx/>
              <a:buBlip>
                <a:blip r:embed="rId5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3pPr>
            <a:lvl4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4pPr>
            <a:lvl5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CA" dirty="0"/>
              <a:t>Bullet lists</a:t>
            </a:r>
          </a:p>
          <a:p>
            <a:pPr lvl="1"/>
            <a:r>
              <a:rPr lang="en-CA" dirty="0"/>
              <a:t>Second level</a:t>
            </a:r>
          </a:p>
          <a:p>
            <a:pPr lvl="2"/>
            <a:r>
              <a:rPr lang="en-CA" dirty="0"/>
              <a:t>Third level</a:t>
            </a:r>
          </a:p>
        </p:txBody>
      </p:sp>
      <p:sp>
        <p:nvSpPr>
          <p:cNvPr id="14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ULLETS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12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9" name="Text Placeholder 18"/>
          <p:cNvSpPr>
            <a:spLocks noGrp="1"/>
          </p:cNvSpPr>
          <p:nvPr>
            <p:ph type="body" sz="quarter" idx="16" hasCustomPrompt="1"/>
          </p:nvPr>
        </p:nvSpPr>
        <p:spPr>
          <a:xfrm>
            <a:off x="990598" y="1213539"/>
            <a:ext cx="7120469" cy="3308382"/>
          </a:xfrm>
          <a:prstGeom prst="rect">
            <a:avLst/>
          </a:prstGeom>
        </p:spPr>
        <p:txBody>
          <a:bodyPr vert="horz">
            <a:normAutofit/>
          </a:bodyPr>
          <a:lstStyle>
            <a:lvl1pPr>
              <a:spcBef>
                <a:spcPts val="0"/>
              </a:spcBef>
              <a:spcAft>
                <a:spcPts val="600"/>
              </a:spcAft>
              <a:buFontTx/>
              <a:buBlip>
                <a:blip r:embed="rId3"/>
              </a:buBlip>
              <a:defRPr sz="1200" baseline="0">
                <a:solidFill>
                  <a:srgbClr val="064871"/>
                </a:solidFill>
                <a:latin typeface="Verdana"/>
                <a:cs typeface="Verdana"/>
              </a:defRPr>
            </a:lvl1pPr>
            <a:lvl2pPr>
              <a:spcBef>
                <a:spcPts val="0"/>
              </a:spcBef>
              <a:spcAft>
                <a:spcPts val="600"/>
              </a:spcAft>
              <a:buFontTx/>
              <a:buBlip>
                <a:blip r:embed="rId4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2pPr>
            <a:lvl3pPr>
              <a:spcBef>
                <a:spcPts val="0"/>
              </a:spcBef>
              <a:spcAft>
                <a:spcPts val="600"/>
              </a:spcAft>
              <a:buFontTx/>
              <a:buBlip>
                <a:blip r:embed="rId5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3pPr>
            <a:lvl4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4pPr>
            <a:lvl5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CA" dirty="0"/>
              <a:t>Bullet lists</a:t>
            </a:r>
          </a:p>
          <a:p>
            <a:pPr lvl="1"/>
            <a:r>
              <a:rPr lang="en-CA" dirty="0"/>
              <a:t>Second level</a:t>
            </a:r>
          </a:p>
          <a:p>
            <a:pPr lvl="2"/>
            <a:r>
              <a:rPr lang="en-CA" dirty="0"/>
              <a:t>Third level</a:t>
            </a:r>
          </a:p>
        </p:txBody>
      </p:sp>
      <p:sp>
        <p:nvSpPr>
          <p:cNvPr id="10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COLUMN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24" name="Text Placeholder 23"/>
          <p:cNvSpPr>
            <a:spLocks noGrp="1"/>
          </p:cNvSpPr>
          <p:nvPr>
            <p:ph type="body" sz="quarter" idx="15" hasCustomPrompt="1"/>
          </p:nvPr>
        </p:nvSpPr>
        <p:spPr>
          <a:xfrm>
            <a:off x="990600" y="1733862"/>
            <a:ext cx="3411538" cy="838200"/>
          </a:xfrm>
          <a:prstGeom prst="rect">
            <a:avLst/>
          </a:prstGeom>
        </p:spPr>
        <p:txBody>
          <a:bodyPr vert="horz">
            <a:normAutofit/>
          </a:bodyPr>
          <a:lstStyle>
            <a:lvl1pPr marL="0" indent="0">
              <a:spcBef>
                <a:spcPts val="0"/>
              </a:spcBef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900">
                <a:solidFill>
                  <a:srgbClr val="064871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900">
                <a:solidFill>
                  <a:srgbClr val="064871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900">
                <a:solidFill>
                  <a:srgbClr val="064871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900">
                <a:solidFill>
                  <a:srgbClr val="064871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CA" dirty="0"/>
              <a:t>Intro paragraph text – click to edit. </a:t>
            </a:r>
            <a:endParaRPr lang="en-US" dirty="0"/>
          </a:p>
        </p:txBody>
      </p:sp>
      <p:sp>
        <p:nvSpPr>
          <p:cNvPr id="25" name="Text Placeholder 18"/>
          <p:cNvSpPr>
            <a:spLocks noGrp="1"/>
          </p:cNvSpPr>
          <p:nvPr>
            <p:ph type="body" sz="quarter" idx="16" hasCustomPrompt="1"/>
          </p:nvPr>
        </p:nvSpPr>
        <p:spPr>
          <a:xfrm>
            <a:off x="4715934" y="1734259"/>
            <a:ext cx="3395133" cy="2717811"/>
          </a:xfrm>
          <a:prstGeom prst="rect">
            <a:avLst/>
          </a:prstGeom>
        </p:spPr>
        <p:txBody>
          <a:bodyPr vert="horz">
            <a:normAutofit/>
          </a:bodyPr>
          <a:lstStyle>
            <a:lvl1pPr>
              <a:spcBef>
                <a:spcPts val="0"/>
              </a:spcBef>
              <a:spcAft>
                <a:spcPts val="600"/>
              </a:spcAft>
              <a:buFontTx/>
              <a:buBlip>
                <a:blip r:embed="rId3"/>
              </a:buBlip>
              <a:defRPr sz="1200" baseline="0">
                <a:solidFill>
                  <a:srgbClr val="064871"/>
                </a:solidFill>
                <a:latin typeface="Verdana"/>
                <a:cs typeface="Verdana"/>
              </a:defRPr>
            </a:lvl1pPr>
            <a:lvl2pPr>
              <a:spcBef>
                <a:spcPts val="0"/>
              </a:spcBef>
              <a:spcAft>
                <a:spcPts val="600"/>
              </a:spcAft>
              <a:buFontTx/>
              <a:buBlip>
                <a:blip r:embed="rId4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2pPr>
            <a:lvl3pPr>
              <a:spcBef>
                <a:spcPts val="0"/>
              </a:spcBef>
              <a:spcAft>
                <a:spcPts val="600"/>
              </a:spcAft>
              <a:buFontTx/>
              <a:buBlip>
                <a:blip r:embed="rId5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3pPr>
            <a:lvl4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4pPr>
            <a:lvl5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CA" dirty="0"/>
              <a:t>Bullet lists</a:t>
            </a:r>
          </a:p>
          <a:p>
            <a:pPr lvl="1"/>
            <a:r>
              <a:rPr lang="en-CA" dirty="0"/>
              <a:t>Second level</a:t>
            </a:r>
          </a:p>
          <a:p>
            <a:pPr lvl="2"/>
            <a:r>
              <a:rPr lang="en-CA" dirty="0"/>
              <a:t>Third level</a:t>
            </a:r>
          </a:p>
        </p:txBody>
      </p:sp>
      <p:sp>
        <p:nvSpPr>
          <p:cNvPr id="13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12" name="Text Placeholder 18"/>
          <p:cNvSpPr>
            <a:spLocks noGrp="1"/>
          </p:cNvSpPr>
          <p:nvPr>
            <p:ph type="body" sz="quarter" idx="24" hasCustomPrompt="1"/>
          </p:nvPr>
        </p:nvSpPr>
        <p:spPr>
          <a:xfrm>
            <a:off x="990598" y="2623252"/>
            <a:ext cx="3395133" cy="1828818"/>
          </a:xfrm>
          <a:prstGeom prst="rect">
            <a:avLst/>
          </a:prstGeom>
        </p:spPr>
        <p:txBody>
          <a:bodyPr vert="horz">
            <a:normAutofit/>
          </a:bodyPr>
          <a:lstStyle>
            <a:lvl1pPr>
              <a:spcBef>
                <a:spcPts val="0"/>
              </a:spcBef>
              <a:spcAft>
                <a:spcPts val="600"/>
              </a:spcAft>
              <a:buFontTx/>
              <a:buBlip>
                <a:blip r:embed="rId3"/>
              </a:buBlip>
              <a:defRPr sz="1200" baseline="0">
                <a:solidFill>
                  <a:srgbClr val="064871"/>
                </a:solidFill>
                <a:latin typeface="Verdana"/>
                <a:cs typeface="Verdana"/>
              </a:defRPr>
            </a:lvl1pPr>
            <a:lvl2pPr>
              <a:spcBef>
                <a:spcPts val="0"/>
              </a:spcBef>
              <a:spcAft>
                <a:spcPts val="600"/>
              </a:spcAft>
              <a:buFontTx/>
              <a:buBlip>
                <a:blip r:embed="rId4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2pPr>
            <a:lvl3pPr>
              <a:spcBef>
                <a:spcPts val="0"/>
              </a:spcBef>
              <a:spcAft>
                <a:spcPts val="600"/>
              </a:spcAft>
              <a:buFontTx/>
              <a:buBlip>
                <a:blip r:embed="rId5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3pPr>
            <a:lvl4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4pPr>
            <a:lvl5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CA" dirty="0"/>
              <a:t>Bullet lists</a:t>
            </a:r>
          </a:p>
          <a:p>
            <a:pPr lvl="1"/>
            <a:r>
              <a:rPr lang="en-CA" dirty="0"/>
              <a:t>Second level</a:t>
            </a:r>
          </a:p>
          <a:p>
            <a:pPr lvl="2"/>
            <a:r>
              <a:rPr lang="en-CA" dirty="0"/>
              <a:t>Third level</a:t>
            </a:r>
          </a:p>
        </p:txBody>
      </p:sp>
      <p:sp>
        <p:nvSpPr>
          <p:cNvPr id="11" name="Title 17"/>
          <p:cNvSpPr>
            <a:spLocks noGrp="1"/>
          </p:cNvSpPr>
          <p:nvPr>
            <p:ph type="title" hasCustomPrompt="1"/>
          </p:nvPr>
        </p:nvSpPr>
        <p:spPr>
          <a:xfrm>
            <a:off x="990600" y="1000451"/>
            <a:ext cx="7112001" cy="397270"/>
          </a:xfrm>
          <a:prstGeom prst="rect">
            <a:avLst/>
          </a:prstGeom>
        </p:spPr>
        <p:txBody>
          <a:bodyPr vert="horz" anchor="b"/>
          <a:lstStyle>
            <a:lvl1pPr algn="l">
              <a:defRPr sz="2100" b="1" baseline="0">
                <a:solidFill>
                  <a:srgbClr val="064871"/>
                </a:solidFill>
                <a:latin typeface="Verdana"/>
                <a:cs typeface="Verdana"/>
              </a:defRPr>
            </a:lvl1pPr>
          </a:lstStyle>
          <a:p>
            <a:r>
              <a:rPr lang="en-CA" dirty="0"/>
              <a:t>Page Title – Click to edit</a:t>
            </a:r>
            <a:endParaRPr lang="en-US" dirty="0"/>
          </a:p>
        </p:txBody>
      </p:sp>
      <p:sp>
        <p:nvSpPr>
          <p:cNvPr id="16" name="Text Placeholder 19"/>
          <p:cNvSpPr>
            <a:spLocks noGrp="1"/>
          </p:cNvSpPr>
          <p:nvPr>
            <p:ph type="body" sz="quarter" idx="13" hasCustomPrompt="1"/>
          </p:nvPr>
        </p:nvSpPr>
        <p:spPr>
          <a:xfrm>
            <a:off x="990600" y="1403665"/>
            <a:ext cx="7120467" cy="324247"/>
          </a:xfrm>
          <a:prstGeom prst="rect">
            <a:avLst/>
          </a:prstGeom>
        </p:spPr>
        <p:txBody>
          <a:bodyPr vert="horz" anchor="t"/>
          <a:lstStyle>
            <a:lvl1pPr marL="0" indent="0">
              <a:buFontTx/>
              <a:buNone/>
              <a:defRPr sz="1050" b="1">
                <a:solidFill>
                  <a:srgbClr val="6D6C5C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Subtitle – Click to edit</a:t>
            </a:r>
            <a:endParaRPr lang="en-US" dirty="0"/>
          </a:p>
        </p:txBody>
      </p:sp>
      <p:sp>
        <p:nvSpPr>
          <p:cNvPr id="18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HOTO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15" name="Picture Placeholder 14"/>
          <p:cNvSpPr>
            <a:spLocks noGrp="1"/>
          </p:cNvSpPr>
          <p:nvPr>
            <p:ph type="pic" sz="quarter" idx="13"/>
          </p:nvPr>
        </p:nvSpPr>
        <p:spPr>
          <a:xfrm>
            <a:off x="1574800" y="1283024"/>
            <a:ext cx="6002338" cy="2438797"/>
          </a:xfrm>
          <a:prstGeom prst="rect">
            <a:avLst/>
          </a:prstGeom>
        </p:spPr>
        <p:txBody>
          <a:bodyPr vert="horz"/>
          <a:lstStyle/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0" name="Rectangle 9"/>
          <p:cNvSpPr/>
          <p:nvPr userDrawn="1"/>
        </p:nvSpPr>
        <p:spPr>
          <a:xfrm>
            <a:off x="1227667" y="3721820"/>
            <a:ext cx="6688666" cy="609600"/>
          </a:xfrm>
          <a:prstGeom prst="rect">
            <a:avLst/>
          </a:prstGeom>
          <a:solidFill>
            <a:srgbClr val="C44B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16" name="Text Placeholder 19"/>
          <p:cNvSpPr>
            <a:spLocks noGrp="1"/>
          </p:cNvSpPr>
          <p:nvPr>
            <p:ph type="body" sz="quarter" idx="14" hasCustomPrompt="1"/>
          </p:nvPr>
        </p:nvSpPr>
        <p:spPr>
          <a:xfrm>
            <a:off x="1574801" y="3886524"/>
            <a:ext cx="6019800" cy="324247"/>
          </a:xfrm>
          <a:prstGeom prst="rect">
            <a:avLst/>
          </a:prstGeom>
        </p:spPr>
        <p:txBody>
          <a:bodyPr vert="horz"/>
          <a:lstStyle>
            <a:lvl1pPr marL="0" indent="0" algn="ctr">
              <a:buFontTx/>
              <a:buNone/>
              <a:defRPr sz="1050">
                <a:solidFill>
                  <a:schemeClr val="bg1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Image Caption – Click to edit</a:t>
            </a:r>
            <a:endParaRPr lang="en-US" dirty="0"/>
          </a:p>
        </p:txBody>
      </p:sp>
      <p:sp>
        <p:nvSpPr>
          <p:cNvPr id="13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12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ULLETS AND PICTURE (left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22" name="Picture Placeholder 14"/>
          <p:cNvSpPr>
            <a:spLocks noGrp="1"/>
          </p:cNvSpPr>
          <p:nvPr>
            <p:ph type="pic" sz="quarter" idx="13"/>
          </p:nvPr>
        </p:nvSpPr>
        <p:spPr>
          <a:xfrm>
            <a:off x="1253067" y="997274"/>
            <a:ext cx="2599266" cy="2722959"/>
          </a:xfrm>
          <a:prstGeom prst="rect">
            <a:avLst/>
          </a:prstGeom>
        </p:spPr>
        <p:txBody>
          <a:bodyPr vert="horz"/>
          <a:lstStyle/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1" name="Rectangle 10"/>
          <p:cNvSpPr/>
          <p:nvPr userDrawn="1"/>
        </p:nvSpPr>
        <p:spPr>
          <a:xfrm>
            <a:off x="1083729" y="3721820"/>
            <a:ext cx="2937933" cy="408633"/>
          </a:xfrm>
          <a:prstGeom prst="rect">
            <a:avLst/>
          </a:prstGeom>
          <a:solidFill>
            <a:srgbClr val="C44B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19" name="Title 17"/>
          <p:cNvSpPr>
            <a:spLocks noGrp="1"/>
          </p:cNvSpPr>
          <p:nvPr>
            <p:ph type="title" hasCustomPrompt="1"/>
          </p:nvPr>
        </p:nvSpPr>
        <p:spPr>
          <a:xfrm>
            <a:off x="4707468" y="1000451"/>
            <a:ext cx="3395133" cy="606821"/>
          </a:xfrm>
          <a:prstGeom prst="rect">
            <a:avLst/>
          </a:prstGeom>
        </p:spPr>
        <p:txBody>
          <a:bodyPr vert="horz" anchor="b"/>
          <a:lstStyle>
            <a:lvl1pPr algn="l">
              <a:defRPr sz="2100" b="1" baseline="0">
                <a:solidFill>
                  <a:srgbClr val="064871"/>
                </a:solidFill>
                <a:latin typeface="Verdana"/>
                <a:cs typeface="Verdana"/>
              </a:defRPr>
            </a:lvl1pPr>
          </a:lstStyle>
          <a:p>
            <a:r>
              <a:rPr lang="en-CA" dirty="0"/>
              <a:t>Page Title – Click to edit</a:t>
            </a:r>
            <a:endParaRPr lang="en-US" dirty="0"/>
          </a:p>
        </p:txBody>
      </p:sp>
      <p:sp>
        <p:nvSpPr>
          <p:cNvPr id="20" name="Text Placeholder 19"/>
          <p:cNvSpPr>
            <a:spLocks noGrp="1"/>
          </p:cNvSpPr>
          <p:nvPr>
            <p:ph type="body" sz="quarter" idx="19" hasCustomPrompt="1"/>
          </p:nvPr>
        </p:nvSpPr>
        <p:spPr>
          <a:xfrm>
            <a:off x="4707468" y="1613216"/>
            <a:ext cx="3403599" cy="324254"/>
          </a:xfrm>
          <a:prstGeom prst="rect">
            <a:avLst/>
          </a:prstGeom>
        </p:spPr>
        <p:txBody>
          <a:bodyPr vert="horz" anchor="t"/>
          <a:lstStyle>
            <a:lvl1pPr marL="0" indent="0">
              <a:buFontTx/>
              <a:buNone/>
              <a:defRPr sz="1050" b="1">
                <a:solidFill>
                  <a:srgbClr val="6D6C5C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Subtitle – Click to edit</a:t>
            </a:r>
            <a:endParaRPr lang="en-US" dirty="0"/>
          </a:p>
        </p:txBody>
      </p:sp>
      <p:sp>
        <p:nvSpPr>
          <p:cNvPr id="23" name="Text Placeholder 19"/>
          <p:cNvSpPr>
            <a:spLocks noGrp="1"/>
          </p:cNvSpPr>
          <p:nvPr>
            <p:ph type="body" sz="quarter" idx="14" hasCustomPrompt="1"/>
          </p:nvPr>
        </p:nvSpPr>
        <p:spPr>
          <a:xfrm>
            <a:off x="1236134" y="3772224"/>
            <a:ext cx="2624667" cy="324247"/>
          </a:xfrm>
          <a:prstGeom prst="rect">
            <a:avLst/>
          </a:prstGeom>
        </p:spPr>
        <p:txBody>
          <a:bodyPr vert="horz"/>
          <a:lstStyle>
            <a:lvl1pPr marL="0" indent="0" algn="ctr">
              <a:buFontTx/>
              <a:buNone/>
              <a:defRPr sz="900">
                <a:solidFill>
                  <a:schemeClr val="bg1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Image Caption – Click to edit</a:t>
            </a:r>
            <a:endParaRPr lang="en-US" dirty="0"/>
          </a:p>
        </p:txBody>
      </p:sp>
      <p:sp>
        <p:nvSpPr>
          <p:cNvPr id="24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13" name="Text Placeholder 18"/>
          <p:cNvSpPr>
            <a:spLocks noGrp="1"/>
          </p:cNvSpPr>
          <p:nvPr>
            <p:ph type="body" sz="quarter" idx="16" hasCustomPrompt="1"/>
          </p:nvPr>
        </p:nvSpPr>
        <p:spPr>
          <a:xfrm>
            <a:off x="4707467" y="1950164"/>
            <a:ext cx="3395133" cy="2501907"/>
          </a:xfrm>
          <a:prstGeom prst="rect">
            <a:avLst/>
          </a:prstGeom>
        </p:spPr>
        <p:txBody>
          <a:bodyPr vert="horz">
            <a:normAutofit/>
          </a:bodyPr>
          <a:lstStyle>
            <a:lvl1pPr>
              <a:spcBef>
                <a:spcPts val="0"/>
              </a:spcBef>
              <a:spcAft>
                <a:spcPts val="600"/>
              </a:spcAft>
              <a:buFontTx/>
              <a:buBlip>
                <a:blip r:embed="rId3"/>
              </a:buBlip>
              <a:defRPr sz="1200" baseline="0">
                <a:solidFill>
                  <a:srgbClr val="064871"/>
                </a:solidFill>
                <a:latin typeface="Verdana"/>
                <a:cs typeface="Verdana"/>
              </a:defRPr>
            </a:lvl1pPr>
            <a:lvl2pPr>
              <a:spcBef>
                <a:spcPts val="0"/>
              </a:spcBef>
              <a:spcAft>
                <a:spcPts val="600"/>
              </a:spcAft>
              <a:buFontTx/>
              <a:buBlip>
                <a:blip r:embed="rId4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2pPr>
            <a:lvl3pPr>
              <a:spcBef>
                <a:spcPts val="0"/>
              </a:spcBef>
              <a:spcAft>
                <a:spcPts val="600"/>
              </a:spcAft>
              <a:buFontTx/>
              <a:buBlip>
                <a:blip r:embed="rId5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3pPr>
            <a:lvl4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4pPr>
            <a:lvl5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CA" dirty="0"/>
              <a:t>Bullet lists</a:t>
            </a:r>
          </a:p>
          <a:p>
            <a:pPr lvl="1"/>
            <a:r>
              <a:rPr lang="en-CA" dirty="0"/>
              <a:t>Second level</a:t>
            </a:r>
          </a:p>
          <a:p>
            <a:pPr lvl="2"/>
            <a:r>
              <a:rPr lang="en-CA" dirty="0"/>
              <a:t>Third level</a:t>
            </a:r>
          </a:p>
        </p:txBody>
      </p:sp>
      <p:sp>
        <p:nvSpPr>
          <p:cNvPr id="16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ULLETS AND PICTURE (right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17" name="Picture Placeholder 14"/>
          <p:cNvSpPr>
            <a:spLocks noGrp="1"/>
          </p:cNvSpPr>
          <p:nvPr>
            <p:ph type="pic" sz="quarter" idx="13"/>
          </p:nvPr>
        </p:nvSpPr>
        <p:spPr>
          <a:xfrm>
            <a:off x="5325531" y="997274"/>
            <a:ext cx="2599266" cy="2722959"/>
          </a:xfrm>
          <a:prstGeom prst="rect">
            <a:avLst/>
          </a:prstGeom>
        </p:spPr>
        <p:txBody>
          <a:bodyPr vert="horz"/>
          <a:lstStyle/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8" name="Rectangle 17"/>
          <p:cNvSpPr/>
          <p:nvPr userDrawn="1"/>
        </p:nvSpPr>
        <p:spPr>
          <a:xfrm>
            <a:off x="5156193" y="3721820"/>
            <a:ext cx="2937933" cy="408633"/>
          </a:xfrm>
          <a:prstGeom prst="rect">
            <a:avLst/>
          </a:prstGeom>
          <a:solidFill>
            <a:srgbClr val="C44B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22" name="Text Placeholder 19"/>
          <p:cNvSpPr>
            <a:spLocks noGrp="1"/>
          </p:cNvSpPr>
          <p:nvPr>
            <p:ph type="body" sz="quarter" idx="14" hasCustomPrompt="1"/>
          </p:nvPr>
        </p:nvSpPr>
        <p:spPr>
          <a:xfrm>
            <a:off x="5308598" y="3772224"/>
            <a:ext cx="2624667" cy="324247"/>
          </a:xfrm>
          <a:prstGeom prst="rect">
            <a:avLst/>
          </a:prstGeom>
        </p:spPr>
        <p:txBody>
          <a:bodyPr vert="horz"/>
          <a:lstStyle>
            <a:lvl1pPr marL="0" indent="0" algn="ctr">
              <a:buFontTx/>
              <a:buNone/>
              <a:defRPr sz="900">
                <a:solidFill>
                  <a:schemeClr val="bg1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Image Caption – Click to edit</a:t>
            </a:r>
            <a:endParaRPr lang="en-US" dirty="0"/>
          </a:p>
        </p:txBody>
      </p:sp>
      <p:sp>
        <p:nvSpPr>
          <p:cNvPr id="19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13" name="Text Placeholder 19"/>
          <p:cNvSpPr>
            <a:spLocks noGrp="1"/>
          </p:cNvSpPr>
          <p:nvPr>
            <p:ph type="body" sz="quarter" idx="19" hasCustomPrompt="1"/>
          </p:nvPr>
        </p:nvSpPr>
        <p:spPr>
          <a:xfrm>
            <a:off x="982135" y="1613216"/>
            <a:ext cx="3403599" cy="324254"/>
          </a:xfrm>
          <a:prstGeom prst="rect">
            <a:avLst/>
          </a:prstGeom>
        </p:spPr>
        <p:txBody>
          <a:bodyPr vert="horz" anchor="t"/>
          <a:lstStyle>
            <a:lvl1pPr marL="0" indent="0">
              <a:buFontTx/>
              <a:buNone/>
              <a:defRPr sz="1050" b="1">
                <a:solidFill>
                  <a:srgbClr val="6D6C5C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Subtitle – Click to edit</a:t>
            </a:r>
            <a:endParaRPr lang="en-US" dirty="0"/>
          </a:p>
        </p:txBody>
      </p:sp>
      <p:sp>
        <p:nvSpPr>
          <p:cNvPr id="16" name="Text Placeholder 18"/>
          <p:cNvSpPr>
            <a:spLocks noGrp="1"/>
          </p:cNvSpPr>
          <p:nvPr>
            <p:ph type="body" sz="quarter" idx="24" hasCustomPrompt="1"/>
          </p:nvPr>
        </p:nvSpPr>
        <p:spPr>
          <a:xfrm>
            <a:off x="982134" y="1950164"/>
            <a:ext cx="3395133" cy="2501907"/>
          </a:xfrm>
          <a:prstGeom prst="rect">
            <a:avLst/>
          </a:prstGeom>
        </p:spPr>
        <p:txBody>
          <a:bodyPr vert="horz">
            <a:normAutofit/>
          </a:bodyPr>
          <a:lstStyle>
            <a:lvl1pPr>
              <a:spcBef>
                <a:spcPts val="0"/>
              </a:spcBef>
              <a:spcAft>
                <a:spcPts val="600"/>
              </a:spcAft>
              <a:buFontTx/>
              <a:buBlip>
                <a:blip r:embed="rId3"/>
              </a:buBlip>
              <a:defRPr sz="1200" baseline="0">
                <a:solidFill>
                  <a:srgbClr val="064871"/>
                </a:solidFill>
                <a:latin typeface="Verdana"/>
                <a:cs typeface="Verdana"/>
              </a:defRPr>
            </a:lvl1pPr>
            <a:lvl2pPr>
              <a:spcBef>
                <a:spcPts val="0"/>
              </a:spcBef>
              <a:spcAft>
                <a:spcPts val="600"/>
              </a:spcAft>
              <a:buFontTx/>
              <a:buBlip>
                <a:blip r:embed="rId4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2pPr>
            <a:lvl3pPr>
              <a:spcBef>
                <a:spcPts val="0"/>
              </a:spcBef>
              <a:spcAft>
                <a:spcPts val="600"/>
              </a:spcAft>
              <a:buFontTx/>
              <a:buBlip>
                <a:blip r:embed="rId5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3pPr>
            <a:lvl4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4pPr>
            <a:lvl5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CA" dirty="0"/>
              <a:t>Bullet lists</a:t>
            </a:r>
          </a:p>
          <a:p>
            <a:pPr lvl="1"/>
            <a:r>
              <a:rPr lang="en-CA" dirty="0"/>
              <a:t>Second level</a:t>
            </a:r>
          </a:p>
          <a:p>
            <a:pPr lvl="2"/>
            <a:r>
              <a:rPr lang="en-CA" dirty="0"/>
              <a:t>Third level</a:t>
            </a:r>
          </a:p>
        </p:txBody>
      </p:sp>
      <p:sp>
        <p:nvSpPr>
          <p:cNvPr id="20" name="Title 17"/>
          <p:cNvSpPr>
            <a:spLocks noGrp="1"/>
          </p:cNvSpPr>
          <p:nvPr>
            <p:ph type="title" hasCustomPrompt="1"/>
          </p:nvPr>
        </p:nvSpPr>
        <p:spPr>
          <a:xfrm>
            <a:off x="982131" y="1000451"/>
            <a:ext cx="3395133" cy="606821"/>
          </a:xfrm>
          <a:prstGeom prst="rect">
            <a:avLst/>
          </a:prstGeom>
        </p:spPr>
        <p:txBody>
          <a:bodyPr vert="horz" anchor="b"/>
          <a:lstStyle>
            <a:lvl1pPr algn="l">
              <a:defRPr sz="2100" b="1" baseline="0">
                <a:solidFill>
                  <a:srgbClr val="064871"/>
                </a:solidFill>
                <a:latin typeface="Verdana"/>
                <a:cs typeface="Verdana"/>
              </a:defRPr>
            </a:lvl1pPr>
          </a:lstStyle>
          <a:p>
            <a:r>
              <a:rPr lang="en-CA" dirty="0"/>
              <a:t>Page Title – Click to edit</a:t>
            </a:r>
            <a:endParaRPr lang="en-US" dirty="0"/>
          </a:p>
        </p:txBody>
      </p:sp>
      <p:sp>
        <p:nvSpPr>
          <p:cNvPr id="15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BL PHOTO &amp; BULLETS (right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30" name="Picture Placeholder 14"/>
          <p:cNvSpPr>
            <a:spLocks noGrp="1"/>
          </p:cNvSpPr>
          <p:nvPr>
            <p:ph type="pic" sz="quarter" idx="22"/>
          </p:nvPr>
        </p:nvSpPr>
        <p:spPr>
          <a:xfrm>
            <a:off x="1253067" y="991320"/>
            <a:ext cx="2599266" cy="1214438"/>
          </a:xfrm>
          <a:prstGeom prst="rect">
            <a:avLst/>
          </a:prstGeom>
        </p:spPr>
        <p:txBody>
          <a:bodyPr vert="horz"/>
          <a:lstStyle/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9" name="Picture Placeholder 14"/>
          <p:cNvSpPr>
            <a:spLocks noGrp="1"/>
          </p:cNvSpPr>
          <p:nvPr>
            <p:ph type="pic" sz="quarter" idx="13"/>
          </p:nvPr>
        </p:nvSpPr>
        <p:spPr>
          <a:xfrm>
            <a:off x="1253067" y="2775669"/>
            <a:ext cx="2599266" cy="1220789"/>
          </a:xfrm>
          <a:prstGeom prst="rect">
            <a:avLst/>
          </a:prstGeom>
        </p:spPr>
        <p:txBody>
          <a:bodyPr vert="horz"/>
          <a:lstStyle/>
          <a:p>
            <a:r>
              <a:rPr lang="en-US"/>
              <a:t>Click icon to add picture</a:t>
            </a:r>
          </a:p>
        </p:txBody>
      </p:sp>
      <p:sp>
        <p:nvSpPr>
          <p:cNvPr id="13" name="Rectangle 12"/>
          <p:cNvSpPr/>
          <p:nvPr userDrawn="1"/>
        </p:nvSpPr>
        <p:spPr>
          <a:xfrm>
            <a:off x="1100663" y="3993762"/>
            <a:ext cx="2937933" cy="333549"/>
          </a:xfrm>
          <a:prstGeom prst="rect">
            <a:avLst/>
          </a:prstGeom>
          <a:solidFill>
            <a:srgbClr val="C44B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17" name="Rectangle 16"/>
          <p:cNvSpPr/>
          <p:nvPr userDrawn="1"/>
        </p:nvSpPr>
        <p:spPr>
          <a:xfrm>
            <a:off x="1100662" y="2209803"/>
            <a:ext cx="2937933" cy="333549"/>
          </a:xfrm>
          <a:prstGeom prst="rect">
            <a:avLst/>
          </a:prstGeom>
          <a:solidFill>
            <a:srgbClr val="C44B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27" name="Text Placeholder 19"/>
          <p:cNvSpPr>
            <a:spLocks noGrp="1"/>
          </p:cNvSpPr>
          <p:nvPr>
            <p:ph type="body" sz="quarter" idx="20" hasCustomPrompt="1"/>
          </p:nvPr>
        </p:nvSpPr>
        <p:spPr>
          <a:xfrm>
            <a:off x="1236134" y="4045275"/>
            <a:ext cx="2624667" cy="273445"/>
          </a:xfrm>
          <a:prstGeom prst="rect">
            <a:avLst/>
          </a:prstGeom>
        </p:spPr>
        <p:txBody>
          <a:bodyPr vert="horz"/>
          <a:lstStyle>
            <a:lvl1pPr marL="0" indent="0" algn="ctr">
              <a:buFontTx/>
              <a:buNone/>
              <a:defRPr sz="900">
                <a:solidFill>
                  <a:schemeClr val="bg1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Image Caption – Click to edit</a:t>
            </a:r>
            <a:endParaRPr lang="en-US" dirty="0"/>
          </a:p>
        </p:txBody>
      </p:sp>
      <p:sp>
        <p:nvSpPr>
          <p:cNvPr id="28" name="Text Placeholder 19"/>
          <p:cNvSpPr>
            <a:spLocks noGrp="1"/>
          </p:cNvSpPr>
          <p:nvPr>
            <p:ph type="body" sz="quarter" idx="21" hasCustomPrompt="1"/>
          </p:nvPr>
        </p:nvSpPr>
        <p:spPr>
          <a:xfrm>
            <a:off x="1236134" y="2260926"/>
            <a:ext cx="2624667" cy="273445"/>
          </a:xfrm>
          <a:prstGeom prst="rect">
            <a:avLst/>
          </a:prstGeom>
        </p:spPr>
        <p:txBody>
          <a:bodyPr vert="horz"/>
          <a:lstStyle>
            <a:lvl1pPr marL="0" indent="0" algn="ctr">
              <a:buFontTx/>
              <a:buNone/>
              <a:defRPr sz="900">
                <a:solidFill>
                  <a:schemeClr val="bg1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Image Caption – Click to edit</a:t>
            </a:r>
            <a:endParaRPr lang="en-US" dirty="0"/>
          </a:p>
        </p:txBody>
      </p:sp>
      <p:sp>
        <p:nvSpPr>
          <p:cNvPr id="19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15" name="Title 17"/>
          <p:cNvSpPr>
            <a:spLocks noGrp="1"/>
          </p:cNvSpPr>
          <p:nvPr>
            <p:ph type="title" hasCustomPrompt="1"/>
          </p:nvPr>
        </p:nvSpPr>
        <p:spPr>
          <a:xfrm>
            <a:off x="4707468" y="1000451"/>
            <a:ext cx="3395133" cy="606821"/>
          </a:xfrm>
          <a:prstGeom prst="rect">
            <a:avLst/>
          </a:prstGeom>
        </p:spPr>
        <p:txBody>
          <a:bodyPr vert="horz" anchor="b"/>
          <a:lstStyle>
            <a:lvl1pPr algn="l">
              <a:defRPr sz="2100" b="1" baseline="0">
                <a:solidFill>
                  <a:srgbClr val="064871"/>
                </a:solidFill>
                <a:latin typeface="Verdana"/>
                <a:cs typeface="Verdana"/>
              </a:defRPr>
            </a:lvl1pPr>
          </a:lstStyle>
          <a:p>
            <a:r>
              <a:rPr lang="en-CA" dirty="0"/>
              <a:t>Page Title – Click to edit</a:t>
            </a:r>
            <a:endParaRPr lang="en-US" dirty="0"/>
          </a:p>
        </p:txBody>
      </p:sp>
      <p:sp>
        <p:nvSpPr>
          <p:cNvPr id="16" name="Text Placeholder 19"/>
          <p:cNvSpPr>
            <a:spLocks noGrp="1"/>
          </p:cNvSpPr>
          <p:nvPr>
            <p:ph type="body" sz="quarter" idx="19" hasCustomPrompt="1"/>
          </p:nvPr>
        </p:nvSpPr>
        <p:spPr>
          <a:xfrm>
            <a:off x="4707468" y="1613216"/>
            <a:ext cx="3403599" cy="324254"/>
          </a:xfrm>
          <a:prstGeom prst="rect">
            <a:avLst/>
          </a:prstGeom>
        </p:spPr>
        <p:txBody>
          <a:bodyPr vert="horz" anchor="t"/>
          <a:lstStyle>
            <a:lvl1pPr marL="0" indent="0">
              <a:buFontTx/>
              <a:buNone/>
              <a:defRPr sz="1050" b="1">
                <a:solidFill>
                  <a:srgbClr val="6D6C5C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Subtitle – Click to edit</a:t>
            </a:r>
            <a:endParaRPr lang="en-US" dirty="0"/>
          </a:p>
        </p:txBody>
      </p:sp>
      <p:sp>
        <p:nvSpPr>
          <p:cNvPr id="20" name="Text Placeholder 18"/>
          <p:cNvSpPr>
            <a:spLocks noGrp="1"/>
          </p:cNvSpPr>
          <p:nvPr>
            <p:ph type="body" sz="quarter" idx="16" hasCustomPrompt="1"/>
          </p:nvPr>
        </p:nvSpPr>
        <p:spPr>
          <a:xfrm>
            <a:off x="4707467" y="1950164"/>
            <a:ext cx="3395133" cy="2501907"/>
          </a:xfrm>
          <a:prstGeom prst="rect">
            <a:avLst/>
          </a:prstGeom>
        </p:spPr>
        <p:txBody>
          <a:bodyPr vert="horz">
            <a:normAutofit/>
          </a:bodyPr>
          <a:lstStyle>
            <a:lvl1pPr>
              <a:spcBef>
                <a:spcPts val="0"/>
              </a:spcBef>
              <a:spcAft>
                <a:spcPts val="600"/>
              </a:spcAft>
              <a:buFontTx/>
              <a:buBlip>
                <a:blip r:embed="rId3"/>
              </a:buBlip>
              <a:defRPr sz="1200" baseline="0">
                <a:solidFill>
                  <a:srgbClr val="064871"/>
                </a:solidFill>
                <a:latin typeface="Verdana"/>
                <a:cs typeface="Verdana"/>
              </a:defRPr>
            </a:lvl1pPr>
            <a:lvl2pPr>
              <a:spcBef>
                <a:spcPts val="0"/>
              </a:spcBef>
              <a:spcAft>
                <a:spcPts val="600"/>
              </a:spcAft>
              <a:buFontTx/>
              <a:buBlip>
                <a:blip r:embed="rId4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2pPr>
            <a:lvl3pPr>
              <a:spcBef>
                <a:spcPts val="0"/>
              </a:spcBef>
              <a:spcAft>
                <a:spcPts val="600"/>
              </a:spcAft>
              <a:buFontTx/>
              <a:buBlip>
                <a:blip r:embed="rId5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3pPr>
            <a:lvl4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4pPr>
            <a:lvl5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CA" dirty="0"/>
              <a:t>Bullet lists</a:t>
            </a:r>
          </a:p>
          <a:p>
            <a:pPr lvl="1"/>
            <a:r>
              <a:rPr lang="en-CA" dirty="0"/>
              <a:t>Second level</a:t>
            </a:r>
          </a:p>
          <a:p>
            <a:pPr lvl="2"/>
            <a:r>
              <a:rPr lang="en-CA" dirty="0"/>
              <a:t>Third level</a:t>
            </a:r>
          </a:p>
        </p:txBody>
      </p:sp>
      <p:sp>
        <p:nvSpPr>
          <p:cNvPr id="22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BL PHOTO &amp; BULLETS (left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23" name="Picture Placeholder 14"/>
          <p:cNvSpPr>
            <a:spLocks noGrp="1"/>
          </p:cNvSpPr>
          <p:nvPr>
            <p:ph type="pic" sz="quarter" idx="22"/>
          </p:nvPr>
        </p:nvSpPr>
        <p:spPr>
          <a:xfrm>
            <a:off x="5274729" y="991320"/>
            <a:ext cx="2599266" cy="1219200"/>
          </a:xfrm>
          <a:prstGeom prst="rect">
            <a:avLst/>
          </a:prstGeom>
        </p:spPr>
        <p:txBody>
          <a:bodyPr vert="horz"/>
          <a:lstStyle/>
          <a:p>
            <a:r>
              <a:rPr lang="en-US"/>
              <a:t>Click icon to add picture</a:t>
            </a:r>
          </a:p>
        </p:txBody>
      </p:sp>
      <p:sp>
        <p:nvSpPr>
          <p:cNvPr id="24" name="Picture Placeholder 14"/>
          <p:cNvSpPr>
            <a:spLocks noGrp="1"/>
          </p:cNvSpPr>
          <p:nvPr>
            <p:ph type="pic" sz="quarter" idx="13"/>
          </p:nvPr>
        </p:nvSpPr>
        <p:spPr>
          <a:xfrm>
            <a:off x="5274729" y="2775669"/>
            <a:ext cx="2599266" cy="1216026"/>
          </a:xfrm>
          <a:prstGeom prst="rect">
            <a:avLst/>
          </a:prstGeom>
        </p:spPr>
        <p:txBody>
          <a:bodyPr vert="horz"/>
          <a:lstStyle/>
          <a:p>
            <a:r>
              <a:rPr lang="en-US"/>
              <a:t>Click icon to add picture</a:t>
            </a:r>
          </a:p>
        </p:txBody>
      </p:sp>
      <p:sp>
        <p:nvSpPr>
          <p:cNvPr id="25" name="Rectangle 24"/>
          <p:cNvSpPr/>
          <p:nvPr userDrawn="1"/>
        </p:nvSpPr>
        <p:spPr>
          <a:xfrm>
            <a:off x="5122325" y="3993762"/>
            <a:ext cx="2937933" cy="333549"/>
          </a:xfrm>
          <a:prstGeom prst="rect">
            <a:avLst/>
          </a:prstGeom>
          <a:solidFill>
            <a:srgbClr val="C44B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26" name="Rectangle 25"/>
          <p:cNvSpPr/>
          <p:nvPr userDrawn="1"/>
        </p:nvSpPr>
        <p:spPr>
          <a:xfrm>
            <a:off x="5122324" y="2209803"/>
            <a:ext cx="2937933" cy="333549"/>
          </a:xfrm>
          <a:prstGeom prst="rect">
            <a:avLst/>
          </a:prstGeom>
          <a:solidFill>
            <a:srgbClr val="C44B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27" name="Text Placeholder 19"/>
          <p:cNvSpPr>
            <a:spLocks noGrp="1"/>
          </p:cNvSpPr>
          <p:nvPr>
            <p:ph type="body" sz="quarter" idx="20" hasCustomPrompt="1"/>
          </p:nvPr>
        </p:nvSpPr>
        <p:spPr>
          <a:xfrm>
            <a:off x="5257796" y="4045275"/>
            <a:ext cx="2624667" cy="273445"/>
          </a:xfrm>
          <a:prstGeom prst="rect">
            <a:avLst/>
          </a:prstGeom>
        </p:spPr>
        <p:txBody>
          <a:bodyPr vert="horz"/>
          <a:lstStyle>
            <a:lvl1pPr algn="ctr">
              <a:buFontTx/>
              <a:buNone/>
              <a:defRPr sz="900">
                <a:solidFill>
                  <a:schemeClr val="bg1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Image Caption – Click to edit</a:t>
            </a:r>
            <a:endParaRPr lang="en-US" dirty="0"/>
          </a:p>
        </p:txBody>
      </p:sp>
      <p:sp>
        <p:nvSpPr>
          <p:cNvPr id="28" name="Text Placeholder 19"/>
          <p:cNvSpPr>
            <a:spLocks noGrp="1"/>
          </p:cNvSpPr>
          <p:nvPr>
            <p:ph type="body" sz="quarter" idx="21" hasCustomPrompt="1"/>
          </p:nvPr>
        </p:nvSpPr>
        <p:spPr>
          <a:xfrm>
            <a:off x="5257796" y="2260926"/>
            <a:ext cx="2624667" cy="273445"/>
          </a:xfrm>
          <a:prstGeom prst="rect">
            <a:avLst/>
          </a:prstGeom>
        </p:spPr>
        <p:txBody>
          <a:bodyPr vert="horz"/>
          <a:lstStyle>
            <a:lvl1pPr algn="ctr">
              <a:buFontTx/>
              <a:buNone/>
              <a:defRPr sz="900">
                <a:solidFill>
                  <a:schemeClr val="bg1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Image Caption – Click to edit</a:t>
            </a:r>
            <a:endParaRPr lang="en-US" dirty="0"/>
          </a:p>
        </p:txBody>
      </p:sp>
      <p:sp>
        <p:nvSpPr>
          <p:cNvPr id="18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20" name="Text Placeholder 19"/>
          <p:cNvSpPr>
            <a:spLocks noGrp="1"/>
          </p:cNvSpPr>
          <p:nvPr>
            <p:ph type="body" sz="quarter" idx="19" hasCustomPrompt="1"/>
          </p:nvPr>
        </p:nvSpPr>
        <p:spPr>
          <a:xfrm>
            <a:off x="982135" y="1613216"/>
            <a:ext cx="3403599" cy="324254"/>
          </a:xfrm>
          <a:prstGeom prst="rect">
            <a:avLst/>
          </a:prstGeom>
        </p:spPr>
        <p:txBody>
          <a:bodyPr vert="horz" anchor="t"/>
          <a:lstStyle>
            <a:lvl1pPr marL="0" indent="0">
              <a:buFontTx/>
              <a:buNone/>
              <a:defRPr sz="1050" b="1">
                <a:solidFill>
                  <a:srgbClr val="6D6C5C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Subtitle – Click to edit</a:t>
            </a:r>
            <a:endParaRPr lang="en-US" dirty="0"/>
          </a:p>
        </p:txBody>
      </p:sp>
      <p:sp>
        <p:nvSpPr>
          <p:cNvPr id="21" name="Text Placeholder 18"/>
          <p:cNvSpPr>
            <a:spLocks noGrp="1"/>
          </p:cNvSpPr>
          <p:nvPr>
            <p:ph type="body" sz="quarter" idx="24" hasCustomPrompt="1"/>
          </p:nvPr>
        </p:nvSpPr>
        <p:spPr>
          <a:xfrm>
            <a:off x="982134" y="1950164"/>
            <a:ext cx="3395133" cy="2501907"/>
          </a:xfrm>
          <a:prstGeom prst="rect">
            <a:avLst/>
          </a:prstGeom>
        </p:spPr>
        <p:txBody>
          <a:bodyPr vert="horz">
            <a:normAutofit/>
          </a:bodyPr>
          <a:lstStyle>
            <a:lvl1pPr>
              <a:spcBef>
                <a:spcPts val="0"/>
              </a:spcBef>
              <a:spcAft>
                <a:spcPts val="600"/>
              </a:spcAft>
              <a:buFontTx/>
              <a:buBlip>
                <a:blip r:embed="rId3"/>
              </a:buBlip>
              <a:defRPr sz="1200" baseline="0">
                <a:solidFill>
                  <a:srgbClr val="064871"/>
                </a:solidFill>
                <a:latin typeface="Verdana"/>
                <a:cs typeface="Verdana"/>
              </a:defRPr>
            </a:lvl1pPr>
            <a:lvl2pPr>
              <a:spcBef>
                <a:spcPts val="0"/>
              </a:spcBef>
              <a:spcAft>
                <a:spcPts val="600"/>
              </a:spcAft>
              <a:buFontTx/>
              <a:buBlip>
                <a:blip r:embed="rId4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2pPr>
            <a:lvl3pPr>
              <a:spcBef>
                <a:spcPts val="0"/>
              </a:spcBef>
              <a:spcAft>
                <a:spcPts val="600"/>
              </a:spcAft>
              <a:buFontTx/>
              <a:buBlip>
                <a:blip r:embed="rId5"/>
              </a:buBlip>
              <a:defRPr sz="1200">
                <a:solidFill>
                  <a:srgbClr val="064871"/>
                </a:solidFill>
                <a:latin typeface="Verdana"/>
                <a:cs typeface="Verdana"/>
              </a:defRPr>
            </a:lvl3pPr>
            <a:lvl4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4pPr>
            <a:lvl5pPr>
              <a:spcBef>
                <a:spcPts val="0"/>
              </a:spcBef>
              <a:spcAft>
                <a:spcPts val="600"/>
              </a:spcAft>
              <a:buFontTx/>
              <a:buNone/>
              <a:defRPr sz="1200">
                <a:solidFill>
                  <a:srgbClr val="064871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CA" dirty="0"/>
              <a:t>Bullet lists</a:t>
            </a:r>
          </a:p>
          <a:p>
            <a:pPr lvl="1"/>
            <a:r>
              <a:rPr lang="en-CA" dirty="0"/>
              <a:t>Second level</a:t>
            </a:r>
          </a:p>
          <a:p>
            <a:pPr lvl="2"/>
            <a:r>
              <a:rPr lang="en-CA" dirty="0"/>
              <a:t>Third level</a:t>
            </a:r>
          </a:p>
        </p:txBody>
      </p:sp>
      <p:sp>
        <p:nvSpPr>
          <p:cNvPr id="22" name="Title 17"/>
          <p:cNvSpPr>
            <a:spLocks noGrp="1"/>
          </p:cNvSpPr>
          <p:nvPr>
            <p:ph type="title" hasCustomPrompt="1"/>
          </p:nvPr>
        </p:nvSpPr>
        <p:spPr>
          <a:xfrm>
            <a:off x="982131" y="1000451"/>
            <a:ext cx="3395133" cy="606821"/>
          </a:xfrm>
          <a:prstGeom prst="rect">
            <a:avLst/>
          </a:prstGeom>
        </p:spPr>
        <p:txBody>
          <a:bodyPr vert="horz" anchor="b"/>
          <a:lstStyle>
            <a:lvl1pPr algn="l">
              <a:defRPr sz="2100" b="1" baseline="0">
                <a:solidFill>
                  <a:srgbClr val="064871"/>
                </a:solidFill>
                <a:latin typeface="Verdana"/>
                <a:cs typeface="Verdana"/>
              </a:defRPr>
            </a:lvl1pPr>
          </a:lstStyle>
          <a:p>
            <a:r>
              <a:rPr lang="en-CA" dirty="0"/>
              <a:t>Page Title – Click to edit</a:t>
            </a:r>
            <a:endParaRPr lang="en-US" dirty="0"/>
          </a:p>
        </p:txBody>
      </p:sp>
      <p:sp>
        <p:nvSpPr>
          <p:cNvPr id="16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(left) PICTURE (right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11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20" name="Picture Placeholder 19"/>
          <p:cNvSpPr>
            <a:spLocks noGrp="1"/>
          </p:cNvSpPr>
          <p:nvPr>
            <p:ph type="pic" sz="quarter" idx="24"/>
          </p:nvPr>
        </p:nvSpPr>
        <p:spPr>
          <a:xfrm>
            <a:off x="4572000" y="972270"/>
            <a:ext cx="3492500" cy="3629025"/>
          </a:xfrm>
          <a:prstGeom prst="rect">
            <a:avLst/>
          </a:prstGeom>
        </p:spPr>
        <p:txBody>
          <a:bodyPr vert="horz"/>
          <a:lstStyle/>
          <a:p>
            <a:r>
              <a:rPr lang="en-US"/>
              <a:t>Click icon to add picture</a:t>
            </a:r>
          </a:p>
        </p:txBody>
      </p:sp>
      <p:sp>
        <p:nvSpPr>
          <p:cNvPr id="8" name="Title 17"/>
          <p:cNvSpPr>
            <a:spLocks noGrp="1"/>
          </p:cNvSpPr>
          <p:nvPr>
            <p:ph type="title" hasCustomPrompt="1"/>
          </p:nvPr>
        </p:nvSpPr>
        <p:spPr>
          <a:xfrm>
            <a:off x="982132" y="1927549"/>
            <a:ext cx="3302001" cy="1089422"/>
          </a:xfrm>
          <a:prstGeom prst="rect">
            <a:avLst/>
          </a:prstGeom>
        </p:spPr>
        <p:txBody>
          <a:bodyPr vert="horz" anchor="b"/>
          <a:lstStyle>
            <a:lvl1pPr algn="l">
              <a:defRPr sz="2100" b="1" baseline="0">
                <a:solidFill>
                  <a:srgbClr val="C44B2C"/>
                </a:solidFill>
                <a:latin typeface="Verdana"/>
                <a:cs typeface="Verdana"/>
              </a:defRPr>
            </a:lvl1pPr>
          </a:lstStyle>
          <a:p>
            <a:r>
              <a:rPr lang="en-CA" dirty="0"/>
              <a:t>Section Title Page – Click </a:t>
            </a:r>
            <a:br>
              <a:rPr lang="en-CA" dirty="0"/>
            </a:br>
            <a:r>
              <a:rPr lang="en-CA" dirty="0"/>
              <a:t>to edit</a:t>
            </a:r>
            <a:endParaRPr lang="en-US" dirty="0"/>
          </a:p>
        </p:txBody>
      </p:sp>
      <p:sp>
        <p:nvSpPr>
          <p:cNvPr id="9" name="Text Placeholder 19"/>
          <p:cNvSpPr>
            <a:spLocks noGrp="1"/>
          </p:cNvSpPr>
          <p:nvPr>
            <p:ph type="body" sz="quarter" idx="14" hasCustomPrompt="1"/>
          </p:nvPr>
        </p:nvSpPr>
        <p:spPr>
          <a:xfrm>
            <a:off x="982135" y="3022921"/>
            <a:ext cx="3318933" cy="1308497"/>
          </a:xfrm>
          <a:prstGeom prst="rect">
            <a:avLst/>
          </a:prstGeom>
        </p:spPr>
        <p:txBody>
          <a:bodyPr vert="horz" anchor="t"/>
          <a:lstStyle>
            <a:lvl1pPr marL="0" indent="0">
              <a:buFontTx/>
              <a:buNone/>
              <a:defRPr sz="1500" b="1" baseline="0">
                <a:solidFill>
                  <a:srgbClr val="6D6C5C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Subtitle – Click to edit</a:t>
            </a:r>
          </a:p>
        </p:txBody>
      </p:sp>
      <p:sp>
        <p:nvSpPr>
          <p:cNvPr id="14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(right) PICTURE (left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19" name="Title 17"/>
          <p:cNvSpPr>
            <a:spLocks noGrp="1"/>
          </p:cNvSpPr>
          <p:nvPr>
            <p:ph type="title" hasCustomPrompt="1"/>
          </p:nvPr>
        </p:nvSpPr>
        <p:spPr>
          <a:xfrm>
            <a:off x="4766731" y="1927549"/>
            <a:ext cx="3302001" cy="1089422"/>
          </a:xfrm>
          <a:prstGeom prst="rect">
            <a:avLst/>
          </a:prstGeom>
        </p:spPr>
        <p:txBody>
          <a:bodyPr vert="horz" anchor="b"/>
          <a:lstStyle>
            <a:lvl1pPr algn="l">
              <a:defRPr sz="2100" b="1" baseline="0">
                <a:solidFill>
                  <a:srgbClr val="C44B2C"/>
                </a:solidFill>
                <a:latin typeface="Verdana"/>
                <a:cs typeface="Verdana"/>
              </a:defRPr>
            </a:lvl1pPr>
          </a:lstStyle>
          <a:p>
            <a:r>
              <a:rPr lang="en-CA" dirty="0"/>
              <a:t>Section Title Page – Click </a:t>
            </a:r>
            <a:br>
              <a:rPr lang="en-CA" dirty="0"/>
            </a:br>
            <a:r>
              <a:rPr lang="en-CA" dirty="0"/>
              <a:t>to edit</a:t>
            </a:r>
            <a:endParaRPr lang="en-US" dirty="0"/>
          </a:p>
        </p:txBody>
      </p:sp>
      <p:sp>
        <p:nvSpPr>
          <p:cNvPr id="12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15" name="Text Placeholder 19"/>
          <p:cNvSpPr>
            <a:spLocks noGrp="1"/>
          </p:cNvSpPr>
          <p:nvPr>
            <p:ph type="body" sz="quarter" idx="14" hasCustomPrompt="1"/>
          </p:nvPr>
        </p:nvSpPr>
        <p:spPr>
          <a:xfrm>
            <a:off x="4766733" y="3022921"/>
            <a:ext cx="3318933" cy="1308497"/>
          </a:xfrm>
          <a:prstGeom prst="rect">
            <a:avLst/>
          </a:prstGeom>
        </p:spPr>
        <p:txBody>
          <a:bodyPr vert="horz" anchor="t"/>
          <a:lstStyle>
            <a:lvl1pPr marL="0" indent="0">
              <a:buFontTx/>
              <a:buNone/>
              <a:defRPr sz="1500" b="1" baseline="0">
                <a:solidFill>
                  <a:srgbClr val="6D6C5C"/>
                </a:solidFill>
                <a:latin typeface="Verdana"/>
                <a:cs typeface="Verdana"/>
              </a:defRPr>
            </a:lvl1pPr>
          </a:lstStyle>
          <a:p>
            <a:pPr lvl="0"/>
            <a:r>
              <a:rPr lang="en-CA" dirty="0"/>
              <a:t>Subtitle – Click to edit</a:t>
            </a:r>
          </a:p>
        </p:txBody>
      </p:sp>
      <p:sp>
        <p:nvSpPr>
          <p:cNvPr id="20" name="Picture Placeholder 19"/>
          <p:cNvSpPr>
            <a:spLocks noGrp="1"/>
          </p:cNvSpPr>
          <p:nvPr>
            <p:ph type="pic" sz="quarter" idx="24"/>
          </p:nvPr>
        </p:nvSpPr>
        <p:spPr>
          <a:xfrm>
            <a:off x="1079500" y="972270"/>
            <a:ext cx="3492500" cy="3629025"/>
          </a:xfrm>
          <a:prstGeom prst="rect">
            <a:avLst/>
          </a:prstGeom>
        </p:spPr>
        <p:txBody>
          <a:bodyPr vert="horz"/>
          <a:lstStyle/>
          <a:p>
            <a:r>
              <a:rPr lang="en-US"/>
              <a:t>Click icon to add picture</a:t>
            </a:r>
          </a:p>
        </p:txBody>
      </p:sp>
      <p:sp>
        <p:nvSpPr>
          <p:cNvPr id="10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10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8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act Slide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5770" y="-40342"/>
            <a:ext cx="9194400" cy="847167"/>
          </a:xfrm>
          <a:prstGeom prst="rect">
            <a:avLst/>
          </a:prstGeom>
        </p:spPr>
      </p:pic>
      <p:sp>
        <p:nvSpPr>
          <p:cNvPr id="9" name="Title 17"/>
          <p:cNvSpPr>
            <a:spLocks noGrp="1"/>
          </p:cNvSpPr>
          <p:nvPr>
            <p:ph type="title" hasCustomPrompt="1"/>
          </p:nvPr>
        </p:nvSpPr>
        <p:spPr>
          <a:xfrm>
            <a:off x="990599" y="924249"/>
            <a:ext cx="3302001" cy="714772"/>
          </a:xfrm>
          <a:prstGeom prst="rect">
            <a:avLst/>
          </a:prstGeom>
        </p:spPr>
        <p:txBody>
          <a:bodyPr vert="horz"/>
          <a:lstStyle>
            <a:lvl1pPr algn="l">
              <a:defRPr sz="1500" b="1" baseline="0">
                <a:solidFill>
                  <a:srgbClr val="C44B2C"/>
                </a:solidFill>
                <a:latin typeface="Verdana"/>
                <a:cs typeface="Verdana"/>
              </a:defRPr>
            </a:lvl1pPr>
          </a:lstStyle>
          <a:p>
            <a:r>
              <a:rPr lang="en-CA" dirty="0"/>
              <a:t>For more information please contact:</a:t>
            </a:r>
            <a:endParaRPr lang="en-US" dirty="0"/>
          </a:p>
        </p:txBody>
      </p:sp>
      <p:sp>
        <p:nvSpPr>
          <p:cNvPr id="12" name="Text Placeholder 11"/>
          <p:cNvSpPr>
            <a:spLocks noGrp="1"/>
          </p:cNvSpPr>
          <p:nvPr>
            <p:ph type="body" sz="quarter" idx="14"/>
          </p:nvPr>
        </p:nvSpPr>
        <p:spPr>
          <a:xfrm>
            <a:off x="998538" y="1817218"/>
            <a:ext cx="3294062" cy="2780903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050" baseline="0">
                <a:solidFill>
                  <a:srgbClr val="064871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>
                <a:solidFill>
                  <a:srgbClr val="064871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>
                <a:solidFill>
                  <a:srgbClr val="064871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>
                <a:solidFill>
                  <a:srgbClr val="064871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>
                <a:solidFill>
                  <a:srgbClr val="064871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7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2980267" y="292498"/>
            <a:ext cx="5164665" cy="304403"/>
          </a:xfrm>
          <a:prstGeom prst="rect">
            <a:avLst/>
          </a:prstGeom>
        </p:spPr>
        <p:txBody>
          <a:bodyPr vert="horz"/>
          <a:lstStyle>
            <a:lvl1pPr marL="0" indent="0" algn="r">
              <a:buFontTx/>
              <a:buNone/>
              <a:defRPr sz="1050" b="1" i="1" cap="all" baseline="0">
                <a:solidFill>
                  <a:srgbClr val="C44B2C"/>
                </a:solidFill>
                <a:latin typeface="Verdana"/>
                <a:cs typeface="Verdana"/>
              </a:defRPr>
            </a:lvl1pPr>
            <a:lvl2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2pPr>
            <a:lvl3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3pPr>
            <a:lvl4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4pPr>
            <a:lvl5pPr>
              <a:buFontTx/>
              <a:buNone/>
              <a:defRPr sz="1050" b="1" i="1" cap="all">
                <a:solidFill>
                  <a:srgbClr val="C44B2C"/>
                </a:solidFill>
                <a:latin typeface="Verdana"/>
                <a:cs typeface="Verdana"/>
              </a:defRPr>
            </a:lvl5pPr>
          </a:lstStyle>
          <a:p>
            <a:pPr lvl="0"/>
            <a:r>
              <a:rPr lang="en-US" dirty="0"/>
              <a:t>Section title 3</a:t>
            </a:r>
          </a:p>
        </p:txBody>
      </p:sp>
      <p:sp>
        <p:nvSpPr>
          <p:cNvPr id="22" name="Picture Placeholder 19"/>
          <p:cNvSpPr>
            <a:spLocks noGrp="1"/>
          </p:cNvSpPr>
          <p:nvPr>
            <p:ph type="pic" sz="quarter" idx="24"/>
          </p:nvPr>
        </p:nvSpPr>
        <p:spPr>
          <a:xfrm>
            <a:off x="4572000" y="972270"/>
            <a:ext cx="3492500" cy="3629025"/>
          </a:xfrm>
          <a:prstGeom prst="rect">
            <a:avLst/>
          </a:prstGeom>
        </p:spPr>
        <p:txBody>
          <a:bodyPr vert="horz"/>
          <a:lstStyle/>
          <a:p>
            <a:r>
              <a:rPr lang="en-US"/>
              <a:t>Click icon to add picture</a:t>
            </a:r>
          </a:p>
        </p:txBody>
      </p:sp>
      <p:sp>
        <p:nvSpPr>
          <p:cNvPr id="10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1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150516" y="4694086"/>
            <a:ext cx="9445032" cy="561839"/>
          </a:xfrm>
          <a:prstGeom prst="rect">
            <a:avLst/>
          </a:prstGeom>
        </p:spPr>
      </p:pic>
      <p:sp>
        <p:nvSpPr>
          <p:cNvPr id="5" name="Text Placeholder 17"/>
          <p:cNvSpPr txBox="1">
            <a:spLocks/>
          </p:cNvSpPr>
          <p:nvPr/>
        </p:nvSpPr>
        <p:spPr>
          <a:xfrm>
            <a:off x="5935133" y="4915296"/>
            <a:ext cx="1286934" cy="196453"/>
          </a:xfrm>
          <a:prstGeom prst="rect">
            <a:avLst/>
          </a:prstGeom>
        </p:spPr>
        <p:txBody>
          <a:bodyPr vert="horz"/>
          <a:lstStyle>
            <a:lvl1pPr algn="l">
              <a:buFontTx/>
              <a:buNone/>
              <a:defRPr sz="800">
                <a:solidFill>
                  <a:schemeClr val="bg1"/>
                </a:solidFill>
                <a:latin typeface="Verdana"/>
                <a:cs typeface="Verdana"/>
              </a:defRPr>
            </a:lvl1pPr>
          </a:lstStyle>
          <a:p>
            <a:pPr marL="257175" marR="0" lvl="0" indent="-257175" algn="l" defTabSz="3429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600" b="0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November 21, 2017</a:t>
            </a:r>
          </a:p>
        </p:txBody>
      </p:sp>
      <p:sp>
        <p:nvSpPr>
          <p:cNvPr id="7" name="Text Placeholder 17"/>
          <p:cNvSpPr txBox="1">
            <a:spLocks/>
          </p:cNvSpPr>
          <p:nvPr/>
        </p:nvSpPr>
        <p:spPr>
          <a:xfrm>
            <a:off x="973667" y="4915296"/>
            <a:ext cx="2921001" cy="196453"/>
          </a:xfrm>
          <a:prstGeom prst="rect">
            <a:avLst/>
          </a:prstGeom>
        </p:spPr>
        <p:txBody>
          <a:bodyPr vert="horz"/>
          <a:lstStyle>
            <a:lvl1pPr algn="l">
              <a:buFontTx/>
              <a:buNone/>
              <a:defRPr sz="800">
                <a:solidFill>
                  <a:schemeClr val="bg1"/>
                </a:solidFill>
                <a:latin typeface="Verdana"/>
                <a:cs typeface="Verdana"/>
              </a:defRPr>
            </a:lvl1pPr>
          </a:lstStyle>
          <a:p>
            <a:pPr marL="257175" marR="0" lvl="0" indent="-257175" algn="l" defTabSz="3429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600" b="0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Mining Day on the Hill 2017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4690534" y="3435350"/>
            <a:ext cx="184731" cy="30008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sz="1350" dirty="0"/>
          </a:p>
        </p:txBody>
      </p:sp>
      <p:sp>
        <p:nvSpPr>
          <p:cNvPr id="12" name="Title Placeholder 11"/>
          <p:cNvSpPr>
            <a:spLocks noGrp="1"/>
          </p:cNvSpPr>
          <p:nvPr>
            <p:ph type="title"/>
          </p:nvPr>
        </p:nvSpPr>
        <p:spPr>
          <a:xfrm>
            <a:off x="1066801" y="205979"/>
            <a:ext cx="6942667" cy="85725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idx="1"/>
          </p:nvPr>
        </p:nvSpPr>
        <p:spPr>
          <a:xfrm>
            <a:off x="1066801" y="1200151"/>
            <a:ext cx="6942667" cy="33944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0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FF46E6-F421-9C43-9F99-F8C57CC100A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66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62" r:id="rId11"/>
    <p:sldLayoutId id="2147483663" r:id="rId12"/>
    <p:sldLayoutId id="2147483664" r:id="rId13"/>
    <p:sldLayoutId id="2147483665" r:id="rId14"/>
  </p:sldLayoutIdLst>
  <p:hf hdr="0" ftr="0" dt="0"/>
  <p:txStyles>
    <p:titleStyle>
      <a:lvl1pPr algn="ctr" defTabSz="342900" rtl="0" eaLnBrk="1" latinLnBrk="0" hangingPunct="1">
        <a:spcBef>
          <a:spcPct val="0"/>
        </a:spcBef>
        <a:buNone/>
        <a:defRPr sz="21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342900" rtl="0" eaLnBrk="1" latinLnBrk="0" hangingPunct="1">
        <a:spcBef>
          <a:spcPct val="20000"/>
        </a:spcBef>
        <a:buFont typeface="Arial"/>
        <a:buChar char="•"/>
        <a:defRPr sz="1950" kern="120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342900" rtl="0" eaLnBrk="1" latinLnBrk="0" hangingPunct="1">
        <a:spcBef>
          <a:spcPct val="20000"/>
        </a:spcBef>
        <a:buFont typeface="Arial"/>
        <a:buChar char="–"/>
        <a:defRPr sz="165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342900" rtl="0" eaLnBrk="1" latinLnBrk="0" hangingPunct="1">
        <a:spcBef>
          <a:spcPct val="20000"/>
        </a:spcBef>
        <a:buFont typeface="Arial"/>
        <a:buChar char="–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342900" rtl="0" eaLnBrk="1" latinLnBrk="0" hangingPunct="1">
        <a:spcBef>
          <a:spcPct val="20000"/>
        </a:spcBef>
        <a:buFont typeface="Arial"/>
        <a:buChar char="»"/>
        <a:defRPr sz="12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em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5.emf"/><Relationship Id="rId4" Type="http://schemas.openxmlformats.org/officeDocument/2006/relationships/image" Target="../media/image14.emf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6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1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hyperlink" Target="mailto:bchalmers@mining.ca" TargetMode="External"/><Relationship Id="rId1" Type="http://schemas.openxmlformats.org/officeDocument/2006/relationships/slideLayout" Target="../slideLayouts/slideLayout1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MAC, Mining and the Voluntary Principles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/>
        <p:txBody>
          <a:bodyPr anchor="ctr"/>
          <a:lstStyle/>
          <a:p>
            <a:r>
              <a:rPr lang="en-US" i="1" dirty="0" smtClean="0"/>
              <a:t>Ryerson University</a:t>
            </a:r>
            <a:endParaRPr lang="en-US" i="1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/>
              <a:t>November </a:t>
            </a:r>
            <a:r>
              <a:rPr lang="en-US" dirty="0" smtClean="0"/>
              <a:t>24, </a:t>
            </a:r>
            <a:r>
              <a:rPr lang="en-US" dirty="0"/>
              <a:t>2017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6224954" y="35171"/>
            <a:ext cx="1113692" cy="369332"/>
          </a:xfrm>
          <a:prstGeom prst="rect">
            <a:avLst/>
          </a:prstGeom>
          <a:solidFill>
            <a:srgbClr val="FFFF00">
              <a:alpha val="50000"/>
            </a:srgbClr>
          </a:solidFill>
        </p:spPr>
        <p:txBody>
          <a:bodyPr wrap="square" rtlCol="0">
            <a:spAutoFit/>
          </a:bodyPr>
          <a:lstStyle/>
          <a:p>
            <a:r>
              <a:rPr lang="en-CA" b="1" i="1" u="sng" dirty="0" smtClean="0"/>
              <a:t>DRAFT</a:t>
            </a:r>
            <a:endParaRPr lang="en-US" b="1" i="1" u="sng" dirty="0"/>
          </a:p>
        </p:txBody>
      </p:sp>
    </p:spTree>
    <p:extLst>
      <p:ext uri="{BB962C8B-B14F-4D97-AF65-F5344CB8AC3E}">
        <p14:creationId xmlns:p14="http://schemas.microsoft.com/office/powerpoint/2010/main" val="16718727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quarter" idx="23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6"/>
          </p:nvPr>
        </p:nvSpPr>
        <p:spPr/>
        <p:txBody>
          <a:bodyPr>
            <a:normAutofit/>
          </a:bodyPr>
          <a:lstStyle/>
          <a:p>
            <a:r>
              <a:rPr lang="en-CA" sz="1400" dirty="0" smtClean="0"/>
              <a:t>About MAC</a:t>
            </a:r>
          </a:p>
          <a:p>
            <a:r>
              <a:rPr lang="en-CA" sz="1400" dirty="0" smtClean="0"/>
              <a:t>Mining and Host Countries</a:t>
            </a:r>
          </a:p>
          <a:p>
            <a:r>
              <a:rPr lang="en-CA" sz="1400" dirty="0" smtClean="0"/>
              <a:t>About TSM</a:t>
            </a:r>
          </a:p>
          <a:p>
            <a:r>
              <a:rPr lang="en-CA" sz="1400" dirty="0" smtClean="0"/>
              <a:t>MAC Voluntary Principles Commitment</a:t>
            </a:r>
            <a:endParaRPr lang="en-US" sz="1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2</a:t>
            </a:fld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E2F2F5-F600-425F-BF21-6616F32D383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72372" y="982133"/>
            <a:ext cx="3930228" cy="415588"/>
          </a:xfrm>
        </p:spPr>
        <p:txBody>
          <a:bodyPr>
            <a:normAutofit/>
          </a:bodyPr>
          <a:lstStyle/>
          <a:p>
            <a:r>
              <a:rPr lang="en-CA" dirty="0"/>
              <a:t>ABOUT MAC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583812D-7DDD-457E-A7AA-2B0086EC123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172372" y="1397721"/>
            <a:ext cx="4429761" cy="385232"/>
          </a:xfrm>
        </p:spPr>
        <p:txBody>
          <a:bodyPr>
            <a:normAutofit/>
          </a:bodyPr>
          <a:lstStyle/>
          <a:p>
            <a:r>
              <a:rPr lang="en-CA" sz="1200" dirty="0"/>
              <a:t>The national voice of Canada’s mining industry.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0AFA4CD-B04C-4337-9C18-DC199460C8DC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/>
        <p:txBody>
          <a:bodyPr/>
          <a:lstStyle/>
          <a:p>
            <a:r>
              <a:rPr lang="en-CA" dirty="0"/>
              <a:t>Mining association of </a:t>
            </a:r>
            <a:r>
              <a:rPr lang="en-CA" dirty="0" smtClean="0"/>
              <a:t>Canada</a:t>
            </a:r>
            <a:endParaRPr lang="en-CA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616EA6E-A208-4337-AF95-EC4EB1E75AB4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4172372" y="1727912"/>
            <a:ext cx="4477175" cy="2575857"/>
          </a:xfrm>
        </p:spPr>
        <p:txBody>
          <a:bodyPr>
            <a:normAutofit lnSpcReduction="10000"/>
          </a:bodyPr>
          <a:lstStyle/>
          <a:p>
            <a:r>
              <a:rPr lang="en-CA" sz="1400" dirty="0"/>
              <a:t>Advocacy – to advance the business of mining. </a:t>
            </a:r>
          </a:p>
          <a:p>
            <a:r>
              <a:rPr lang="en-CA" sz="1400" i="1" dirty="0"/>
              <a:t>TSM</a:t>
            </a:r>
            <a:r>
              <a:rPr lang="en-CA" sz="1400" dirty="0"/>
              <a:t> Initiative – stewardship and social license. </a:t>
            </a:r>
          </a:p>
          <a:p>
            <a:r>
              <a:rPr lang="en-CA" sz="1400" dirty="0"/>
              <a:t>40+ members in iron ore, gold, diamonds, oil sands, met-coal, base metals, uranium.</a:t>
            </a:r>
          </a:p>
          <a:p>
            <a:r>
              <a:rPr lang="en-CA" sz="1400" dirty="0"/>
              <a:t>50+ members in engineering, environment, finance. </a:t>
            </a:r>
          </a:p>
          <a:p>
            <a:r>
              <a:rPr lang="en-CA" sz="1400" dirty="0"/>
              <a:t>Members engaged in exploration, mining, smelting, semi-fabrication, supply.</a:t>
            </a:r>
          </a:p>
          <a:p>
            <a:pPr marL="0" indent="0">
              <a:buNone/>
            </a:pPr>
            <a:endParaRPr lang="en-CA" sz="14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DAD0C75-19D7-4034-864E-145755B3336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3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7C9B8A4A-D414-4E3A-8491-4BE2A0E21C5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107" y="942581"/>
            <a:ext cx="2614199" cy="37795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292478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Placeholder 3">
            <a:extLst>
              <a:ext uri="{FF2B5EF4-FFF2-40B4-BE49-F238E27FC236}">
                <a16:creationId xmlns:a16="http://schemas.microsoft.com/office/drawing/2014/main" id="{AFBF2994-A4D5-42ED-BC9C-62E233F4B6A7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/>
      </p:pic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1DCCF96-B793-488A-AA2D-8101F011A8DD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CA" dirty="0"/>
              <a:t>Goldcorp, water testing at the Cerro Negro Mine, Argentina 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4A3C20E-1EA1-42EF-AF3D-3B9573BB28AE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/>
        <p:txBody>
          <a:bodyPr/>
          <a:lstStyle/>
          <a:p>
            <a:r>
              <a:rPr lang="en-CA" dirty="0"/>
              <a:t>Canadian mining Leadership Abroad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7754BBA6-57C2-4DB3-A3AE-616879A658FF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4320540" y="997274"/>
            <a:ext cx="4175191" cy="3612826"/>
          </a:xfrm>
        </p:spPr>
        <p:txBody>
          <a:bodyPr>
            <a:normAutofit/>
          </a:bodyPr>
          <a:lstStyle/>
          <a:p>
            <a:r>
              <a:rPr lang="en-US" dirty="0"/>
              <a:t>Canadian mining companies abroad are leaders in responsible business practices.</a:t>
            </a:r>
          </a:p>
          <a:p>
            <a:r>
              <a:rPr lang="en-US" dirty="0"/>
              <a:t>Mining is an economic engine for host communities that drives improvements in well-being and the benefits are inclusive.</a:t>
            </a:r>
          </a:p>
          <a:p>
            <a:r>
              <a:rPr lang="en-US" dirty="0"/>
              <a:t>While the outcomes are not always perfect, Canadian mining companies work hard to address issues when they arise.</a:t>
            </a:r>
          </a:p>
          <a:p>
            <a:r>
              <a:rPr lang="en-US" dirty="0"/>
              <a:t>Working in partnership, we can achieve more.</a:t>
            </a:r>
          </a:p>
          <a:p>
            <a:r>
              <a:rPr lang="en-US" dirty="0"/>
              <a:t>There is significant opportunity to leverage international development resources through the strong social and economic contributions of Canadian mining companies to local communities.</a:t>
            </a:r>
          </a:p>
          <a:p>
            <a:pPr marL="0" indent="0">
              <a:buNone/>
            </a:pPr>
            <a:endParaRPr lang="en-CA" dirty="0"/>
          </a:p>
          <a:p>
            <a:endParaRPr lang="en-CA" dirty="0"/>
          </a:p>
          <a:p>
            <a:pPr marL="0" indent="0">
              <a:buNone/>
            </a:pPr>
            <a:endParaRPr lang="en-CA" dirty="0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EB517BC1-3443-4007-BBBB-3ACE2B45241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854875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6CAD1FC5-310B-4E84-837B-67BE93D8A45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5</a:t>
            </a:fld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1C5BF2F-DD2E-45E8-B869-87A8AA24AD6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7368" y="1194991"/>
            <a:ext cx="3565387" cy="2196478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6178B1E1-2807-474D-99BF-554A5F633F8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26513" y="1530968"/>
            <a:ext cx="4419031" cy="284513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2E560596-A782-4DAC-8F1D-CC331A2C934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24542" y="3490993"/>
            <a:ext cx="2793972" cy="707708"/>
          </a:xfrm>
          <a:prstGeom prst="rect">
            <a:avLst/>
          </a:prstGeom>
        </p:spPr>
      </p:pic>
      <p:sp>
        <p:nvSpPr>
          <p:cNvPr id="11" name="Text Placeholder 4">
            <a:extLst>
              <a:ext uri="{FF2B5EF4-FFF2-40B4-BE49-F238E27FC236}">
                <a16:creationId xmlns:a16="http://schemas.microsoft.com/office/drawing/2014/main" id="{E6301058-CD0A-42BD-AFA6-76D431A993AA}"/>
              </a:ext>
            </a:extLst>
          </p:cNvPr>
          <p:cNvSpPr txBox="1">
            <a:spLocks/>
          </p:cNvSpPr>
          <p:nvPr/>
        </p:nvSpPr>
        <p:spPr>
          <a:xfrm>
            <a:off x="2980267" y="130425"/>
            <a:ext cx="5538700" cy="66544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r" defTabSz="342900" rtl="0" eaLnBrk="1" latinLnBrk="0" hangingPunct="1">
              <a:spcBef>
                <a:spcPct val="20000"/>
              </a:spcBef>
              <a:buFontTx/>
              <a:buNone/>
              <a:defRPr sz="1050" b="1" i="1" kern="1200" cap="all" baseline="0">
                <a:solidFill>
                  <a:srgbClr val="C44B2C"/>
                </a:solidFill>
                <a:latin typeface="Verdana"/>
                <a:ea typeface="+mn-ea"/>
                <a:cs typeface="Verdana"/>
              </a:defRPr>
            </a:lvl1pPr>
            <a:lvl2pPr marL="557213" indent="-214313" algn="l" defTabSz="342900" rtl="0" eaLnBrk="1" latinLnBrk="0" hangingPunct="1">
              <a:spcBef>
                <a:spcPct val="20000"/>
              </a:spcBef>
              <a:buFontTx/>
              <a:buNone/>
              <a:defRPr sz="1050" b="1" i="1" kern="1200" cap="all">
                <a:solidFill>
                  <a:srgbClr val="C44B2C"/>
                </a:solidFill>
                <a:latin typeface="Verdana"/>
                <a:ea typeface="+mn-ea"/>
                <a:cs typeface="Verdana"/>
              </a:defRPr>
            </a:lvl2pPr>
            <a:lvl3pPr marL="857250" indent="-171450" algn="l" defTabSz="342900" rtl="0" eaLnBrk="1" latinLnBrk="0" hangingPunct="1">
              <a:spcBef>
                <a:spcPct val="20000"/>
              </a:spcBef>
              <a:buFontTx/>
              <a:buNone/>
              <a:defRPr sz="1050" b="1" i="1" kern="1200" cap="all">
                <a:solidFill>
                  <a:srgbClr val="C44B2C"/>
                </a:solidFill>
                <a:latin typeface="Verdana"/>
                <a:ea typeface="+mn-ea"/>
                <a:cs typeface="Verdana"/>
              </a:defRPr>
            </a:lvl3pPr>
            <a:lvl4pPr marL="1200150" indent="-171450" algn="l" defTabSz="342900" rtl="0" eaLnBrk="1" latinLnBrk="0" hangingPunct="1">
              <a:spcBef>
                <a:spcPct val="20000"/>
              </a:spcBef>
              <a:buFontTx/>
              <a:buNone/>
              <a:defRPr sz="1050" b="1" i="1" kern="1200" cap="all">
                <a:solidFill>
                  <a:srgbClr val="C44B2C"/>
                </a:solidFill>
                <a:latin typeface="Verdana"/>
                <a:ea typeface="+mn-ea"/>
                <a:cs typeface="Verdana"/>
              </a:defRPr>
            </a:lvl4pPr>
            <a:lvl5pPr marL="1543050" indent="-171450" algn="l" defTabSz="342900" rtl="0" eaLnBrk="1" latinLnBrk="0" hangingPunct="1">
              <a:spcBef>
                <a:spcPct val="20000"/>
              </a:spcBef>
              <a:buFontTx/>
              <a:buNone/>
              <a:defRPr sz="1050" b="1" i="1" kern="1200" cap="all">
                <a:solidFill>
                  <a:srgbClr val="C44B2C"/>
                </a:solidFill>
                <a:latin typeface="Verdana"/>
                <a:ea typeface="+mn-ea"/>
                <a:cs typeface="Verdana"/>
              </a:defRPr>
            </a:lvl5pPr>
            <a:lvl6pPr marL="18859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dirty="0"/>
              <a:t>Aggregate MAC member Value Distribution Data:</a:t>
            </a:r>
          </a:p>
          <a:p>
            <a:r>
              <a:rPr lang="en-CA" dirty="0"/>
              <a:t>Beneficiaries within host countries</a:t>
            </a:r>
          </a:p>
        </p:txBody>
      </p:sp>
    </p:spTree>
    <p:extLst>
      <p:ext uri="{BB962C8B-B14F-4D97-AF65-F5344CB8AC3E}">
        <p14:creationId xmlns:p14="http://schemas.microsoft.com/office/powerpoint/2010/main" val="27880007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07A24DEF-E3E0-4179-BAAD-CE1438D5F575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/>
        <p:txBody>
          <a:bodyPr/>
          <a:lstStyle/>
          <a:p>
            <a:r>
              <a:rPr lang="en-US" dirty="0"/>
              <a:t>Case Study: Kinross – Measuring Social benefit</a:t>
            </a:r>
          </a:p>
          <a:p>
            <a:endParaRPr lang="en-CA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32003E1-3FD2-487B-AA9E-D9536836973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6</a:t>
            </a:fld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00B50AFB-2678-4D1E-B4DE-A987D64A1F8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304088" y="875721"/>
            <a:ext cx="6535823" cy="3077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algn="l" eaLnBrk="0" hangingPunct="0">
              <a:spcAft>
                <a:spcPts val="300"/>
              </a:spcAft>
              <a:buClr>
                <a:srgbClr val="896532"/>
              </a:buClr>
              <a:buFont typeface="Arial" pitchFamily="34" charset="0"/>
              <a:buChar char="●"/>
              <a:tabLst>
                <a:tab pos="461963" algn="l"/>
                <a:tab pos="914400" algn="l"/>
              </a:tabLst>
              <a:defRPr sz="1600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algn="l" eaLnBrk="0" hangingPunct="0">
              <a:spcAft>
                <a:spcPts val="300"/>
              </a:spcAft>
              <a:buClr>
                <a:srgbClr val="896532"/>
              </a:buClr>
              <a:buFont typeface="Arial" pitchFamily="34" charset="0"/>
              <a:buChar char="○"/>
              <a:tabLst>
                <a:tab pos="914400" algn="l"/>
                <a:tab pos="1376363" algn="l"/>
              </a:tabLst>
              <a:defRPr sz="1600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algn="l" eaLnBrk="0" hangingPunct="0">
              <a:spcAft>
                <a:spcPts val="300"/>
              </a:spcAft>
              <a:buClr>
                <a:srgbClr val="896532"/>
              </a:buClr>
              <a:buFont typeface="Arial" pitchFamily="34" charset="0"/>
              <a:buChar char="–"/>
              <a:tabLst>
                <a:tab pos="914400" algn="l"/>
                <a:tab pos="1376363" algn="l"/>
              </a:tabLst>
              <a:defRPr sz="1600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algn="l" eaLnBrk="0" hangingPunct="0">
              <a:spcAft>
                <a:spcPts val="300"/>
              </a:spcAft>
              <a:buClr>
                <a:srgbClr val="896532"/>
              </a:buClr>
              <a:buFont typeface="Arial" pitchFamily="34" charset="0"/>
              <a:buChar char="●"/>
              <a:defRPr sz="1600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algn="l" eaLnBrk="0" hangingPunct="0">
              <a:spcAft>
                <a:spcPts val="300"/>
              </a:spcAft>
              <a:buClr>
                <a:srgbClr val="896532"/>
              </a:buClr>
              <a:buFont typeface="Arial" pitchFamily="34" charset="0"/>
              <a:buChar char="○"/>
              <a:defRPr sz="1600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ts val="300"/>
              </a:spcAft>
              <a:buClr>
                <a:srgbClr val="896532"/>
              </a:buClr>
              <a:buFont typeface="Arial" pitchFamily="34" charset="0"/>
              <a:buChar char="○"/>
              <a:defRPr sz="1600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ts val="300"/>
              </a:spcAft>
              <a:buClr>
                <a:srgbClr val="896532"/>
              </a:buClr>
              <a:buFont typeface="Arial" pitchFamily="34" charset="0"/>
              <a:buChar char="○"/>
              <a:defRPr sz="1600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ts val="300"/>
              </a:spcAft>
              <a:buClr>
                <a:srgbClr val="896532"/>
              </a:buClr>
              <a:buFont typeface="Arial" pitchFamily="34" charset="0"/>
              <a:buChar char="○"/>
              <a:defRPr sz="1600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ts val="300"/>
              </a:spcAft>
              <a:buClr>
                <a:srgbClr val="896532"/>
              </a:buClr>
              <a:buFont typeface="Arial" pitchFamily="34" charset="0"/>
              <a:buChar char="○"/>
              <a:defRPr sz="1600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>
              <a:spcAft>
                <a:spcPct val="0"/>
              </a:spcAft>
              <a:buClrTx/>
              <a:buFontTx/>
              <a:buNone/>
            </a:pPr>
            <a:r>
              <a:rPr lang="en-US" altLang="en-US" sz="1400" i="1" dirty="0"/>
              <a:t>Results of socio-economic surveys, Tasiast local area, 2011 (light) v. 2013 (dark)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09E2630-7513-4F3F-AC2C-6FB303BE39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68190" y="1189393"/>
            <a:ext cx="5807620" cy="35031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871396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D2CE59F-A9E0-4A28-B74E-96AB4D0AC2F3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205875" y="955459"/>
            <a:ext cx="5807468" cy="2206195"/>
          </a:xfrm>
        </p:spPr>
        <p:txBody>
          <a:bodyPr>
            <a:normAutofit/>
          </a:bodyPr>
          <a:lstStyle/>
          <a:p>
            <a:r>
              <a:rPr lang="en-US" dirty="0"/>
              <a:t>A new study by University of Ottawa Prof. Paul Haslam examines </a:t>
            </a:r>
            <a:r>
              <a:rPr lang="en-US" dirty="0" smtClean="0"/>
              <a:t>social </a:t>
            </a:r>
            <a:r>
              <a:rPr lang="en-US" dirty="0"/>
              <a:t>conflict </a:t>
            </a:r>
            <a:r>
              <a:rPr lang="en-US" dirty="0" smtClean="0"/>
              <a:t>and </a:t>
            </a:r>
            <a:r>
              <a:rPr lang="en-US" dirty="0"/>
              <a:t>mining companies in Latin America</a:t>
            </a:r>
          </a:p>
          <a:p>
            <a:r>
              <a:rPr lang="en-US" dirty="0"/>
              <a:t>Prof. Haslam looked at the mining industries in Chile, Brazil, Argentina, Peru and Mexico and found that</a:t>
            </a:r>
            <a:r>
              <a:rPr lang="en-US" dirty="0" smtClean="0"/>
              <a:t>:</a:t>
            </a:r>
            <a:endParaRPr lang="en-CA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80DD8FF-ED43-409E-AD70-C0EFF7CF63A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7</a:t>
            </a:fld>
            <a:endParaRPr lang="en-US" dirty="0"/>
          </a:p>
        </p:txBody>
      </p:sp>
      <p:sp>
        <p:nvSpPr>
          <p:cNvPr id="7" name="Text Placeholder 4">
            <a:extLst>
              <a:ext uri="{FF2B5EF4-FFF2-40B4-BE49-F238E27FC236}">
                <a16:creationId xmlns:a16="http://schemas.microsoft.com/office/drawing/2014/main" id="{D358BDAC-9E8A-4FDB-956C-4A67F5C29DD9}"/>
              </a:ext>
            </a:extLst>
          </p:cNvPr>
          <p:cNvSpPr txBox="1">
            <a:spLocks/>
          </p:cNvSpPr>
          <p:nvPr/>
        </p:nvSpPr>
        <p:spPr>
          <a:xfrm>
            <a:off x="2514730" y="217100"/>
            <a:ext cx="6319777" cy="58752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r" defTabSz="342900" rtl="0" eaLnBrk="1" latinLnBrk="0" hangingPunct="1">
              <a:spcBef>
                <a:spcPct val="20000"/>
              </a:spcBef>
              <a:buFontTx/>
              <a:buNone/>
              <a:defRPr sz="1050" b="1" i="1" kern="1200" cap="all" baseline="0">
                <a:solidFill>
                  <a:srgbClr val="C44B2C"/>
                </a:solidFill>
                <a:latin typeface="Verdana"/>
                <a:ea typeface="+mn-ea"/>
                <a:cs typeface="Verdana"/>
              </a:defRPr>
            </a:lvl1pPr>
            <a:lvl2pPr marL="557213" indent="-214313" algn="l" defTabSz="342900" rtl="0" eaLnBrk="1" latinLnBrk="0" hangingPunct="1">
              <a:spcBef>
                <a:spcPct val="20000"/>
              </a:spcBef>
              <a:buFontTx/>
              <a:buNone/>
              <a:defRPr sz="1050" b="1" i="1" kern="1200" cap="all">
                <a:solidFill>
                  <a:srgbClr val="C44B2C"/>
                </a:solidFill>
                <a:latin typeface="Verdana"/>
                <a:ea typeface="+mn-ea"/>
                <a:cs typeface="Verdana"/>
              </a:defRPr>
            </a:lvl2pPr>
            <a:lvl3pPr marL="857250" indent="-171450" algn="l" defTabSz="342900" rtl="0" eaLnBrk="1" latinLnBrk="0" hangingPunct="1">
              <a:spcBef>
                <a:spcPct val="20000"/>
              </a:spcBef>
              <a:buFontTx/>
              <a:buNone/>
              <a:defRPr sz="1050" b="1" i="1" kern="1200" cap="all">
                <a:solidFill>
                  <a:srgbClr val="C44B2C"/>
                </a:solidFill>
                <a:latin typeface="Verdana"/>
                <a:ea typeface="+mn-ea"/>
                <a:cs typeface="Verdana"/>
              </a:defRPr>
            </a:lvl3pPr>
            <a:lvl4pPr marL="1200150" indent="-171450" algn="l" defTabSz="342900" rtl="0" eaLnBrk="1" latinLnBrk="0" hangingPunct="1">
              <a:spcBef>
                <a:spcPct val="20000"/>
              </a:spcBef>
              <a:buFontTx/>
              <a:buNone/>
              <a:defRPr sz="1050" b="1" i="1" kern="1200" cap="all">
                <a:solidFill>
                  <a:srgbClr val="C44B2C"/>
                </a:solidFill>
                <a:latin typeface="Verdana"/>
                <a:ea typeface="+mn-ea"/>
                <a:cs typeface="Verdana"/>
              </a:defRPr>
            </a:lvl4pPr>
            <a:lvl5pPr marL="1543050" indent="-171450" algn="l" defTabSz="342900" rtl="0" eaLnBrk="1" latinLnBrk="0" hangingPunct="1">
              <a:spcBef>
                <a:spcPct val="20000"/>
              </a:spcBef>
              <a:buFontTx/>
              <a:buNone/>
              <a:defRPr sz="1050" b="1" i="1" kern="1200" cap="all">
                <a:solidFill>
                  <a:srgbClr val="C44B2C"/>
                </a:solidFill>
                <a:latin typeface="Verdana"/>
                <a:ea typeface="+mn-ea"/>
                <a:cs typeface="Verdana"/>
              </a:defRPr>
            </a:lvl5pPr>
            <a:lvl6pPr marL="18859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 smtClean="0"/>
              <a:t>Mining and Social </a:t>
            </a:r>
            <a:r>
              <a:rPr lang="en-US" dirty="0"/>
              <a:t>Conflict? </a:t>
            </a:r>
          </a:p>
          <a:p>
            <a:r>
              <a:rPr lang="en-US" dirty="0"/>
              <a:t>Some Quantitative Evidence</a:t>
            </a:r>
          </a:p>
        </p:txBody>
      </p:sp>
      <p:sp>
        <p:nvSpPr>
          <p:cNvPr id="12" name="Right Arrow 11"/>
          <p:cNvSpPr/>
          <p:nvPr/>
        </p:nvSpPr>
        <p:spPr>
          <a:xfrm rot="20377414">
            <a:off x="4487103" y="2078110"/>
            <a:ext cx="1425844" cy="274320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4" name="Right Arrow 13"/>
          <p:cNvSpPr/>
          <p:nvPr/>
        </p:nvSpPr>
        <p:spPr>
          <a:xfrm rot="1298591">
            <a:off x="4484283" y="3005410"/>
            <a:ext cx="1425844" cy="274320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8D2CE59F-A9E0-4A28-B74E-96AB4D0AC2F3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216976" y="3936569"/>
            <a:ext cx="5408909" cy="867906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Local </a:t>
            </a:r>
            <a:r>
              <a:rPr lang="en-US" dirty="0"/>
              <a:t>firms have experienced fewer conflicts (in terms of being less associated with social conflict), than foreign firms</a:t>
            </a:r>
          </a:p>
          <a:p>
            <a:r>
              <a:rPr lang="en-US" dirty="0"/>
              <a:t>Among foreign firms, Canadian firms experience fewer conflicts than foreign non-Canadian </a:t>
            </a:r>
            <a:r>
              <a:rPr lang="en-US" dirty="0" smtClean="0"/>
              <a:t>firms</a:t>
            </a:r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/>
          <a:srcRect l="15118" t="14187" r="17008" b="11035"/>
          <a:stretch>
            <a:fillRect/>
          </a:stretch>
        </p:blipFill>
        <p:spPr bwMode="auto">
          <a:xfrm>
            <a:off x="1625257" y="1956717"/>
            <a:ext cx="2706770" cy="1783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4"/>
          <a:srcRect l="15212" t="14187" r="17113" b="11035"/>
          <a:stretch>
            <a:fillRect/>
          </a:stretch>
        </p:blipFill>
        <p:spPr bwMode="auto">
          <a:xfrm>
            <a:off x="6124598" y="984261"/>
            <a:ext cx="2681881" cy="1783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2" name="Picture 4"/>
          <p:cNvPicPr>
            <a:picLocks noChangeAspect="1" noChangeArrowheads="1"/>
          </p:cNvPicPr>
          <p:nvPr/>
        </p:nvPicPr>
        <p:blipFill>
          <a:blip r:embed="rId5"/>
          <a:srcRect l="15212" t="14187" r="17113" b="11035"/>
          <a:stretch>
            <a:fillRect/>
          </a:stretch>
        </p:blipFill>
        <p:spPr bwMode="auto">
          <a:xfrm>
            <a:off x="6124598" y="2914660"/>
            <a:ext cx="2613108" cy="17373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39280468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23"/>
          </p:nvPr>
        </p:nvSpPr>
        <p:spPr/>
        <p:txBody>
          <a:bodyPr/>
          <a:lstStyle/>
          <a:p>
            <a:r>
              <a:rPr lang="en-CA" dirty="0"/>
              <a:t>TOWARDS SUSTAINABLE MINING®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6"/>
          </p:nvPr>
        </p:nvSpPr>
        <p:spPr>
          <a:xfrm>
            <a:off x="4448140" y="894730"/>
            <a:ext cx="4404607" cy="3772271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CA" b="1" dirty="0"/>
              <a:t>About </a:t>
            </a:r>
            <a:r>
              <a:rPr lang="en-CA" b="1" i="1" dirty="0"/>
              <a:t>TSM</a:t>
            </a:r>
            <a:r>
              <a:rPr lang="en-CA" b="1" dirty="0"/>
              <a:t>:</a:t>
            </a:r>
          </a:p>
          <a:p>
            <a:r>
              <a:rPr lang="en-CA" dirty="0"/>
              <a:t>Mandatory participation for MAC members.</a:t>
            </a:r>
          </a:p>
          <a:p>
            <a:r>
              <a:rPr lang="en-CA" dirty="0"/>
              <a:t>Improves environmental and social performance in critical areas beyond regulations: </a:t>
            </a:r>
          </a:p>
          <a:p>
            <a:pPr lvl="1"/>
            <a:r>
              <a:rPr lang="en-CA" dirty="0"/>
              <a:t>Environmental Footprint (tailings, biodiversity, mine closure).</a:t>
            </a:r>
          </a:p>
          <a:p>
            <a:pPr lvl="1"/>
            <a:r>
              <a:rPr lang="en-CA" dirty="0"/>
              <a:t>Energy Efficiency (energy use, GHG emissions).</a:t>
            </a:r>
          </a:p>
          <a:p>
            <a:pPr lvl="1"/>
            <a:r>
              <a:rPr lang="en-CA" dirty="0"/>
              <a:t>Community and People (engagement, safety &amp; health, crisis management).</a:t>
            </a:r>
          </a:p>
          <a:p>
            <a:pPr marL="0" indent="0">
              <a:buNone/>
            </a:pPr>
            <a:r>
              <a:rPr lang="en-CA" b="1" dirty="0"/>
              <a:t>Program Strengths:</a:t>
            </a:r>
          </a:p>
          <a:p>
            <a:r>
              <a:rPr lang="en-CA" dirty="0"/>
              <a:t>Performance measured at facility-level. </a:t>
            </a:r>
          </a:p>
          <a:p>
            <a:r>
              <a:rPr lang="en-CA" dirty="0"/>
              <a:t>Monitored by external Community of Interest (COI) Advisory Panel. </a:t>
            </a:r>
          </a:p>
          <a:p>
            <a:r>
              <a:rPr lang="en-CA" dirty="0"/>
              <a:t>Results are externally-verified. </a:t>
            </a:r>
          </a:p>
          <a:p>
            <a:r>
              <a:rPr lang="en-CA" dirty="0"/>
              <a:t>Encourages excellence and continuous improvement.</a:t>
            </a:r>
          </a:p>
        </p:txBody>
      </p:sp>
      <p:sp>
        <p:nvSpPr>
          <p:cNvPr id="7" name="Slide Number Placeholder 8"/>
          <p:cNvSpPr>
            <a:spLocks noGrp="1"/>
          </p:cNvSpPr>
          <p:nvPr>
            <p:ph type="sldNum" sz="quarter" idx="4"/>
          </p:nvPr>
        </p:nvSpPr>
        <p:spPr>
          <a:xfrm>
            <a:off x="4233335" y="4971327"/>
            <a:ext cx="677333" cy="10417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700" b="1" i="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491ADE1-C0C5-0449-806C-8E471EB72CAC}" type="slidenum">
              <a:rPr lang="en-US" smtClean="0"/>
              <a:pPr/>
              <a:t>8</a:t>
            </a:fld>
            <a:endParaRPr 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D867BA5-E4C5-49BB-BBB0-1873754A5E3D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04425" y="867400"/>
            <a:ext cx="3285067" cy="38269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71701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B9CE6D86-4903-4717-87D5-62577500CF6C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/>
        <p:txBody>
          <a:bodyPr/>
          <a:lstStyle/>
          <a:p>
            <a:r>
              <a:rPr lang="en-CA" dirty="0" err="1"/>
              <a:t>Tsm</a:t>
            </a:r>
            <a:r>
              <a:rPr lang="en-CA" dirty="0"/>
              <a:t> public reporting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E388316-F0AB-419B-A7A9-7A5B9CFBDD94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419678" y="902724"/>
            <a:ext cx="6488375" cy="1570604"/>
          </a:xfrm>
        </p:spPr>
        <p:txBody>
          <a:bodyPr/>
          <a:lstStyle/>
          <a:p>
            <a:r>
              <a:rPr lang="en-US" dirty="0"/>
              <a:t>Publication of results </a:t>
            </a:r>
          </a:p>
          <a:p>
            <a:pPr lvl="1"/>
            <a:r>
              <a:rPr lang="en-US" dirty="0"/>
              <a:t>company specific </a:t>
            </a:r>
          </a:p>
          <a:p>
            <a:pPr lvl="1"/>
            <a:r>
              <a:rPr lang="en-US" dirty="0"/>
              <a:t>aggregated for the membership as a whole</a:t>
            </a:r>
            <a:endParaRPr lang="en-US" sz="1100" dirty="0"/>
          </a:p>
          <a:p>
            <a:r>
              <a:rPr lang="en-US" dirty="0"/>
              <a:t>On website (www.mining.ca)</a:t>
            </a:r>
            <a:endParaRPr lang="en-US" sz="1400" dirty="0"/>
          </a:p>
          <a:p>
            <a:r>
              <a:rPr lang="en-US" dirty="0"/>
              <a:t>Useful for comparison between companies (and peer pressure)</a:t>
            </a:r>
            <a:endParaRPr lang="en-CA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924C949-138E-49A7-BC7A-7EEF7EC5C78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9</a:t>
            </a:fld>
            <a:endParaRPr 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19271F8-E767-4BBC-AF03-41A877C2EC8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41194" y="2473328"/>
            <a:ext cx="4036315" cy="227411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D2471C8-9EA1-4284-9A6E-F91BB29A3158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3872"/>
          <a:stretch/>
        </p:blipFill>
        <p:spPr>
          <a:xfrm>
            <a:off x="4572000" y="2415838"/>
            <a:ext cx="4114797" cy="22741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128680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71221BAE-4E19-417A-97E6-639FAB274CF5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/>
        <p:txBody>
          <a:bodyPr/>
          <a:lstStyle/>
          <a:p>
            <a:r>
              <a:rPr lang="en-CA" dirty="0"/>
              <a:t>Growing interest in </a:t>
            </a:r>
            <a:r>
              <a:rPr lang="en-CA" dirty="0" err="1"/>
              <a:t>tsm</a:t>
            </a:r>
            <a:endParaRPr lang="en-CA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C972055-81AB-4CD4-9116-E2DD3604B504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127377" y="913288"/>
            <a:ext cx="2100620" cy="2252992"/>
          </a:xfrm>
        </p:spPr>
        <p:txBody>
          <a:bodyPr/>
          <a:lstStyle/>
          <a:p>
            <a:r>
              <a:rPr lang="en-CA" b="1" i="1" dirty="0"/>
              <a:t>TSM</a:t>
            </a:r>
            <a:r>
              <a:rPr lang="en-CA" b="1" dirty="0"/>
              <a:t> implemented nationally: </a:t>
            </a:r>
          </a:p>
          <a:p>
            <a:pPr lvl="1"/>
            <a:r>
              <a:rPr lang="en-CA" dirty="0"/>
              <a:t>Canada</a:t>
            </a:r>
          </a:p>
          <a:p>
            <a:pPr lvl="1"/>
            <a:r>
              <a:rPr lang="en-CA" dirty="0"/>
              <a:t>Finland</a:t>
            </a:r>
          </a:p>
          <a:p>
            <a:pPr lvl="1"/>
            <a:r>
              <a:rPr lang="en-CA" dirty="0"/>
              <a:t>Botswana</a:t>
            </a:r>
          </a:p>
          <a:p>
            <a:pPr lvl="1"/>
            <a:r>
              <a:rPr lang="en-CA" dirty="0"/>
              <a:t>Argentina</a:t>
            </a:r>
          </a:p>
          <a:p>
            <a:pPr lvl="1"/>
            <a:r>
              <a:rPr lang="en-CA" dirty="0"/>
              <a:t>Philippines</a:t>
            </a:r>
          </a:p>
          <a:p>
            <a:pPr marL="342900" lvl="1" indent="0">
              <a:buNone/>
            </a:pPr>
            <a:endParaRPr lang="en-CA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6B996A4-13FB-4FBC-92B6-9488274123B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10</a:t>
            </a:fld>
            <a:endParaRPr lang="en-US" dirty="0"/>
          </a:p>
        </p:txBody>
      </p:sp>
      <p:sp>
        <p:nvSpPr>
          <p:cNvPr id="5" name="Text Placeholder 2">
            <a:extLst>
              <a:ext uri="{FF2B5EF4-FFF2-40B4-BE49-F238E27FC236}">
                <a16:creationId xmlns:a16="http://schemas.microsoft.com/office/drawing/2014/main" id="{C7E53075-9F8C-4742-8721-B7BE9869E644}"/>
              </a:ext>
            </a:extLst>
          </p:cNvPr>
          <p:cNvSpPr txBox="1">
            <a:spLocks/>
          </p:cNvSpPr>
          <p:nvPr/>
        </p:nvSpPr>
        <p:spPr>
          <a:xfrm>
            <a:off x="2189582" y="925822"/>
            <a:ext cx="2043753" cy="2587364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>
            <a:lvl1pPr marL="257175" indent="-257175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Blip>
                <a:blip r:embed="rId2"/>
              </a:buBlip>
              <a:defRPr sz="1200" kern="1200" baseline="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1pPr>
            <a:lvl2pPr marL="557213" indent="-214313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Blip>
                <a:blip r:embed="rId3"/>
              </a:buBlip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2pPr>
            <a:lvl3pPr marL="857250" indent="-171450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Blip>
                <a:blip r:embed="rId4"/>
              </a:buBlip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3pPr>
            <a:lvl4pPr marL="1200150" indent="-171450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None/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4pPr>
            <a:lvl5pPr marL="1543050" indent="-171450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None/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5pPr>
            <a:lvl6pPr marL="18859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b="1" dirty="0"/>
              <a:t>Additional countries with mines reporting on </a:t>
            </a:r>
            <a:r>
              <a:rPr lang="en-CA" b="1" i="1" dirty="0"/>
              <a:t>TSM</a:t>
            </a:r>
            <a:r>
              <a:rPr lang="en-CA" b="1" dirty="0"/>
              <a:t> indicators:</a:t>
            </a:r>
          </a:p>
          <a:p>
            <a:pPr lvl="1"/>
            <a:r>
              <a:rPr lang="en-CA" dirty="0"/>
              <a:t>Burkina Faso</a:t>
            </a:r>
          </a:p>
          <a:p>
            <a:pPr lvl="1"/>
            <a:r>
              <a:rPr lang="en-CA" dirty="0"/>
              <a:t>Mexico</a:t>
            </a:r>
          </a:p>
          <a:p>
            <a:pPr lvl="1"/>
            <a:r>
              <a:rPr lang="en-CA" dirty="0"/>
              <a:t>USA</a:t>
            </a:r>
          </a:p>
          <a:p>
            <a:pPr lvl="1"/>
            <a:r>
              <a:rPr lang="en-CA" dirty="0"/>
              <a:t>Peru</a:t>
            </a:r>
          </a:p>
          <a:p>
            <a:pPr lvl="1"/>
            <a:r>
              <a:rPr lang="en-CA" dirty="0"/>
              <a:t>Suriname</a:t>
            </a:r>
          </a:p>
          <a:p>
            <a:pPr lvl="1"/>
            <a:r>
              <a:rPr lang="en-CA" dirty="0"/>
              <a:t>Turkey</a:t>
            </a:r>
          </a:p>
          <a:p>
            <a:pPr lvl="1"/>
            <a:r>
              <a:rPr lang="en-CA" dirty="0"/>
              <a:t>Australia</a:t>
            </a:r>
          </a:p>
          <a:p>
            <a:pPr lvl="1"/>
            <a:endParaRPr lang="en-CA" dirty="0"/>
          </a:p>
          <a:p>
            <a:pPr marL="342900" lvl="1" indent="0">
              <a:buFontTx/>
              <a:buNone/>
            </a:pPr>
            <a:endParaRPr lang="en-CA" dirty="0"/>
          </a:p>
        </p:txBody>
      </p:sp>
      <p:sp>
        <p:nvSpPr>
          <p:cNvPr id="6" name="Text Placeholder 2">
            <a:extLst>
              <a:ext uri="{FF2B5EF4-FFF2-40B4-BE49-F238E27FC236}">
                <a16:creationId xmlns:a16="http://schemas.microsoft.com/office/drawing/2014/main" id="{D98FE6A5-EFB4-42CA-AC2C-B63BF6834F48}"/>
              </a:ext>
            </a:extLst>
          </p:cNvPr>
          <p:cNvSpPr txBox="1">
            <a:spLocks/>
          </p:cNvSpPr>
          <p:nvPr/>
        </p:nvSpPr>
        <p:spPr>
          <a:xfrm>
            <a:off x="4233335" y="913288"/>
            <a:ext cx="2770496" cy="3802013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20000"/>
          </a:bodyPr>
          <a:lstStyle>
            <a:lvl1pPr marL="257175" indent="-257175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Blip>
                <a:blip r:embed="rId2"/>
              </a:buBlip>
              <a:defRPr sz="1200" kern="1200" baseline="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1pPr>
            <a:lvl2pPr marL="557213" indent="-214313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Blip>
                <a:blip r:embed="rId3"/>
              </a:buBlip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2pPr>
            <a:lvl3pPr marL="857250" indent="-171450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Blip>
                <a:blip r:embed="rId4"/>
              </a:buBlip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3pPr>
            <a:lvl4pPr marL="1200150" indent="-171450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None/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4pPr>
            <a:lvl5pPr marL="1543050" indent="-171450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None/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5pPr>
            <a:lvl6pPr marL="18859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sz="1300" b="1" dirty="0"/>
              <a:t>National associations and governments that have sought to learn more about </a:t>
            </a:r>
            <a:r>
              <a:rPr lang="en-CA" sz="1300" b="1" i="1" dirty="0"/>
              <a:t>TSM</a:t>
            </a:r>
            <a:r>
              <a:rPr lang="en-CA" sz="1300" b="1" dirty="0"/>
              <a:t>: </a:t>
            </a:r>
          </a:p>
          <a:p>
            <a:pPr lvl="1"/>
            <a:r>
              <a:rPr lang="en-CA" sz="1300" dirty="0"/>
              <a:t>South Africa + </a:t>
            </a:r>
          </a:p>
          <a:p>
            <a:pPr lvl="1"/>
            <a:r>
              <a:rPr lang="en-CA" sz="1300" dirty="0"/>
              <a:t>Brazil +</a:t>
            </a:r>
          </a:p>
          <a:p>
            <a:pPr lvl="1"/>
            <a:r>
              <a:rPr lang="en-CA" sz="1300" dirty="0"/>
              <a:t>Chile +</a:t>
            </a:r>
          </a:p>
          <a:p>
            <a:pPr lvl="1"/>
            <a:r>
              <a:rPr lang="en-CA" sz="1300" dirty="0"/>
              <a:t>Ecuador *</a:t>
            </a:r>
          </a:p>
          <a:p>
            <a:pPr lvl="1"/>
            <a:r>
              <a:rPr lang="en-CA" sz="1300" dirty="0"/>
              <a:t>European Union *</a:t>
            </a:r>
          </a:p>
          <a:p>
            <a:pPr lvl="1"/>
            <a:r>
              <a:rPr lang="en-CA" sz="1300" dirty="0"/>
              <a:t>Greenland + *</a:t>
            </a:r>
          </a:p>
          <a:p>
            <a:pPr lvl="1"/>
            <a:r>
              <a:rPr lang="en-CA" sz="1300" dirty="0"/>
              <a:t>Indonesia</a:t>
            </a:r>
          </a:p>
          <a:p>
            <a:pPr lvl="1"/>
            <a:r>
              <a:rPr lang="en-CA" sz="1300" dirty="0"/>
              <a:t>Norway *</a:t>
            </a:r>
          </a:p>
          <a:p>
            <a:pPr lvl="1"/>
            <a:r>
              <a:rPr lang="en-CA" sz="1300" dirty="0"/>
              <a:t>Spain +</a:t>
            </a:r>
          </a:p>
          <a:p>
            <a:pPr lvl="1"/>
            <a:r>
              <a:rPr lang="en-CA" sz="1300" dirty="0"/>
              <a:t>Sweden + *</a:t>
            </a:r>
          </a:p>
          <a:p>
            <a:pPr lvl="1"/>
            <a:r>
              <a:rPr lang="en-CA" sz="1300" dirty="0"/>
              <a:t>Cuba + *</a:t>
            </a:r>
          </a:p>
          <a:p>
            <a:pPr marL="42862" indent="0">
              <a:buNone/>
            </a:pPr>
            <a:r>
              <a:rPr lang="en-CA" sz="900" dirty="0"/>
              <a:t>* Interest from government</a:t>
            </a:r>
          </a:p>
          <a:p>
            <a:pPr marL="42862" indent="0">
              <a:buNone/>
            </a:pPr>
            <a:r>
              <a:rPr lang="en-CA" sz="900" dirty="0"/>
              <a:t>+ Interest from association</a:t>
            </a:r>
          </a:p>
          <a:p>
            <a:pPr marL="342900" lvl="1" indent="0">
              <a:buFontTx/>
              <a:buNone/>
            </a:pPr>
            <a:endParaRPr lang="en-CA" dirty="0"/>
          </a:p>
        </p:txBody>
      </p:sp>
      <p:sp>
        <p:nvSpPr>
          <p:cNvPr id="7" name="Text Placeholder 2">
            <a:extLst>
              <a:ext uri="{FF2B5EF4-FFF2-40B4-BE49-F238E27FC236}">
                <a16:creationId xmlns:a16="http://schemas.microsoft.com/office/drawing/2014/main" id="{E089B0FD-9096-4624-9543-843D8466560F}"/>
              </a:ext>
            </a:extLst>
          </p:cNvPr>
          <p:cNvSpPr txBox="1">
            <a:spLocks/>
          </p:cNvSpPr>
          <p:nvPr/>
        </p:nvSpPr>
        <p:spPr>
          <a:xfrm>
            <a:off x="6916003" y="913288"/>
            <a:ext cx="2100620" cy="225299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57175" indent="-257175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Blip>
                <a:blip r:embed="rId2"/>
              </a:buBlip>
              <a:defRPr sz="1200" kern="1200" baseline="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1pPr>
            <a:lvl2pPr marL="557213" indent="-214313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Blip>
                <a:blip r:embed="rId3"/>
              </a:buBlip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2pPr>
            <a:lvl3pPr marL="857250" indent="-171450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Blip>
                <a:blip r:embed="rId4"/>
              </a:buBlip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3pPr>
            <a:lvl4pPr marL="1200150" indent="-171450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None/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4pPr>
            <a:lvl5pPr marL="1543050" indent="-171450" algn="l" defTabSz="342900" rtl="0" eaLnBrk="1" latinLnBrk="0" hangingPunct="1">
              <a:spcBef>
                <a:spcPts val="0"/>
              </a:spcBef>
              <a:spcAft>
                <a:spcPts val="600"/>
              </a:spcAft>
              <a:buFontTx/>
              <a:buNone/>
              <a:defRPr sz="1200" kern="1200">
                <a:solidFill>
                  <a:srgbClr val="064871"/>
                </a:solidFill>
                <a:latin typeface="Verdana"/>
                <a:ea typeface="+mn-ea"/>
                <a:cs typeface="Verdana"/>
              </a:defRPr>
            </a:lvl5pPr>
            <a:lvl6pPr marL="18859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342900" rtl="0" eaLnBrk="1" latinLnBrk="0" hangingPunct="1">
              <a:spcBef>
                <a:spcPct val="20000"/>
              </a:spcBef>
              <a:buFont typeface="Arial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b="1" dirty="0"/>
              <a:t>Countries with mines implementing </a:t>
            </a:r>
            <a:r>
              <a:rPr lang="en-CA" b="1" i="1" dirty="0"/>
              <a:t>TSM</a:t>
            </a:r>
            <a:r>
              <a:rPr lang="en-CA" b="1" dirty="0"/>
              <a:t>, but not yet reporting:</a:t>
            </a:r>
          </a:p>
          <a:p>
            <a:pPr lvl="1"/>
            <a:r>
              <a:rPr lang="en-CA" dirty="0"/>
              <a:t>Australia</a:t>
            </a:r>
          </a:p>
          <a:p>
            <a:pPr lvl="1"/>
            <a:r>
              <a:rPr lang="en-CA" dirty="0"/>
              <a:t>Greece</a:t>
            </a:r>
          </a:p>
          <a:p>
            <a:pPr marL="342900" lvl="1" indent="0">
              <a:buFontTx/>
              <a:buNone/>
            </a:pPr>
            <a:endParaRPr lang="en-CA" dirty="0"/>
          </a:p>
        </p:txBody>
      </p:sp>
    </p:spTree>
    <p:extLst>
      <p:ext uri="{BB962C8B-B14F-4D97-AF65-F5344CB8AC3E}">
        <p14:creationId xmlns:p14="http://schemas.microsoft.com/office/powerpoint/2010/main" val="38810732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74573324-948E-41FD-B224-701E041E85EE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/>
        <p:txBody>
          <a:bodyPr/>
          <a:lstStyle/>
          <a:p>
            <a:r>
              <a:rPr lang="en-CA" dirty="0" err="1"/>
              <a:t>Tsm</a:t>
            </a:r>
            <a:r>
              <a:rPr lang="en-CA" dirty="0"/>
              <a:t> and responsible sourcing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72127CC-05C5-49E1-B26C-C2FDCE0FF8AA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6719478" y="1738517"/>
            <a:ext cx="2172038" cy="2314870"/>
          </a:xfr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pPr marL="0" indent="0">
              <a:buNone/>
            </a:pPr>
            <a:r>
              <a:rPr lang="en-CA" sz="1400" dirty="0">
                <a:solidFill>
                  <a:schemeClr val="bg1"/>
                </a:solidFill>
              </a:rPr>
              <a:t>MAC has integrated Prevention of Child and Forced Labour components into </a:t>
            </a:r>
            <a:r>
              <a:rPr lang="en-CA" sz="1400" i="1" dirty="0">
                <a:solidFill>
                  <a:schemeClr val="bg1"/>
                </a:solidFill>
              </a:rPr>
              <a:t>TSM</a:t>
            </a:r>
            <a:r>
              <a:rPr lang="en-CA" sz="1400" dirty="0">
                <a:solidFill>
                  <a:schemeClr val="bg1"/>
                </a:solidFill>
              </a:rPr>
              <a:t> and anticipates that the next version of the Apple Standards will reflect this.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A243252-25DB-4428-BD20-A9D0D37FB66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11</a:t>
            </a:fld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D12D8F7D-96FC-4A7C-9352-27441F2884F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6431" y="861724"/>
            <a:ext cx="5164665" cy="39728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1BC5354E-98FE-4F73-9523-EF4C6E9191E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726" y="1236762"/>
            <a:ext cx="5976187" cy="3469742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CCFB1AC3-0E90-4F47-B289-7E991F2C558F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05306" y="839480"/>
            <a:ext cx="584748" cy="448065"/>
          </a:xfrm>
          <a:prstGeom prst="rect">
            <a:avLst/>
          </a:prstGeom>
        </p:spPr>
      </p:pic>
      <p:sp>
        <p:nvSpPr>
          <p:cNvPr id="13" name="Star: 7 Points 12">
            <a:extLst>
              <a:ext uri="{FF2B5EF4-FFF2-40B4-BE49-F238E27FC236}">
                <a16:creationId xmlns:a16="http://schemas.microsoft.com/office/drawing/2014/main" id="{E5DB003F-E27B-4711-B7B6-528C8511B349}"/>
              </a:ext>
            </a:extLst>
          </p:cNvPr>
          <p:cNvSpPr/>
          <p:nvPr/>
        </p:nvSpPr>
        <p:spPr>
          <a:xfrm>
            <a:off x="1907275" y="3837779"/>
            <a:ext cx="266132" cy="218366"/>
          </a:xfrm>
          <a:prstGeom prst="star7">
            <a:avLst/>
          </a:prstGeom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A"/>
          </a:p>
        </p:txBody>
      </p:sp>
      <p:sp>
        <p:nvSpPr>
          <p:cNvPr id="14" name="Star: 7 Points 13">
            <a:extLst>
              <a:ext uri="{FF2B5EF4-FFF2-40B4-BE49-F238E27FC236}">
                <a16:creationId xmlns:a16="http://schemas.microsoft.com/office/drawing/2014/main" id="{E80A8DB0-4157-48DD-9DC5-ACA68BAA65EF}"/>
              </a:ext>
            </a:extLst>
          </p:cNvPr>
          <p:cNvSpPr/>
          <p:nvPr/>
        </p:nvSpPr>
        <p:spPr>
          <a:xfrm>
            <a:off x="2571894" y="3837779"/>
            <a:ext cx="266132" cy="218366"/>
          </a:xfrm>
          <a:prstGeom prst="star7">
            <a:avLst/>
          </a:prstGeom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4040054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011189F2-FE24-4AA3-B40D-C6D991B97F5E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/>
        <p:txBody>
          <a:bodyPr/>
          <a:lstStyle/>
          <a:p>
            <a:r>
              <a:rPr lang="en-CA" dirty="0"/>
              <a:t>MAC member commitment to the voluntary principles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EAB29EF-A9E0-4CCF-BE19-9C23A33E7DBE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893826" y="1972765"/>
            <a:ext cx="7120469" cy="3308382"/>
          </a:xfrm>
        </p:spPr>
        <p:txBody>
          <a:bodyPr/>
          <a:lstStyle/>
          <a:p>
            <a:r>
              <a:rPr lang="en-US" dirty="0"/>
              <a:t>Established in February 2017:</a:t>
            </a:r>
          </a:p>
          <a:p>
            <a:pPr lvl="1"/>
            <a:r>
              <a:rPr lang="en-US" b="1" dirty="0"/>
              <a:t>MAC member companies that rely upon private or public security forces have committed to implementing a human rights and security approach consistent with the VPs and based on a determination of risk at mining facilities that they control. Furthermore, MAC members with international mining operations will report on their implementation annually in MAC’s </a:t>
            </a:r>
            <a:r>
              <a:rPr lang="en-US" b="1" i="1" dirty="0"/>
              <a:t>TSM Progress Report.</a:t>
            </a:r>
            <a:endParaRPr lang="en-US" dirty="0"/>
          </a:p>
          <a:p>
            <a:r>
              <a:rPr lang="en-US" dirty="0"/>
              <a:t>Members will begin reporting in MAC’s 2018 </a:t>
            </a:r>
            <a:r>
              <a:rPr lang="en-US" i="1" dirty="0"/>
              <a:t>TSM Progress Report</a:t>
            </a:r>
            <a:r>
              <a:rPr lang="en-US" dirty="0"/>
              <a:t>.</a:t>
            </a:r>
          </a:p>
          <a:p>
            <a:r>
              <a:rPr lang="en-US" dirty="0"/>
              <a:t>This commitment also creates a MAC Community of Practice for security practitioners.  This group held its first workshop in March with DCAF who provided training on their VP implementation tools.</a:t>
            </a:r>
          </a:p>
          <a:p>
            <a:r>
              <a:rPr lang="en-US" dirty="0"/>
              <a:t>MAC is the first and only industry association to-date to make such a commitment.</a:t>
            </a:r>
          </a:p>
          <a:p>
            <a:pPr marL="0" indent="0">
              <a:buNone/>
            </a:pPr>
            <a:endParaRPr lang="en-CA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014DBFC-F649-4C09-BAA5-4CE1DC511D2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12</a:t>
            </a:fld>
            <a:endParaRPr 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6741FE1E-61D6-43D1-8D19-57EABA3786F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65370" y="962309"/>
            <a:ext cx="3813260" cy="9251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365419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quarter" idx="23"/>
          </p:nvPr>
        </p:nvSpPr>
        <p:spPr>
          <a:xfrm>
            <a:off x="2980267" y="292498"/>
            <a:ext cx="5164665" cy="462245"/>
          </a:xfrm>
        </p:spPr>
        <p:txBody>
          <a:bodyPr>
            <a:normAutofit/>
          </a:bodyPr>
          <a:lstStyle/>
          <a:p>
            <a:r>
              <a:rPr lang="en-CA" dirty="0" smtClean="0"/>
              <a:t>Why Make the Voluntary Principles a Membership Commitment?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6"/>
          </p:nvPr>
        </p:nvSpPr>
        <p:spPr>
          <a:xfrm>
            <a:off x="990598" y="1494971"/>
            <a:ext cx="7120469" cy="3026950"/>
          </a:xfrm>
        </p:spPr>
        <p:txBody>
          <a:bodyPr/>
          <a:lstStyle/>
          <a:p>
            <a:r>
              <a:rPr lang="en-CA" dirty="0" smtClean="0"/>
              <a:t>VP’s are a widely recognized and effective framework for protecting human rights in conflict situations </a:t>
            </a:r>
          </a:p>
          <a:p>
            <a:r>
              <a:rPr lang="en-CA" dirty="0" smtClean="0"/>
              <a:t>The VP’s are a component of the Canadian Government CSR strategy </a:t>
            </a:r>
          </a:p>
          <a:p>
            <a:r>
              <a:rPr lang="en-CA" dirty="0" smtClean="0"/>
              <a:t>Many MAC members already commit to following the Voluntary Principles </a:t>
            </a:r>
          </a:p>
          <a:p>
            <a:r>
              <a:rPr lang="en-CA" dirty="0" smtClean="0"/>
              <a:t>Membership commitment provides an additional credibility to compliance asks to local security forces</a:t>
            </a:r>
          </a:p>
          <a:p>
            <a:r>
              <a:rPr lang="en-CA" dirty="0" smtClean="0"/>
              <a:t>MAC members expressed a willingness to provide peer support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13</a:t>
            </a:fld>
            <a:endParaRPr lang="en-US" dirty="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90599" y="924249"/>
            <a:ext cx="3302001" cy="809724"/>
          </a:xfrm>
        </p:spPr>
        <p:txBody>
          <a:bodyPr>
            <a:normAutofit/>
          </a:bodyPr>
          <a:lstStyle/>
          <a:p>
            <a:r>
              <a:rPr lang="en-CA" sz="1600" dirty="0"/>
              <a:t>For more information</a:t>
            </a:r>
            <a:br>
              <a:rPr lang="en-CA" sz="1600" dirty="0"/>
            </a:br>
            <a:r>
              <a:rPr lang="en-CA" sz="1600" dirty="0"/>
              <a:t>please contact:</a:t>
            </a:r>
            <a:endParaRPr lang="en-US" sz="1600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4"/>
          </p:nvPr>
        </p:nvSpPr>
        <p:spPr/>
        <p:txBody>
          <a:bodyPr>
            <a:normAutofit fontScale="92500" lnSpcReduction="20000"/>
          </a:bodyPr>
          <a:lstStyle/>
          <a:p>
            <a:pPr defTabSz="805753">
              <a:spcBef>
                <a:spcPts val="70"/>
              </a:spcBef>
            </a:pPr>
            <a:r>
              <a:rPr lang="en-US" sz="1400" dirty="0">
                <a:solidFill>
                  <a:srgbClr val="003D5C"/>
                </a:solidFill>
                <a:latin typeface="Helvetica" charset="0"/>
                <a:ea typeface="Helvetica" charset="0"/>
                <a:cs typeface="Helvetica" charset="0"/>
                <a:sym typeface="Helvetica" charset="0"/>
              </a:rPr>
              <a:t>Ben Chalmers</a:t>
            </a:r>
          </a:p>
          <a:p>
            <a:pPr defTabSz="805753">
              <a:spcBef>
                <a:spcPts val="70"/>
              </a:spcBef>
            </a:pPr>
            <a:r>
              <a:rPr lang="en-US" sz="1400" dirty="0">
                <a:solidFill>
                  <a:srgbClr val="003D5C"/>
                </a:solidFill>
                <a:latin typeface="Helvetica" charset="0"/>
                <a:ea typeface="Helvetica" charset="0"/>
                <a:cs typeface="Helvetica" charset="0"/>
                <a:sym typeface="Helvetica" charset="0"/>
              </a:rPr>
              <a:t>Vice President, Sustainable Development</a:t>
            </a:r>
          </a:p>
          <a:p>
            <a:pPr defTabSz="805753">
              <a:spcBef>
                <a:spcPts val="70"/>
              </a:spcBef>
            </a:pPr>
            <a:r>
              <a:rPr lang="en-US" sz="1400" dirty="0">
                <a:solidFill>
                  <a:srgbClr val="003D5C"/>
                </a:solidFill>
                <a:latin typeface="Helvetica" charset="0"/>
                <a:ea typeface="Helvetica" charset="0"/>
                <a:cs typeface="Helvetica" charset="0"/>
                <a:sym typeface="Helvetica" charset="0"/>
              </a:rPr>
              <a:t>Mining Association of Canada</a:t>
            </a:r>
          </a:p>
          <a:p>
            <a:pPr defTabSz="805753">
              <a:spcBef>
                <a:spcPts val="70"/>
              </a:spcBef>
            </a:pPr>
            <a:r>
              <a:rPr lang="en-US" sz="1400" dirty="0">
                <a:solidFill>
                  <a:srgbClr val="003D5C"/>
                </a:solidFill>
                <a:latin typeface="Helvetica" charset="0"/>
                <a:ea typeface="Helvetica" charset="0"/>
                <a:cs typeface="Helvetica" charset="0"/>
                <a:sym typeface="Helvetica" charset="0"/>
                <a:hlinkClick r:id="rId2"/>
              </a:rPr>
              <a:t>bchalmers@mining.ca</a:t>
            </a:r>
            <a:endParaRPr lang="en-US" sz="1400" dirty="0">
              <a:solidFill>
                <a:srgbClr val="003D5C"/>
              </a:solidFill>
              <a:latin typeface="Helvetica" charset="0"/>
              <a:ea typeface="Helvetica" charset="0"/>
              <a:cs typeface="Helvetica" charset="0"/>
              <a:sym typeface="Helvetica" charset="0"/>
            </a:endParaRPr>
          </a:p>
          <a:p>
            <a:pPr defTabSz="805753">
              <a:spcBef>
                <a:spcPts val="70"/>
              </a:spcBef>
            </a:pPr>
            <a:r>
              <a:rPr lang="en-US" sz="1400" dirty="0">
                <a:solidFill>
                  <a:srgbClr val="003D5C"/>
                </a:solidFill>
                <a:latin typeface="Helvetica" charset="0"/>
                <a:ea typeface="Helvetica" charset="0"/>
                <a:cs typeface="Helvetica" charset="0"/>
                <a:sym typeface="Helvetica" charset="0"/>
              </a:rPr>
              <a:t>613-233-9391</a:t>
            </a:r>
          </a:p>
          <a:p>
            <a:endParaRPr lang="en-CA" sz="1400" dirty="0"/>
          </a:p>
          <a:p>
            <a:pPr defTabSz="805753">
              <a:spcBef>
                <a:spcPts val="70"/>
              </a:spcBef>
            </a:pPr>
            <a:r>
              <a:rPr lang="en-US" sz="1400" dirty="0">
                <a:solidFill>
                  <a:srgbClr val="003D5C"/>
                </a:solidFill>
                <a:latin typeface="Helvetica" charset="0"/>
                <a:ea typeface="Helvetica" charset="0"/>
                <a:cs typeface="Helvetica" charset="0"/>
                <a:sym typeface="Helvetica" charset="0"/>
              </a:rPr>
              <a:t>Pierre Gratton</a:t>
            </a:r>
          </a:p>
          <a:p>
            <a:pPr defTabSz="805753">
              <a:spcBef>
                <a:spcPts val="70"/>
              </a:spcBef>
            </a:pPr>
            <a:r>
              <a:rPr lang="en-US" sz="1400" dirty="0">
                <a:solidFill>
                  <a:srgbClr val="003D5C"/>
                </a:solidFill>
                <a:latin typeface="Helvetica" charset="0"/>
                <a:ea typeface="Helvetica" charset="0"/>
                <a:cs typeface="Helvetica" charset="0"/>
                <a:sym typeface="Helvetica" charset="0"/>
              </a:rPr>
              <a:t>President and CEO</a:t>
            </a:r>
          </a:p>
          <a:p>
            <a:pPr defTabSz="805753">
              <a:spcBef>
                <a:spcPts val="70"/>
              </a:spcBef>
            </a:pPr>
            <a:r>
              <a:rPr lang="en-US" sz="1400" dirty="0">
                <a:solidFill>
                  <a:srgbClr val="003D5C"/>
                </a:solidFill>
                <a:latin typeface="Helvetica" charset="0"/>
                <a:ea typeface="Helvetica" charset="0"/>
                <a:cs typeface="Helvetica" charset="0"/>
                <a:sym typeface="Helvetica" charset="0"/>
              </a:rPr>
              <a:t>Mining Association of Canada</a:t>
            </a:r>
          </a:p>
          <a:p>
            <a:pPr defTabSz="805753">
              <a:spcBef>
                <a:spcPts val="70"/>
              </a:spcBef>
            </a:pPr>
            <a:r>
              <a:rPr lang="en-US" sz="1400" dirty="0">
                <a:solidFill>
                  <a:srgbClr val="003D5C"/>
                </a:solidFill>
                <a:latin typeface="Helvetica" charset="0"/>
                <a:ea typeface="Helvetica" charset="0"/>
                <a:cs typeface="Helvetica" charset="0"/>
                <a:sym typeface="Helvetica" charset="0"/>
                <a:hlinkClick r:id="rId2"/>
              </a:rPr>
              <a:t>pgratton@mining.ca</a:t>
            </a:r>
            <a:endParaRPr lang="en-US" sz="1400" dirty="0">
              <a:solidFill>
                <a:srgbClr val="003D5C"/>
              </a:solidFill>
              <a:latin typeface="Helvetica" charset="0"/>
              <a:ea typeface="Helvetica" charset="0"/>
              <a:cs typeface="Helvetica" charset="0"/>
              <a:sym typeface="Helvetica" charset="0"/>
            </a:endParaRPr>
          </a:p>
          <a:p>
            <a:pPr defTabSz="805753">
              <a:spcBef>
                <a:spcPts val="70"/>
              </a:spcBef>
            </a:pPr>
            <a:r>
              <a:rPr lang="en-US" sz="1400" dirty="0">
                <a:solidFill>
                  <a:srgbClr val="003D5C"/>
                </a:solidFill>
                <a:latin typeface="Helvetica" charset="0"/>
                <a:ea typeface="Helvetica" charset="0"/>
                <a:cs typeface="Helvetica" charset="0"/>
                <a:sym typeface="Helvetica" charset="0"/>
              </a:rPr>
              <a:t>613-233-9391</a:t>
            </a:r>
          </a:p>
          <a:p>
            <a:pPr lvl="0"/>
            <a:endParaRPr lang="en-CA" sz="1400" dirty="0"/>
          </a:p>
          <a:p>
            <a:pPr lvl="0"/>
            <a:r>
              <a:rPr lang="en-CA" sz="1400" dirty="0"/>
              <a:t>Follow us on Twitter:</a:t>
            </a:r>
          </a:p>
          <a:p>
            <a:pPr lvl="0"/>
            <a:r>
              <a:rPr lang="en-CA" sz="1400" dirty="0"/>
              <a:t>@</a:t>
            </a:r>
            <a:r>
              <a:rPr lang="en-CA" sz="1400" dirty="0" err="1"/>
              <a:t>theminingstory</a:t>
            </a:r>
            <a:endParaRPr lang="en-US" sz="1400" dirty="0"/>
          </a:p>
          <a:p>
            <a:endParaRPr lang="en-US" sz="1400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5FF46E6-F421-9C43-9F99-F8C57CC100A3}" type="slidenum">
              <a:rPr lang="en-US" smtClean="0"/>
              <a:pPr/>
              <a:t>14</a:t>
            </a:fld>
            <a:endParaRPr lang="en-US" dirty="0"/>
          </a:p>
        </p:txBody>
      </p:sp>
      <p:pic>
        <p:nvPicPr>
          <p:cNvPr id="8" name="Picture Placeholder 6"/>
          <p:cNvPicPr>
            <a:picLocks noGrp="1" noChangeAspect="1"/>
          </p:cNvPicPr>
          <p:nvPr>
            <p:ph type="pic" sz="quarter" idx="24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5330142" y="972270"/>
            <a:ext cx="2734357" cy="3625851"/>
          </a:xfrm>
        </p:spPr>
      </p:pic>
    </p:spTree>
    <p:extLst>
      <p:ext uri="{BB962C8B-B14F-4D97-AF65-F5344CB8AC3E}">
        <p14:creationId xmlns:p14="http://schemas.microsoft.com/office/powerpoint/2010/main" val="1488515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MAC_Template_Feb24_2">
  <a:themeElements>
    <a:clrScheme name="MAC Feb24 2">
      <a:dk1>
        <a:srgbClr val="005984"/>
      </a:dk1>
      <a:lt1>
        <a:srgbClr val="FFFFFF"/>
      </a:lt1>
      <a:dk2>
        <a:srgbClr val="959484"/>
      </a:dk2>
      <a:lt2>
        <a:srgbClr val="C44B2C"/>
      </a:lt2>
      <a:accent1>
        <a:srgbClr val="7B9B6C"/>
      </a:accent1>
      <a:accent2>
        <a:srgbClr val="6D6C5C"/>
      </a:accent2>
      <a:accent3>
        <a:srgbClr val="2881AC"/>
      </a:accent3>
      <a:accent4>
        <a:srgbClr val="B0D7D1"/>
      </a:accent4>
      <a:accent5>
        <a:srgbClr val="5A8178"/>
      </a:accent5>
      <a:accent6>
        <a:srgbClr val="C44B2C"/>
      </a:accent6>
      <a:hlink>
        <a:srgbClr val="CC9900"/>
      </a:hlink>
      <a:folHlink>
        <a:srgbClr val="96A9A9"/>
      </a:folHlink>
    </a:clrScheme>
    <a:fontScheme name="Aspect">
      <a:maj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ajorFont>
      <a:min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MAC_PPT_Template_16x9_Oct30" id="{C0033296-4039-DB4A-8919-D13DFAFB6D2E}" vid="{886A1B20-B6A7-E747-99F4-C181B96B3597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14066A1A4C9FF74E8AAB2575ADD55A7D" ma:contentTypeVersion="7" ma:contentTypeDescription="Create a new document." ma:contentTypeScope="" ma:versionID="114ed3a89e9dcb1a02d19f956037ec24">
  <xsd:schema xmlns:xsd="http://www.w3.org/2001/XMLSchema" xmlns:xs="http://www.w3.org/2001/XMLSchema" xmlns:p="http://schemas.microsoft.com/office/2006/metadata/properties" xmlns:ns2="849062cb-870e-4d3d-ae61-c7f8fff7e5de" xmlns:ns3="67ab6dd1-aa23-4775-b784-76a5b3f3d85f" targetNamespace="http://schemas.microsoft.com/office/2006/metadata/properties" ma:root="true" ma:fieldsID="693be79c0bb1ac481c54b277208ed6cb" ns2:_="" ns3:_="">
    <xsd:import namespace="849062cb-870e-4d3d-ae61-c7f8fff7e5de"/>
    <xsd:import namespace="67ab6dd1-aa23-4775-b784-76a5b3f3d85f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Tags" minOccurs="0"/>
                <xsd:element ref="ns3:SharedWithUsers" minOccurs="0"/>
                <xsd:element ref="ns3:SharedWithDetails" minOccurs="0"/>
                <xsd:element ref="ns2:MediaServiceDateTaken" minOccurs="0"/>
                <xsd:element ref="ns2:MediaServiceLocatio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849062cb-870e-4d3d-ae61-c7f8fff7e5de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description="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description="" ma:hidden="true" ma:internalName="MediaServiceFastMetadata" ma:readOnly="true">
      <xsd:simpleType>
        <xsd:restriction base="dms:Note"/>
      </xsd:simpleType>
    </xsd:element>
    <xsd:element name="MediaServiceAutoTags" ma:index="10" nillable="true" ma:displayName="MediaServiceAutoTags" ma:description="" ma:internalName="MediaServiceAutoTags" ma:readOnly="true">
      <xsd:simpleType>
        <xsd:restriction base="dms:Text"/>
      </xsd:simpleType>
    </xsd:element>
    <xsd:element name="MediaServiceDateTaken" ma:index="13" nillable="true" ma:displayName="MediaServiceDateTaken" ma:description="" ma:hidden="true" ma:internalName="MediaServiceDateTaken" ma:readOnly="true">
      <xsd:simpleType>
        <xsd:restriction base="dms:Text"/>
      </xsd:simpleType>
    </xsd:element>
    <xsd:element name="MediaServiceLocation" ma:index="14" nillable="true" ma:displayName="MediaServiceLocation" ma:description="" ma:internalName="MediaServiceLocatio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7ab6dd1-aa23-4775-b784-76a5b3f3d85f" elementFormDefault="qualified">
    <xsd:import namespace="http://schemas.microsoft.com/office/2006/documentManagement/types"/>
    <xsd:import namespace="http://schemas.microsoft.com/office/infopath/2007/PartnerControls"/>
    <xsd:element name="SharedWithUsers" ma:index="11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2" nillable="true" ma:displayName="Shared With Details" ma:description="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82F34592-E434-48C0-B8E8-50199E2299A0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849062cb-870e-4d3d-ae61-c7f8fff7e5de"/>
    <ds:schemaRef ds:uri="67ab6dd1-aa23-4775-b784-76a5b3f3d85f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F7F5EDC2-787D-4846-B986-975EE4963885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9ABA3A19-673F-4B1B-8DCC-0931D1FE90E8}">
  <ds:schemaRefs>
    <ds:schemaRef ds:uri="http://purl.org/dc/terms/"/>
    <ds:schemaRef ds:uri="http://purl.org/dc/dcmitype/"/>
    <ds:schemaRef ds:uri="http://schemas.openxmlformats.org/package/2006/metadata/core-properties"/>
    <ds:schemaRef ds:uri="http://purl.org/dc/elements/1.1/"/>
    <ds:schemaRef ds:uri="http://www.w3.org/XML/1998/namespace"/>
    <ds:schemaRef ds:uri="http://schemas.microsoft.com/office/2006/documentManagement/types"/>
    <ds:schemaRef ds:uri="http://schemas.microsoft.com/office/infopath/2007/PartnerControls"/>
    <ds:schemaRef ds:uri="67ab6dd1-aa23-4775-b784-76a5b3f3d85f"/>
    <ds:schemaRef ds:uri="849062cb-870e-4d3d-ae61-c7f8fff7e5de"/>
    <ds:schemaRef ds:uri="http://schemas.microsoft.com/office/2006/metadata/propertie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MAC_PPT_Template_16x9_Oct30</Template>
  <TotalTime>1709</TotalTime>
  <Words>885</Words>
  <Application>Microsoft Office PowerPoint</Application>
  <PresentationFormat>On-screen Show (16:9)</PresentationFormat>
  <Paragraphs>140</Paragraphs>
  <Slides>14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0" baseType="lpstr">
      <vt:lpstr>Arial</vt:lpstr>
      <vt:lpstr>Calibri</vt:lpstr>
      <vt:lpstr>Helvetica</vt:lpstr>
      <vt:lpstr>Verdana</vt:lpstr>
      <vt:lpstr>Verdana Bold</vt:lpstr>
      <vt:lpstr>MAC_Template_Feb24_2</vt:lpstr>
      <vt:lpstr>MAC, Mining and the Voluntary Principles</vt:lpstr>
      <vt:lpstr>PowerPoint Presentation</vt:lpstr>
      <vt:lpstr>ABOUT MAC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For more information please contact:</vt:lpstr>
    </vt:vector>
  </TitlesOfParts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Jessica Draker</dc:creator>
  <cp:lastModifiedBy>Kernaghan Webb</cp:lastModifiedBy>
  <cp:revision>55</cp:revision>
  <cp:lastPrinted>2017-11-09T22:35:25Z</cp:lastPrinted>
  <dcterms:created xsi:type="dcterms:W3CDTF">2017-10-31T13:26:01Z</dcterms:created>
  <dcterms:modified xsi:type="dcterms:W3CDTF">2017-11-26T20:25:19Z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0x01010014066A1A4C9FF74E8AAB2575ADD55A7D</vt:lpwstr>
  </property>
  <property fmtid="{D5CDD505-2E9C-101B-9397-08002B2CF9AE}" pid="3" name="_AdHocReviewCycleID">
    <vt:i4>-2131399367</vt:i4>
  </property>
  <property fmtid="{D5CDD505-2E9C-101B-9397-08002B2CF9AE}" pid="4" name="_NewReviewCycle">
    <vt:lpwstr/>
  </property>
  <property fmtid="{D5CDD505-2E9C-101B-9397-08002B2CF9AE}" pid="5" name="_EmailSubject">
    <vt:lpwstr>For Review: Mining Day on the Hill deck - By Monday Noon</vt:lpwstr>
  </property>
  <property fmtid="{D5CDD505-2E9C-101B-9397-08002B2CF9AE}" pid="6" name="_AuthorEmail">
    <vt:lpwstr>Robb.Cheryl@syncrude.com</vt:lpwstr>
  </property>
  <property fmtid="{D5CDD505-2E9C-101B-9397-08002B2CF9AE}" pid="7" name="_AuthorEmailDisplayName">
    <vt:lpwstr>Robb, Cheryl /J</vt:lpwstr>
  </property>
</Properties>
</file>