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7" r:id="rId4"/>
    <p:sldId id="273" r:id="rId5"/>
    <p:sldId id="260" r:id="rId6"/>
    <p:sldId id="276" r:id="rId7"/>
    <p:sldId id="274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527" autoAdjust="0"/>
    <p:restoredTop sz="86356" autoAdjust="0"/>
  </p:normalViewPr>
  <p:slideViewPr>
    <p:cSldViewPr snapToGrid="0" snapToObjects="1">
      <p:cViewPr varScale="1">
        <p:scale>
          <a:sx n="100" d="100"/>
          <a:sy n="100" d="100"/>
        </p:scale>
        <p:origin x="26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1F4FB-0E70-644E-A802-649D6A519431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E3DA1-BAEF-D74B-AC52-39CE396B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E3DA1-BAEF-D74B-AC52-39CE396B7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6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E3DA1-BAEF-D74B-AC52-39CE396B77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E3DA1-BAEF-D74B-AC52-39CE396B77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7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E3DA1-BAEF-D74B-AC52-39CE396B77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767621"/>
            <a:ext cx="7342188" cy="2280379"/>
          </a:xfrm>
        </p:spPr>
        <p:txBody>
          <a:bodyPr/>
          <a:lstStyle/>
          <a:p>
            <a:r>
              <a:rPr lang="en-US" sz="4800" dirty="0"/>
              <a:t>Advancing Sustainability Reporting in Canada: </a:t>
            </a:r>
            <a:r>
              <a:rPr lang="en-CA" dirty="0"/>
              <a:t/>
            </a:r>
            <a:br>
              <a:rPr lang="en-CA" dirty="0"/>
            </a:br>
            <a:r>
              <a:rPr lang="en-US" sz="3600" dirty="0"/>
              <a:t>2017 Report on Progress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4380541"/>
            <a:ext cx="7342188" cy="842387"/>
          </a:xfrm>
        </p:spPr>
        <p:txBody>
          <a:bodyPr/>
          <a:lstStyle/>
          <a:p>
            <a:r>
              <a:rPr lang="en-US" b="1" dirty="0"/>
              <a:t>Stakeholder Research Associates Canada</a:t>
            </a:r>
          </a:p>
          <a:p>
            <a:r>
              <a:rPr lang="en-US" b="1" dirty="0"/>
              <a:t>October 4, 2017</a:t>
            </a:r>
          </a:p>
        </p:txBody>
      </p:sp>
      <p:pic>
        <p:nvPicPr>
          <p:cNvPr id="8" name="Picture 7" descr="SRA Logo Colour No Words V2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95" y="3484429"/>
            <a:ext cx="1408176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About SRA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Your Partner in Sustainability Strategy, Stakeholder Engagement, Reporting and Communications</a:t>
            </a:r>
          </a:p>
          <a:p>
            <a:pPr marL="0" indent="0" algn="ctr">
              <a:buNone/>
            </a:pPr>
            <a:endParaRPr lang="en-CA" dirty="0"/>
          </a:p>
        </p:txBody>
      </p:sp>
      <p:pic>
        <p:nvPicPr>
          <p:cNvPr id="4" name="Picture 3" descr="SRA Logo Colour No Words V2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689" y="5856917"/>
            <a:ext cx="1130857" cy="71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7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Future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Shot 2016-12-14 at 11.03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717" y="406400"/>
            <a:ext cx="4799419" cy="616044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3599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About The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2016 In-Depth Review: </a:t>
            </a:r>
          </a:p>
          <a:p>
            <a:r>
              <a:rPr lang="en-CA" dirty="0"/>
              <a:t>234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companies listed on the TSX Composite Index </a:t>
            </a:r>
          </a:p>
          <a:p>
            <a:pPr>
              <a:spcBef>
                <a:spcPts val="0"/>
              </a:spcBef>
            </a:pPr>
            <a:r>
              <a:rPr lang="en-CA" dirty="0"/>
              <a:t>68 </a:t>
            </a:r>
            <a:r>
              <a:rPr lang="en-CA" dirty="0">
                <a:solidFill>
                  <a:srgbClr val="7F7F7F"/>
                </a:solidFill>
              </a:rPr>
              <a:t>survey respondents</a:t>
            </a:r>
          </a:p>
          <a:p>
            <a:pPr>
              <a:spcBef>
                <a:spcPts val="0"/>
              </a:spcBef>
            </a:pPr>
            <a:r>
              <a:rPr lang="en-CA" dirty="0"/>
              <a:t>60 </a:t>
            </a:r>
            <a:r>
              <a:rPr lang="en-CA" dirty="0">
                <a:solidFill>
                  <a:srgbClr val="7F7F7F"/>
                </a:solidFill>
              </a:rPr>
              <a:t>in-depth company analyses</a:t>
            </a:r>
          </a:p>
          <a:p>
            <a:pPr>
              <a:spcBef>
                <a:spcPts val="0"/>
              </a:spcBef>
            </a:pPr>
            <a:r>
              <a:rPr lang="en-CA" dirty="0"/>
              <a:t>1-day </a:t>
            </a:r>
            <a:r>
              <a:rPr lang="en-CA" dirty="0">
                <a:solidFill>
                  <a:srgbClr val="7F7F7F"/>
                </a:solidFill>
              </a:rPr>
              <a:t>symposium</a:t>
            </a:r>
          </a:p>
          <a:p>
            <a:pPr marL="0" indent="0">
              <a:buNone/>
            </a:pPr>
            <a:r>
              <a:rPr lang="en-CA" dirty="0"/>
              <a:t>2017 Update:</a:t>
            </a:r>
          </a:p>
          <a:p>
            <a:r>
              <a:rPr lang="en-CA" dirty="0"/>
              <a:t>245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companies listed on the TSX Composite Index 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  <p:pic>
        <p:nvPicPr>
          <p:cNvPr id="4" name="Picture 3" descr="SRA Logo Colour No Words V2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689" y="5856917"/>
            <a:ext cx="1130857" cy="71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40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2016 Report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rgbClr val="404040"/>
                </a:solidFill>
              </a:rPr>
              <a:t>TSX</a:t>
            </a:r>
            <a:r>
              <a:rPr lang="en-CA" dirty="0"/>
              <a:t> Composite Index companies</a:t>
            </a:r>
          </a:p>
          <a:p>
            <a:r>
              <a:rPr lang="en-CA" dirty="0"/>
              <a:t>65% </a:t>
            </a:r>
            <a:r>
              <a:rPr lang="en-CA" dirty="0">
                <a:solidFill>
                  <a:srgbClr val="7F7F7F"/>
                </a:solidFill>
              </a:rPr>
              <a:t>release sustainability information</a:t>
            </a:r>
          </a:p>
          <a:p>
            <a:r>
              <a:rPr lang="en-CA" dirty="0">
                <a:solidFill>
                  <a:srgbClr val="404040"/>
                </a:solidFill>
              </a:rPr>
              <a:t>58% </a:t>
            </a:r>
            <a:r>
              <a:rPr lang="en-CA" dirty="0">
                <a:solidFill>
                  <a:srgbClr val="7F7F7F"/>
                </a:solidFill>
              </a:rPr>
              <a:t>“reporters”</a:t>
            </a:r>
          </a:p>
          <a:p>
            <a:r>
              <a:rPr lang="en-CA" dirty="0">
                <a:solidFill>
                  <a:srgbClr val="404040"/>
                </a:solidFill>
              </a:rPr>
              <a:t>40% </a:t>
            </a:r>
            <a:r>
              <a:rPr lang="en-CA" dirty="0">
                <a:solidFill>
                  <a:srgbClr val="7F7F7F"/>
                </a:solidFill>
              </a:rPr>
              <a:t>in ARs</a:t>
            </a:r>
          </a:p>
          <a:p>
            <a:r>
              <a:rPr lang="en-CA" dirty="0"/>
              <a:t>2%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integrated </a:t>
            </a:r>
            <a:r>
              <a:rPr lang="en-CA" dirty="0">
                <a:solidFill>
                  <a:srgbClr val="7F7F7F"/>
                </a:solidFill>
              </a:rPr>
              <a:t>reports (7)</a:t>
            </a:r>
          </a:p>
          <a:p>
            <a:r>
              <a:rPr lang="en-CA" dirty="0"/>
              <a:t>50% </a:t>
            </a:r>
            <a:r>
              <a:rPr lang="en-CA" dirty="0">
                <a:solidFill>
                  <a:srgbClr val="7F7F7F"/>
                </a:solidFill>
              </a:rPr>
              <a:t>use or reference GRI</a:t>
            </a:r>
          </a:p>
        </p:txBody>
      </p:sp>
      <p:pic>
        <p:nvPicPr>
          <p:cNvPr id="4" name="Picture 3" descr="SRA Logo Colour No Words V2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689" y="5856917"/>
            <a:ext cx="1130857" cy="71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0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2017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61509"/>
            <a:ext cx="7345363" cy="4204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600" dirty="0"/>
              <a:t>TSX Composite Index companies</a:t>
            </a:r>
          </a:p>
          <a:p>
            <a:r>
              <a:rPr lang="en-CA" sz="2600" dirty="0"/>
              <a:t>66% </a:t>
            </a:r>
            <a:r>
              <a:rPr lang="en-CA" sz="2600" dirty="0">
                <a:solidFill>
                  <a:srgbClr val="7F7F7F"/>
                </a:solidFill>
              </a:rPr>
              <a:t>release sustainability information (65%)</a:t>
            </a:r>
          </a:p>
          <a:p>
            <a:r>
              <a:rPr lang="en-CA" sz="2600" dirty="0">
                <a:solidFill>
                  <a:srgbClr val="404040"/>
                </a:solidFill>
              </a:rPr>
              <a:t>54% </a:t>
            </a:r>
            <a:r>
              <a:rPr lang="en-CA" sz="2600" dirty="0">
                <a:solidFill>
                  <a:srgbClr val="7F7F7F"/>
                </a:solidFill>
              </a:rPr>
              <a:t>“reporters” (58%)</a:t>
            </a:r>
          </a:p>
          <a:p>
            <a:r>
              <a:rPr lang="en-CA" sz="2600" dirty="0">
                <a:solidFill>
                  <a:srgbClr val="404040"/>
                </a:solidFill>
              </a:rPr>
              <a:t>71% </a:t>
            </a:r>
            <a:r>
              <a:rPr lang="en-CA" sz="2600" dirty="0">
                <a:solidFill>
                  <a:srgbClr val="7F7F7F"/>
                </a:solidFill>
              </a:rPr>
              <a:t>in ARs (40%)</a:t>
            </a:r>
          </a:p>
          <a:p>
            <a:r>
              <a:rPr lang="en-CA" sz="2600" dirty="0"/>
              <a:t>1% </a:t>
            </a:r>
            <a:r>
              <a:rPr lang="en-CA" sz="2600" dirty="0">
                <a:solidFill>
                  <a:schemeClr val="bg1">
                    <a:lumMod val="50000"/>
                  </a:schemeClr>
                </a:solidFill>
              </a:rPr>
              <a:t>integrated </a:t>
            </a:r>
            <a:r>
              <a:rPr lang="en-CA" sz="2600" dirty="0">
                <a:solidFill>
                  <a:srgbClr val="7F7F7F"/>
                </a:solidFill>
              </a:rPr>
              <a:t>reports (3) (2%)</a:t>
            </a:r>
          </a:p>
          <a:p>
            <a:r>
              <a:rPr lang="en-CA" sz="2600" dirty="0"/>
              <a:t>42% </a:t>
            </a:r>
            <a:r>
              <a:rPr lang="en-CA" sz="2600" dirty="0">
                <a:solidFill>
                  <a:srgbClr val="7F7F7F"/>
                </a:solidFill>
              </a:rPr>
              <a:t>use or reference GRI (50%)</a:t>
            </a:r>
          </a:p>
          <a:p>
            <a:pPr lvl="1"/>
            <a:r>
              <a:rPr lang="en-CA" sz="2600" dirty="0">
                <a:solidFill>
                  <a:srgbClr val="7F7F7F"/>
                </a:solidFill>
              </a:rPr>
              <a:t>11 companies report to Standards</a:t>
            </a:r>
          </a:p>
          <a:p>
            <a:r>
              <a:rPr lang="en-CA" sz="2600" dirty="0">
                <a:solidFill>
                  <a:schemeClr val="tx1"/>
                </a:solidFill>
              </a:rPr>
              <a:t>17% </a:t>
            </a:r>
            <a:r>
              <a:rPr lang="en-CA" sz="2600" dirty="0">
                <a:solidFill>
                  <a:srgbClr val="7F7F7F"/>
                </a:solidFill>
              </a:rPr>
              <a:t>report on SDGs</a:t>
            </a:r>
          </a:p>
          <a:p>
            <a:pPr lvl="1"/>
            <a:endParaRPr lang="en-CA" dirty="0">
              <a:solidFill>
                <a:schemeClr val="tx1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CA" dirty="0">
              <a:solidFill>
                <a:srgbClr val="7F7F7F"/>
              </a:solidFill>
            </a:endParaRPr>
          </a:p>
        </p:txBody>
      </p:sp>
      <p:pic>
        <p:nvPicPr>
          <p:cNvPr id="4" name="Picture 3" descr="SRA Logo Colour No Words V2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689" y="5856917"/>
            <a:ext cx="1130857" cy="71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5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956" y="2133601"/>
            <a:ext cx="7711519" cy="3931920"/>
          </a:xfrm>
        </p:spPr>
        <p:txBody>
          <a:bodyPr>
            <a:normAutofit/>
          </a:bodyPr>
          <a:lstStyle/>
          <a:p>
            <a:pPr lvl="1"/>
            <a:r>
              <a:rPr lang="en-CA" sz="2400" dirty="0">
                <a:solidFill>
                  <a:schemeClr val="tx1"/>
                </a:solidFill>
              </a:rPr>
              <a:t>Canadian publicly listed companies continue to lag vs international reporting trends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Encouraging to see increase in sustainability information in ARs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While more companies are providing sustainability information, reporting quality is diminishing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Real progress is hindered by the fact that only 40% of reporters report on goals/targets to drive performance</a:t>
            </a:r>
          </a:p>
          <a:p>
            <a:pPr lvl="1"/>
            <a:endParaRPr lang="en-CA" dirty="0">
              <a:solidFill>
                <a:schemeClr val="tx1"/>
              </a:solidFill>
            </a:endParaRPr>
          </a:p>
          <a:p>
            <a:pPr lvl="1"/>
            <a:endParaRPr lang="en-CA" dirty="0">
              <a:solidFill>
                <a:schemeClr val="tx1"/>
              </a:solidFill>
            </a:endParaRPr>
          </a:p>
          <a:p>
            <a:pPr marL="350838" lvl="1" indent="0">
              <a:buNone/>
            </a:pPr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lvl="1"/>
            <a:endParaRPr lang="en-CA" dirty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CA" dirty="0">
              <a:solidFill>
                <a:srgbClr val="7F7F7F"/>
              </a:solidFill>
            </a:endParaRPr>
          </a:p>
        </p:txBody>
      </p:sp>
      <p:pic>
        <p:nvPicPr>
          <p:cNvPr id="4" name="Picture 3" descr="SRA Logo Colour No Words V2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689" y="5856917"/>
            <a:ext cx="1130857" cy="71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6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Sustainability Reporting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Questions?</a:t>
            </a:r>
            <a:endParaRPr lang="en-US" sz="4400" i="1" dirty="0"/>
          </a:p>
        </p:txBody>
      </p:sp>
      <p:pic>
        <p:nvPicPr>
          <p:cNvPr id="4" name="Picture 3" descr="SRA Logo Colour No Words V2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689" y="5856205"/>
            <a:ext cx="1130857" cy="71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5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000"/>
              </a:spcBef>
              <a:buNone/>
            </a:pPr>
            <a:endParaRPr lang="en-US" dirty="0"/>
          </a:p>
          <a:p>
            <a:pPr marL="0" indent="0" algn="ctr">
              <a:spcBef>
                <a:spcPts val="1000"/>
              </a:spcBef>
              <a:buNone/>
            </a:pPr>
            <a:r>
              <a:rPr lang="en-US" dirty="0"/>
              <a:t>Stakeholder Research Associates Canada</a:t>
            </a:r>
          </a:p>
          <a:p>
            <a:pPr marL="0" indent="0" algn="ctr">
              <a:spcBef>
                <a:spcPts val="1000"/>
              </a:spcBef>
              <a:buNone/>
            </a:pPr>
            <a:r>
              <a:rPr lang="en-US" dirty="0" err="1"/>
              <a:t>www.stakeholderresearch.com</a:t>
            </a:r>
            <a:endParaRPr lang="en-US" dirty="0"/>
          </a:p>
        </p:txBody>
      </p:sp>
      <p:pic>
        <p:nvPicPr>
          <p:cNvPr id="4" name="Picture 3" descr="SRA Logo Colour Tight Crop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452" y="431888"/>
            <a:ext cx="2106168" cy="1057656"/>
          </a:xfrm>
          <a:prstGeom prst="rect">
            <a:avLst/>
          </a:prstGeom>
        </p:spPr>
      </p:pic>
      <p:pic>
        <p:nvPicPr>
          <p:cNvPr id="2" name="Picture 1" descr="GRIGold-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227" y="4973592"/>
            <a:ext cx="2222412" cy="64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95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1458</TotalTime>
  <Words>225</Words>
  <Application>Microsoft Office PowerPoint</Application>
  <PresentationFormat>On-screen Show (4:3)</PresentationFormat>
  <Paragraphs>64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Brush Script MT</vt:lpstr>
      <vt:lpstr>Calibri</vt:lpstr>
      <vt:lpstr>Calisto MT</vt:lpstr>
      <vt:lpstr>Capital</vt:lpstr>
      <vt:lpstr>Advancing Sustainability Reporting in Canada:  2017 Report on Progress</vt:lpstr>
      <vt:lpstr>About SRA</vt:lpstr>
      <vt:lpstr> Future Focus</vt:lpstr>
      <vt:lpstr>About The Research</vt:lpstr>
      <vt:lpstr>2016 Report Highlights</vt:lpstr>
      <vt:lpstr>2017 Update</vt:lpstr>
      <vt:lpstr>Conclusions</vt:lpstr>
      <vt:lpstr>Sustainability Reporting in Canada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Advancing Sustainability Reporting in Canada:  2016 Report on Progress</dc:title>
  <dc:creator>Katharine Partridge</dc:creator>
  <cp:lastModifiedBy>Kernaghan Webb</cp:lastModifiedBy>
  <cp:revision>80</cp:revision>
  <dcterms:created xsi:type="dcterms:W3CDTF">2016-12-13T16:20:04Z</dcterms:created>
  <dcterms:modified xsi:type="dcterms:W3CDTF">2017-10-06T20:44:16Z</dcterms:modified>
</cp:coreProperties>
</file>