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5" r:id="rId5"/>
    <p:sldId id="302" r:id="rId6"/>
    <p:sldId id="267" r:id="rId7"/>
    <p:sldId id="287" r:id="rId8"/>
    <p:sldId id="290" r:id="rId9"/>
    <p:sldId id="296" r:id="rId10"/>
    <p:sldId id="307" r:id="rId11"/>
    <p:sldId id="308" r:id="rId12"/>
    <p:sldId id="309" r:id="rId13"/>
    <p:sldId id="310" r:id="rId14"/>
    <p:sldId id="306" r:id="rId15"/>
    <p:sldId id="266" r:id="rId16"/>
  </p:sldIdLst>
  <p:sldSz cx="9144000" cy="5143500" type="screen16x9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68" userDrawn="1">
          <p15:clr>
            <a:srgbClr val="A4A3A4"/>
          </p15:clr>
        </p15:guide>
        <p15:guide id="2" pos="6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es Dumaresq" initials="C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44B2C"/>
    <a:srgbClr val="064871"/>
    <a:srgbClr val="939284"/>
    <a:srgbClr val="EDEDE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8" autoAdjust="0"/>
    <p:restoredTop sz="70833" autoAdjust="0"/>
  </p:normalViewPr>
  <p:slideViewPr>
    <p:cSldViewPr snapToGrid="0">
      <p:cViewPr varScale="1">
        <p:scale>
          <a:sx n="69" d="100"/>
          <a:sy n="69" d="100"/>
        </p:scale>
        <p:origin x="-1344" y="-90"/>
      </p:cViewPr>
      <p:guideLst>
        <p:guide orient="horz" pos="1668"/>
        <p:guide pos="6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1AE3F07-3643-6849-BF29-8766D5DADC95}" type="datetime1">
              <a:rPr lang="en-US" smtClean="0"/>
              <a:pPr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0B66B13-B89D-7043-BE98-C5180E47B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88516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FBED79D-9577-A646-95F8-76D2EDD42D22}" type="datetime1">
              <a:rPr lang="en-US" smtClean="0"/>
              <a:pPr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2AD8E4B-55AD-0B4F-8E39-67A5AE00A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858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dirty="0"/>
              <a:t>Canada’s mining sector is a global leader and makes significant contributions to raising living standards and poverty eradication. </a:t>
            </a:r>
          </a:p>
          <a:p>
            <a:pPr lvl="1"/>
            <a:r>
              <a:rPr lang="en-US" sz="1800" dirty="0"/>
              <a:t>With over 1,400 companies active in more than 100 countries, the value of Canadian mining assets abroad reached $170B in 2014. This figure is double that of Canadian mining assets at home. 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MAC study of its members’ mining activities outside of Canada showed:</a:t>
            </a:r>
          </a:p>
          <a:p>
            <a:pPr lvl="1"/>
            <a:r>
              <a:rPr lang="en-US" sz="1800" dirty="0"/>
              <a:t>MAC member companies spent US$10.7B in host countries, and employed 53,000+ employees and contractors at international operations. </a:t>
            </a:r>
          </a:p>
          <a:p>
            <a:pPr lvl="1"/>
            <a:r>
              <a:rPr lang="en-CA" sz="1800" dirty="0"/>
              <a:t>In fact, a 2015 MAC study found that almost 80% of the revenue generated by Canadian mining companies overseas is spent in host country economies. </a:t>
            </a:r>
            <a:endParaRPr lang="en-US" sz="1800" dirty="0"/>
          </a:p>
          <a:p>
            <a:pPr lvl="1"/>
            <a:r>
              <a:rPr lang="en-US" sz="1800" dirty="0"/>
              <a:t>The positive impact was most clear in non-OECD countries where 8 members operating in 12 non-OECD countries spent $6.2B on in-country businesses, employees and taxes. </a:t>
            </a:r>
          </a:p>
          <a:p>
            <a:pPr lvl="1"/>
            <a:r>
              <a:rPr lang="en-US" sz="1800" dirty="0"/>
              <a:t>When compared to Canada’s entire Official Development Assistance budget of $4.8B in 80 countries, the significant contribution of Canada’s mining sector to international development is apparent.</a:t>
            </a:r>
            <a:r>
              <a:rPr lang="en-US" sz="1000" dirty="0"/>
              <a:t> 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D8E4B-55AD-0B4F-8E39-67A5AE00A40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497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603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D8E4B-55AD-0B4F-8E39-67A5AE00A40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968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9143239" cy="5141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516" y="4688299"/>
            <a:ext cx="9445032" cy="56183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990600" y="3686175"/>
            <a:ext cx="7175500" cy="1191"/>
          </a:xfrm>
          <a:prstGeom prst="line">
            <a:avLst/>
          </a:prstGeom>
          <a:ln>
            <a:solidFill>
              <a:srgbClr val="06487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1032933" y="2628899"/>
            <a:ext cx="7078135" cy="380996"/>
          </a:xfrm>
          <a:prstGeom prst="rect">
            <a:avLst/>
          </a:prstGeom>
        </p:spPr>
        <p:txBody>
          <a:bodyPr vert="horz" anchor="b"/>
          <a:lstStyle>
            <a:lvl1pPr>
              <a:defRPr sz="2100" b="1" i="0" baseline="0">
                <a:solidFill>
                  <a:srgbClr val="C44B2C"/>
                </a:solidFill>
                <a:latin typeface="Verdana Bold"/>
                <a:cs typeface="Verdana Bold"/>
              </a:defRPr>
            </a:lvl1pPr>
          </a:lstStyle>
          <a:p>
            <a:r>
              <a:rPr lang="en-CA" dirty="0"/>
              <a:t>Cover Title Page: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24468" y="3022997"/>
            <a:ext cx="7095066" cy="685800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FontTx/>
              <a:buNone/>
              <a:defRPr sz="1500" b="1" i="0" baseline="0">
                <a:solidFill>
                  <a:srgbClr val="6D6C5C"/>
                </a:solidFill>
                <a:latin typeface="Verdana"/>
                <a:cs typeface="Verdana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Subtitle – Click to edit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935133" y="4915296"/>
            <a:ext cx="1286934" cy="19645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sz="6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Date, click to edit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023939" y="3956448"/>
            <a:ext cx="7096125" cy="5643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064871"/>
                </a:solidFill>
                <a:latin typeface="Verdana"/>
                <a:cs typeface="Verdana"/>
              </a:defRPr>
            </a:lvl1pPr>
            <a:lvl2pPr algn="ctr">
              <a:buFontTx/>
              <a:buNone/>
              <a:defRPr sz="750">
                <a:solidFill>
                  <a:srgbClr val="064871"/>
                </a:solidFill>
                <a:latin typeface="Verdana"/>
                <a:cs typeface="Verdana"/>
              </a:defRPr>
            </a:lvl2pPr>
            <a:lvl3pPr algn="ctr">
              <a:buFontTx/>
              <a:buNone/>
              <a:defRPr sz="750">
                <a:solidFill>
                  <a:srgbClr val="064871"/>
                </a:solidFill>
                <a:latin typeface="Verdana"/>
                <a:cs typeface="Verdana"/>
              </a:defRPr>
            </a:lvl3pPr>
            <a:lvl4pPr algn="ctr">
              <a:buFontTx/>
              <a:buNone/>
              <a:defRPr sz="750">
                <a:solidFill>
                  <a:srgbClr val="064871"/>
                </a:solidFill>
                <a:latin typeface="Verdana"/>
                <a:cs typeface="Verdana"/>
              </a:defRPr>
            </a:lvl4pPr>
            <a:lvl5pPr algn="ctr">
              <a:buFontTx/>
              <a:buNone/>
              <a:defRPr sz="750">
                <a:solidFill>
                  <a:srgbClr val="06487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CA" dirty="0"/>
              <a:t>Sub-Subtitle – 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BL PHOTO &amp; BULLETS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70" y="-40342"/>
            <a:ext cx="9194400" cy="847167"/>
          </a:xfrm>
          <a:prstGeom prst="rect">
            <a:avLst/>
          </a:prstGeom>
        </p:spPr>
      </p:pic>
      <p:sp>
        <p:nvSpPr>
          <p:cNvPr id="23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274729" y="991320"/>
            <a:ext cx="2599266" cy="12192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274729" y="2775669"/>
            <a:ext cx="2599266" cy="1216026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5122325" y="3993762"/>
            <a:ext cx="2937933" cy="333549"/>
          </a:xfrm>
          <a:prstGeom prst="rect">
            <a:avLst/>
          </a:prstGeom>
          <a:solidFill>
            <a:srgbClr val="C44B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 userDrawn="1"/>
        </p:nvSpPr>
        <p:spPr>
          <a:xfrm>
            <a:off x="5122324" y="2209803"/>
            <a:ext cx="2937933" cy="333549"/>
          </a:xfrm>
          <a:prstGeom prst="rect">
            <a:avLst/>
          </a:prstGeom>
          <a:solidFill>
            <a:srgbClr val="C44B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5257796" y="4045275"/>
            <a:ext cx="2624667" cy="273445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CA" dirty="0"/>
              <a:t>Image Caption – Click to edit</a:t>
            </a:r>
            <a:endParaRPr lang="en-US" dirty="0"/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5257796" y="2260926"/>
            <a:ext cx="2624667" cy="273445"/>
          </a:xfrm>
          <a:prstGeom prst="rect">
            <a:avLst/>
          </a:prstGeom>
        </p:spPr>
        <p:txBody>
          <a:bodyPr vert="horz"/>
          <a:lstStyle>
            <a:lvl1pPr algn="ctr">
              <a:buFontTx/>
              <a:buNone/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CA" dirty="0"/>
              <a:t>Image Caption – Click to edit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2980267" y="292498"/>
            <a:ext cx="5164665" cy="30440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050" b="1" i="1" cap="all" baseline="0">
                <a:solidFill>
                  <a:srgbClr val="C44B2C"/>
                </a:solidFill>
                <a:latin typeface="Verdana"/>
                <a:cs typeface="Verdana"/>
              </a:defRPr>
            </a:lvl1pPr>
            <a:lvl2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2pPr>
            <a:lvl3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3pPr>
            <a:lvl4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4pPr>
            <a:lvl5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Section title 3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982135" y="1613216"/>
            <a:ext cx="3403599" cy="324254"/>
          </a:xfrm>
          <a:prstGeom prst="rect">
            <a:avLst/>
          </a:prstGeom>
        </p:spPr>
        <p:txBody>
          <a:bodyPr vert="horz" anchor="t"/>
          <a:lstStyle>
            <a:lvl1pPr marL="0" indent="0">
              <a:buFontTx/>
              <a:buNone/>
              <a:defRPr sz="1050" b="1">
                <a:solidFill>
                  <a:srgbClr val="6D6C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CA" dirty="0"/>
              <a:t>Subtitle – Click to edit</a:t>
            </a:r>
            <a:endParaRPr lang="en-US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982134" y="1950164"/>
            <a:ext cx="3395133" cy="2501907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200" baseline="0">
                <a:solidFill>
                  <a:srgbClr val="064871"/>
                </a:solidFill>
                <a:latin typeface="Verdana"/>
                <a:cs typeface="Verdana"/>
              </a:defRPr>
            </a:lvl1pPr>
            <a:lvl2pPr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200">
                <a:solidFill>
                  <a:srgbClr val="064871"/>
                </a:solidFill>
                <a:latin typeface="Verdana"/>
                <a:cs typeface="Verdana"/>
              </a:defRPr>
            </a:lvl2pPr>
            <a:lvl3pPr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200">
                <a:solidFill>
                  <a:srgbClr val="064871"/>
                </a:solidFill>
                <a:latin typeface="Verdana"/>
                <a:cs typeface="Verdana"/>
              </a:defRPr>
            </a:lvl3pPr>
            <a:lvl4pPr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rgbClr val="064871"/>
                </a:solidFill>
                <a:latin typeface="Verdana"/>
                <a:cs typeface="Verdana"/>
              </a:defRPr>
            </a:lvl4pPr>
            <a:lvl5pPr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rgbClr val="06487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CA" dirty="0"/>
              <a:t>Bullet lists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</p:txBody>
      </p:sp>
      <p:sp>
        <p:nvSpPr>
          <p:cNvPr id="22" name="Title 17"/>
          <p:cNvSpPr>
            <a:spLocks noGrp="1"/>
          </p:cNvSpPr>
          <p:nvPr>
            <p:ph type="title" hasCustomPrompt="1"/>
          </p:nvPr>
        </p:nvSpPr>
        <p:spPr>
          <a:xfrm>
            <a:off x="982131" y="1000451"/>
            <a:ext cx="3395133" cy="606821"/>
          </a:xfrm>
          <a:prstGeom prst="rect">
            <a:avLst/>
          </a:prstGeom>
        </p:spPr>
        <p:txBody>
          <a:bodyPr vert="horz" anchor="b"/>
          <a:lstStyle>
            <a:lvl1pPr algn="l">
              <a:defRPr sz="2100" b="1" baseline="0">
                <a:solidFill>
                  <a:srgbClr val="064871"/>
                </a:solidFill>
                <a:latin typeface="Verdana"/>
                <a:cs typeface="Verdana"/>
              </a:defRPr>
            </a:lvl1pPr>
          </a:lstStyle>
          <a:p>
            <a:r>
              <a:rPr lang="en-CA" dirty="0"/>
              <a:t>Page Title – Click to edit</a:t>
            </a:r>
            <a:endParaRPr lang="en-US" dirty="0"/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233335" y="4971327"/>
            <a:ext cx="677333" cy="10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1" i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F46E6-F421-9C43-9F99-F8C57CC100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left) PICT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70" y="-40342"/>
            <a:ext cx="9194400" cy="847167"/>
          </a:xfrm>
          <a:prstGeom prst="rect">
            <a:avLst/>
          </a:prstGeom>
        </p:spPr>
      </p:pic>
      <p:sp>
        <p:nvSpPr>
          <p:cNvPr id="11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2980267" y="292498"/>
            <a:ext cx="5164665" cy="30440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050" b="1" i="1" cap="all" baseline="0">
                <a:solidFill>
                  <a:srgbClr val="C44B2C"/>
                </a:solidFill>
                <a:latin typeface="Verdana"/>
                <a:cs typeface="Verdana"/>
              </a:defRPr>
            </a:lvl1pPr>
            <a:lvl2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2pPr>
            <a:lvl3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3pPr>
            <a:lvl4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4pPr>
            <a:lvl5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Section title 3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4"/>
          </p:nvPr>
        </p:nvSpPr>
        <p:spPr>
          <a:xfrm>
            <a:off x="4572000" y="972270"/>
            <a:ext cx="3492500" cy="3629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itle 17"/>
          <p:cNvSpPr>
            <a:spLocks noGrp="1"/>
          </p:cNvSpPr>
          <p:nvPr>
            <p:ph type="title" hasCustomPrompt="1"/>
          </p:nvPr>
        </p:nvSpPr>
        <p:spPr>
          <a:xfrm>
            <a:off x="982132" y="1927549"/>
            <a:ext cx="3302001" cy="1089422"/>
          </a:xfrm>
          <a:prstGeom prst="rect">
            <a:avLst/>
          </a:prstGeom>
        </p:spPr>
        <p:txBody>
          <a:bodyPr vert="horz" anchor="b"/>
          <a:lstStyle>
            <a:lvl1pPr algn="l">
              <a:defRPr sz="2100" b="1" baseline="0">
                <a:solidFill>
                  <a:srgbClr val="C44B2C"/>
                </a:solidFill>
                <a:latin typeface="Verdana"/>
                <a:cs typeface="Verdana"/>
              </a:defRPr>
            </a:lvl1pPr>
          </a:lstStyle>
          <a:p>
            <a:r>
              <a:rPr lang="en-CA" dirty="0"/>
              <a:t>Section Title Page – Click </a:t>
            </a:r>
            <a:br>
              <a:rPr lang="en-CA" dirty="0"/>
            </a:br>
            <a:r>
              <a:rPr lang="en-CA" dirty="0"/>
              <a:t>to edit</a:t>
            </a:r>
            <a:endParaRPr lang="en-US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982135" y="3022921"/>
            <a:ext cx="3318933" cy="1308497"/>
          </a:xfrm>
          <a:prstGeom prst="rect">
            <a:avLst/>
          </a:prstGeom>
        </p:spPr>
        <p:txBody>
          <a:bodyPr vert="horz" anchor="t"/>
          <a:lstStyle>
            <a:lvl1pPr marL="0" indent="0">
              <a:buFontTx/>
              <a:buNone/>
              <a:defRPr sz="1500" b="1" baseline="0">
                <a:solidFill>
                  <a:srgbClr val="6D6C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CA" dirty="0"/>
              <a:t>Subtitle – Click to edit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233335" y="4971327"/>
            <a:ext cx="677333" cy="10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1" i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F46E6-F421-9C43-9F99-F8C57CC100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right) PICTUR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70" y="-40342"/>
            <a:ext cx="9194400" cy="847167"/>
          </a:xfrm>
          <a:prstGeom prst="rect">
            <a:avLst/>
          </a:prstGeom>
        </p:spPr>
      </p:pic>
      <p:sp>
        <p:nvSpPr>
          <p:cNvPr id="19" name="Title 17"/>
          <p:cNvSpPr>
            <a:spLocks noGrp="1"/>
          </p:cNvSpPr>
          <p:nvPr>
            <p:ph type="title" hasCustomPrompt="1"/>
          </p:nvPr>
        </p:nvSpPr>
        <p:spPr>
          <a:xfrm>
            <a:off x="4766731" y="1927549"/>
            <a:ext cx="3302001" cy="1089422"/>
          </a:xfrm>
          <a:prstGeom prst="rect">
            <a:avLst/>
          </a:prstGeom>
        </p:spPr>
        <p:txBody>
          <a:bodyPr vert="horz" anchor="b"/>
          <a:lstStyle>
            <a:lvl1pPr algn="l">
              <a:defRPr sz="2100" b="1" baseline="0">
                <a:solidFill>
                  <a:srgbClr val="C44B2C"/>
                </a:solidFill>
                <a:latin typeface="Verdana"/>
                <a:cs typeface="Verdana"/>
              </a:defRPr>
            </a:lvl1pPr>
          </a:lstStyle>
          <a:p>
            <a:r>
              <a:rPr lang="en-CA" dirty="0"/>
              <a:t>Section Title Page – Click </a:t>
            </a:r>
            <a:br>
              <a:rPr lang="en-CA" dirty="0"/>
            </a:br>
            <a:r>
              <a:rPr lang="en-CA" dirty="0"/>
              <a:t>to edit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2980267" y="292498"/>
            <a:ext cx="5164665" cy="30440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050" b="1" i="1" cap="all" baseline="0">
                <a:solidFill>
                  <a:srgbClr val="C44B2C"/>
                </a:solidFill>
                <a:latin typeface="Verdana"/>
                <a:cs typeface="Verdana"/>
              </a:defRPr>
            </a:lvl1pPr>
            <a:lvl2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2pPr>
            <a:lvl3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3pPr>
            <a:lvl4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4pPr>
            <a:lvl5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Section title 3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766733" y="3022921"/>
            <a:ext cx="3318933" cy="1308497"/>
          </a:xfrm>
          <a:prstGeom prst="rect">
            <a:avLst/>
          </a:prstGeom>
        </p:spPr>
        <p:txBody>
          <a:bodyPr vert="horz" anchor="t"/>
          <a:lstStyle>
            <a:lvl1pPr marL="0" indent="0">
              <a:buFontTx/>
              <a:buNone/>
              <a:defRPr sz="1500" b="1" baseline="0">
                <a:solidFill>
                  <a:srgbClr val="6D6C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CA" dirty="0"/>
              <a:t>Subtitle – Click to edit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4"/>
          </p:nvPr>
        </p:nvSpPr>
        <p:spPr>
          <a:xfrm>
            <a:off x="1079500" y="972270"/>
            <a:ext cx="3492500" cy="3629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233335" y="4971327"/>
            <a:ext cx="677333" cy="10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1" i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F46E6-F421-9C43-9F99-F8C57CC100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70" y="-40342"/>
            <a:ext cx="9194400" cy="847167"/>
          </a:xfrm>
          <a:prstGeom prst="rect">
            <a:avLst/>
          </a:prstGeom>
        </p:spPr>
      </p:pic>
      <p:sp>
        <p:nvSpPr>
          <p:cNvPr id="10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2980267" y="292498"/>
            <a:ext cx="5164665" cy="30440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050" b="1" i="1" cap="all" baseline="0">
                <a:solidFill>
                  <a:srgbClr val="C44B2C"/>
                </a:solidFill>
                <a:latin typeface="Verdana"/>
                <a:cs typeface="Verdana"/>
              </a:defRPr>
            </a:lvl1pPr>
            <a:lvl2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2pPr>
            <a:lvl3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3pPr>
            <a:lvl4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4pPr>
            <a:lvl5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Section title 3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233335" y="4971327"/>
            <a:ext cx="677333" cy="10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1" i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F46E6-F421-9C43-9F99-F8C57CC100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70" y="-40342"/>
            <a:ext cx="9194400" cy="847167"/>
          </a:xfrm>
          <a:prstGeom prst="rect">
            <a:avLst/>
          </a:prstGeom>
        </p:spPr>
      </p:pic>
      <p:sp>
        <p:nvSpPr>
          <p:cNvPr id="9" name="Title 17"/>
          <p:cNvSpPr>
            <a:spLocks noGrp="1"/>
          </p:cNvSpPr>
          <p:nvPr>
            <p:ph type="title" hasCustomPrompt="1"/>
          </p:nvPr>
        </p:nvSpPr>
        <p:spPr>
          <a:xfrm>
            <a:off x="990599" y="924249"/>
            <a:ext cx="3302001" cy="714772"/>
          </a:xfrm>
          <a:prstGeom prst="rect">
            <a:avLst/>
          </a:prstGeom>
        </p:spPr>
        <p:txBody>
          <a:bodyPr vert="horz"/>
          <a:lstStyle>
            <a:lvl1pPr algn="l">
              <a:defRPr sz="1500" b="1" baseline="0">
                <a:solidFill>
                  <a:srgbClr val="C44B2C"/>
                </a:solidFill>
                <a:latin typeface="Verdana"/>
                <a:cs typeface="Verdana"/>
              </a:defRPr>
            </a:lvl1pPr>
          </a:lstStyle>
          <a:p>
            <a:r>
              <a:rPr lang="en-CA" dirty="0"/>
              <a:t>For more information please contact: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998538" y="1817218"/>
            <a:ext cx="3294062" cy="278090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50" baseline="0">
                <a:solidFill>
                  <a:srgbClr val="064871"/>
                </a:solidFill>
                <a:latin typeface="Verdana"/>
                <a:cs typeface="Verdana"/>
              </a:defRPr>
            </a:lvl1pPr>
            <a:lvl2pPr>
              <a:buFontTx/>
              <a:buNone/>
              <a:defRPr sz="1050">
                <a:solidFill>
                  <a:srgbClr val="064871"/>
                </a:solidFill>
                <a:latin typeface="Verdana"/>
                <a:cs typeface="Verdana"/>
              </a:defRPr>
            </a:lvl2pPr>
            <a:lvl3pPr>
              <a:buFontTx/>
              <a:buNone/>
              <a:defRPr sz="1050">
                <a:solidFill>
                  <a:srgbClr val="064871"/>
                </a:solidFill>
                <a:latin typeface="Verdana"/>
                <a:cs typeface="Verdana"/>
              </a:defRPr>
            </a:lvl3pPr>
            <a:lvl4pPr>
              <a:buFontTx/>
              <a:buNone/>
              <a:defRPr sz="1050">
                <a:solidFill>
                  <a:srgbClr val="064871"/>
                </a:solidFill>
                <a:latin typeface="Verdana"/>
                <a:cs typeface="Verdana"/>
              </a:defRPr>
            </a:lvl4pPr>
            <a:lvl5pPr>
              <a:buFontTx/>
              <a:buNone/>
              <a:defRPr sz="1050">
                <a:solidFill>
                  <a:srgbClr val="06487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2980267" y="292498"/>
            <a:ext cx="5164665" cy="30440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050" b="1" i="1" cap="all" baseline="0">
                <a:solidFill>
                  <a:srgbClr val="C44B2C"/>
                </a:solidFill>
                <a:latin typeface="Verdana"/>
                <a:cs typeface="Verdana"/>
              </a:defRPr>
            </a:lvl1pPr>
            <a:lvl2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2pPr>
            <a:lvl3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3pPr>
            <a:lvl4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4pPr>
            <a:lvl5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Section title 3</a:t>
            </a:r>
          </a:p>
        </p:txBody>
      </p:sp>
      <p:sp>
        <p:nvSpPr>
          <p:cNvPr id="22" name="Picture Placeholder 19"/>
          <p:cNvSpPr>
            <a:spLocks noGrp="1"/>
          </p:cNvSpPr>
          <p:nvPr>
            <p:ph type="pic" sz="quarter" idx="24"/>
          </p:nvPr>
        </p:nvSpPr>
        <p:spPr>
          <a:xfrm>
            <a:off x="4572000" y="972270"/>
            <a:ext cx="3492500" cy="3629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233335" y="4971327"/>
            <a:ext cx="677333" cy="10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1" i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F46E6-F421-9C43-9F99-F8C57CC100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70" y="-40342"/>
            <a:ext cx="9194400" cy="847167"/>
          </a:xfrm>
          <a:prstGeom prst="rect">
            <a:avLst/>
          </a:prstGeom>
        </p:spPr>
      </p:pic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990600" y="2237978"/>
            <a:ext cx="7069667" cy="405222"/>
          </a:xfrm>
          <a:prstGeom prst="rect">
            <a:avLst/>
          </a:prstGeom>
        </p:spPr>
        <p:txBody>
          <a:bodyPr vert="horz" anchor="b"/>
          <a:lstStyle>
            <a:lvl1pPr algn="l">
              <a:defRPr sz="2100" b="1" baseline="0">
                <a:solidFill>
                  <a:srgbClr val="C44B2C"/>
                </a:solidFill>
                <a:latin typeface="Verdana"/>
                <a:cs typeface="Verdana"/>
              </a:defRPr>
            </a:lvl1pPr>
          </a:lstStyle>
          <a:p>
            <a:r>
              <a:rPr lang="en-CA" dirty="0"/>
              <a:t>Section Title Page – Click to edit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82134" y="2647950"/>
            <a:ext cx="7137400" cy="964803"/>
          </a:xfrm>
          <a:prstGeom prst="rect">
            <a:avLst/>
          </a:prstGeom>
        </p:spPr>
        <p:txBody>
          <a:bodyPr vert="horz" anchor="t"/>
          <a:lstStyle>
            <a:lvl1pPr marL="0" indent="0">
              <a:buFontTx/>
              <a:buNone/>
              <a:defRPr sz="1500" b="1">
                <a:solidFill>
                  <a:srgbClr val="6D6C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CA" dirty="0"/>
              <a:t>Subtitle – Click to edit</a:t>
            </a:r>
            <a:endParaRPr lang="en-US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2980267" y="292498"/>
            <a:ext cx="5164665" cy="30440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050" b="1" i="1" cap="all" baseline="0">
                <a:solidFill>
                  <a:srgbClr val="C44B2C"/>
                </a:solidFill>
                <a:latin typeface="Verdana"/>
                <a:cs typeface="Verdana"/>
              </a:defRPr>
            </a:lvl1pPr>
            <a:lvl2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2pPr>
            <a:lvl3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3pPr>
            <a:lvl4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4pPr>
            <a:lvl5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Section title 3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286001" y="500062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233335" y="4971327"/>
            <a:ext cx="677333" cy="10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1" i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F46E6-F421-9C43-9F99-F8C57CC100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0" userDrawn="1">
          <p15:clr>
            <a:srgbClr val="FBAE40"/>
          </p15:clr>
        </p15:guide>
        <p15:guide id="2" pos="657" userDrawn="1">
          <p15:clr>
            <a:srgbClr val="FBAE40"/>
          </p15:clr>
        </p15:guide>
        <p15:guide id="3" orient="horz" pos="71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70" y="-40342"/>
            <a:ext cx="9194400" cy="847167"/>
          </a:xfrm>
          <a:prstGeom prst="rect">
            <a:avLst/>
          </a:prstGeom>
        </p:spPr>
      </p:pic>
      <p:sp>
        <p:nvSpPr>
          <p:cNvPr id="22" name="Title 17"/>
          <p:cNvSpPr>
            <a:spLocks noGrp="1"/>
          </p:cNvSpPr>
          <p:nvPr>
            <p:ph type="title" hasCustomPrompt="1"/>
          </p:nvPr>
        </p:nvSpPr>
        <p:spPr>
          <a:xfrm>
            <a:off x="990600" y="1000451"/>
            <a:ext cx="7112001" cy="397270"/>
          </a:xfrm>
          <a:prstGeom prst="rect">
            <a:avLst/>
          </a:prstGeom>
        </p:spPr>
        <p:txBody>
          <a:bodyPr vert="horz" anchor="b"/>
          <a:lstStyle>
            <a:lvl1pPr algn="l">
              <a:defRPr sz="2100" b="1" baseline="0">
                <a:solidFill>
                  <a:srgbClr val="064871"/>
                </a:solidFill>
                <a:latin typeface="Verdana"/>
                <a:cs typeface="Verdana"/>
              </a:defRPr>
            </a:lvl1pPr>
          </a:lstStyle>
          <a:p>
            <a:r>
              <a:rPr lang="en-CA" dirty="0"/>
              <a:t>Page Title – Click to edit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1403665"/>
            <a:ext cx="7120467" cy="324247"/>
          </a:xfrm>
          <a:prstGeom prst="rect">
            <a:avLst/>
          </a:prstGeom>
        </p:spPr>
        <p:txBody>
          <a:bodyPr vert="horz" anchor="t"/>
          <a:lstStyle>
            <a:lvl1pPr marL="0" indent="0">
              <a:buFontTx/>
              <a:buNone/>
              <a:defRPr sz="1050" b="1">
                <a:solidFill>
                  <a:srgbClr val="6D6C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CA" dirty="0"/>
              <a:t>Subtitle – Click to edit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2980267" y="292498"/>
            <a:ext cx="5164665" cy="30440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050" b="1" i="1" cap="all" baseline="0">
                <a:solidFill>
                  <a:srgbClr val="C44B2C"/>
                </a:solidFill>
                <a:latin typeface="Verdana"/>
                <a:cs typeface="Verdana"/>
              </a:defRPr>
            </a:lvl1pPr>
            <a:lvl2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2pPr>
            <a:lvl3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3pPr>
            <a:lvl4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4pPr>
            <a:lvl5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Section title 3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990598" y="1734259"/>
            <a:ext cx="7120469" cy="2717811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200" baseline="0">
                <a:solidFill>
                  <a:srgbClr val="064871"/>
                </a:solidFill>
                <a:latin typeface="Verdana"/>
                <a:cs typeface="Verdana"/>
              </a:defRPr>
            </a:lvl1pPr>
            <a:lvl2pPr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200">
                <a:solidFill>
                  <a:srgbClr val="064871"/>
                </a:solidFill>
                <a:latin typeface="Verdana"/>
                <a:cs typeface="Verdana"/>
              </a:defRPr>
            </a:lvl2pPr>
            <a:lvl3pPr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200">
                <a:solidFill>
                  <a:srgbClr val="064871"/>
                </a:solidFill>
                <a:latin typeface="Verdana"/>
                <a:cs typeface="Verdana"/>
              </a:defRPr>
            </a:lvl3pPr>
            <a:lvl4pPr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rgbClr val="064871"/>
                </a:solidFill>
                <a:latin typeface="Verdana"/>
                <a:cs typeface="Verdana"/>
              </a:defRPr>
            </a:lvl4pPr>
            <a:lvl5pPr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rgbClr val="06487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CA" dirty="0"/>
              <a:t>Bullet lists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233335" y="4971327"/>
            <a:ext cx="677333" cy="10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1" i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F46E6-F421-9C43-9F99-F8C57CC100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70" y="-40342"/>
            <a:ext cx="9194400" cy="847167"/>
          </a:xfrm>
          <a:prstGeom prst="rect">
            <a:avLst/>
          </a:prstGeom>
        </p:spPr>
      </p:pic>
      <p:sp>
        <p:nvSpPr>
          <p:cNvPr id="12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2980267" y="292498"/>
            <a:ext cx="5164665" cy="30440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050" b="1" i="1" cap="all" baseline="0">
                <a:solidFill>
                  <a:srgbClr val="C44B2C"/>
                </a:solidFill>
                <a:latin typeface="Verdana"/>
                <a:cs typeface="Verdana"/>
              </a:defRPr>
            </a:lvl1pPr>
            <a:lvl2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2pPr>
            <a:lvl3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3pPr>
            <a:lvl4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4pPr>
            <a:lvl5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Section title 3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990598" y="1213539"/>
            <a:ext cx="7120469" cy="3308382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200" baseline="0">
                <a:solidFill>
                  <a:srgbClr val="064871"/>
                </a:solidFill>
                <a:latin typeface="Verdana"/>
                <a:cs typeface="Verdana"/>
              </a:defRPr>
            </a:lvl1pPr>
            <a:lvl2pPr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200">
                <a:solidFill>
                  <a:srgbClr val="064871"/>
                </a:solidFill>
                <a:latin typeface="Verdana"/>
                <a:cs typeface="Verdana"/>
              </a:defRPr>
            </a:lvl2pPr>
            <a:lvl3pPr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200">
                <a:solidFill>
                  <a:srgbClr val="064871"/>
                </a:solidFill>
                <a:latin typeface="Verdana"/>
                <a:cs typeface="Verdana"/>
              </a:defRPr>
            </a:lvl3pPr>
            <a:lvl4pPr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rgbClr val="064871"/>
                </a:solidFill>
                <a:latin typeface="Verdana"/>
                <a:cs typeface="Verdana"/>
              </a:defRPr>
            </a:lvl4pPr>
            <a:lvl5pPr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rgbClr val="06487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CA" dirty="0"/>
              <a:t>Bullet lists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233335" y="4971327"/>
            <a:ext cx="677333" cy="10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1" i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F46E6-F421-9C43-9F99-F8C57CC100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70" y="-40342"/>
            <a:ext cx="9194400" cy="847167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1733862"/>
            <a:ext cx="3411538" cy="83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064871"/>
                </a:solidFill>
                <a:latin typeface="Verdana"/>
                <a:cs typeface="Verdana"/>
              </a:defRPr>
            </a:lvl1pPr>
            <a:lvl2pPr>
              <a:buFontTx/>
              <a:buNone/>
              <a:defRPr sz="900">
                <a:solidFill>
                  <a:srgbClr val="064871"/>
                </a:solidFill>
                <a:latin typeface="Verdana"/>
                <a:cs typeface="Verdana"/>
              </a:defRPr>
            </a:lvl2pPr>
            <a:lvl3pPr>
              <a:buFontTx/>
              <a:buNone/>
              <a:defRPr sz="900">
                <a:solidFill>
                  <a:srgbClr val="064871"/>
                </a:solidFill>
                <a:latin typeface="Verdana"/>
                <a:cs typeface="Verdana"/>
              </a:defRPr>
            </a:lvl3pPr>
            <a:lvl4pPr>
              <a:buFontTx/>
              <a:buNone/>
              <a:defRPr sz="900">
                <a:solidFill>
                  <a:srgbClr val="064871"/>
                </a:solidFill>
                <a:latin typeface="Verdana"/>
                <a:cs typeface="Verdana"/>
              </a:defRPr>
            </a:lvl4pPr>
            <a:lvl5pPr>
              <a:buFontTx/>
              <a:buNone/>
              <a:defRPr sz="900">
                <a:solidFill>
                  <a:srgbClr val="06487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CA" dirty="0"/>
              <a:t>Intro paragraph text – click to edit. </a:t>
            </a:r>
            <a:endParaRPr lang="en-US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715934" y="1734259"/>
            <a:ext cx="3395133" cy="2717811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200" baseline="0">
                <a:solidFill>
                  <a:srgbClr val="064871"/>
                </a:solidFill>
                <a:latin typeface="Verdana"/>
                <a:cs typeface="Verdana"/>
              </a:defRPr>
            </a:lvl1pPr>
            <a:lvl2pPr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200">
                <a:solidFill>
                  <a:srgbClr val="064871"/>
                </a:solidFill>
                <a:latin typeface="Verdana"/>
                <a:cs typeface="Verdana"/>
              </a:defRPr>
            </a:lvl2pPr>
            <a:lvl3pPr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200">
                <a:solidFill>
                  <a:srgbClr val="064871"/>
                </a:solidFill>
                <a:latin typeface="Verdana"/>
                <a:cs typeface="Verdana"/>
              </a:defRPr>
            </a:lvl3pPr>
            <a:lvl4pPr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rgbClr val="064871"/>
                </a:solidFill>
                <a:latin typeface="Verdana"/>
                <a:cs typeface="Verdana"/>
              </a:defRPr>
            </a:lvl4pPr>
            <a:lvl5pPr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rgbClr val="06487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CA" dirty="0"/>
              <a:t>Bullet lists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2980267" y="292498"/>
            <a:ext cx="5164665" cy="30440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050" b="1" i="1" cap="all" baseline="0">
                <a:solidFill>
                  <a:srgbClr val="C44B2C"/>
                </a:solidFill>
                <a:latin typeface="Verdana"/>
                <a:cs typeface="Verdana"/>
              </a:defRPr>
            </a:lvl1pPr>
            <a:lvl2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2pPr>
            <a:lvl3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3pPr>
            <a:lvl4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4pPr>
            <a:lvl5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Section title 3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990598" y="2623252"/>
            <a:ext cx="3395133" cy="182881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200" baseline="0">
                <a:solidFill>
                  <a:srgbClr val="064871"/>
                </a:solidFill>
                <a:latin typeface="Verdana"/>
                <a:cs typeface="Verdana"/>
              </a:defRPr>
            </a:lvl1pPr>
            <a:lvl2pPr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200">
                <a:solidFill>
                  <a:srgbClr val="064871"/>
                </a:solidFill>
                <a:latin typeface="Verdana"/>
                <a:cs typeface="Verdana"/>
              </a:defRPr>
            </a:lvl2pPr>
            <a:lvl3pPr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200">
                <a:solidFill>
                  <a:srgbClr val="064871"/>
                </a:solidFill>
                <a:latin typeface="Verdana"/>
                <a:cs typeface="Verdana"/>
              </a:defRPr>
            </a:lvl3pPr>
            <a:lvl4pPr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rgbClr val="064871"/>
                </a:solidFill>
                <a:latin typeface="Verdana"/>
                <a:cs typeface="Verdana"/>
              </a:defRPr>
            </a:lvl4pPr>
            <a:lvl5pPr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rgbClr val="06487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CA" dirty="0"/>
              <a:t>Bullet lists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</p:txBody>
      </p:sp>
      <p:sp>
        <p:nvSpPr>
          <p:cNvPr id="11" name="Title 17"/>
          <p:cNvSpPr>
            <a:spLocks noGrp="1"/>
          </p:cNvSpPr>
          <p:nvPr>
            <p:ph type="title" hasCustomPrompt="1"/>
          </p:nvPr>
        </p:nvSpPr>
        <p:spPr>
          <a:xfrm>
            <a:off x="990600" y="1000451"/>
            <a:ext cx="7112001" cy="397270"/>
          </a:xfrm>
          <a:prstGeom prst="rect">
            <a:avLst/>
          </a:prstGeom>
        </p:spPr>
        <p:txBody>
          <a:bodyPr vert="horz" anchor="b"/>
          <a:lstStyle>
            <a:lvl1pPr algn="l">
              <a:defRPr sz="2100" b="1" baseline="0">
                <a:solidFill>
                  <a:srgbClr val="064871"/>
                </a:solidFill>
                <a:latin typeface="Verdana"/>
                <a:cs typeface="Verdana"/>
              </a:defRPr>
            </a:lvl1pPr>
          </a:lstStyle>
          <a:p>
            <a:r>
              <a:rPr lang="en-CA" dirty="0"/>
              <a:t>Page Title – Click to edit</a:t>
            </a:r>
            <a:endParaRPr lang="en-US" dirty="0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1403665"/>
            <a:ext cx="7120467" cy="324247"/>
          </a:xfrm>
          <a:prstGeom prst="rect">
            <a:avLst/>
          </a:prstGeom>
        </p:spPr>
        <p:txBody>
          <a:bodyPr vert="horz" anchor="t"/>
          <a:lstStyle>
            <a:lvl1pPr marL="0" indent="0">
              <a:buFontTx/>
              <a:buNone/>
              <a:defRPr sz="1050" b="1">
                <a:solidFill>
                  <a:srgbClr val="6D6C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CA" dirty="0"/>
              <a:t>Subtitle – Click to edit</a:t>
            </a:r>
            <a:endParaRPr lang="en-US" dirty="0"/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233335" y="4971327"/>
            <a:ext cx="677333" cy="10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1" i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F46E6-F421-9C43-9F99-F8C57CC100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70" y="-40342"/>
            <a:ext cx="9194400" cy="847167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574800" y="1283024"/>
            <a:ext cx="6002338" cy="243879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227667" y="3721820"/>
            <a:ext cx="6688666" cy="609600"/>
          </a:xfrm>
          <a:prstGeom prst="rect">
            <a:avLst/>
          </a:prstGeom>
          <a:solidFill>
            <a:srgbClr val="C44B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574801" y="3886524"/>
            <a:ext cx="6019800" cy="32424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05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CA" dirty="0"/>
              <a:t>Image Caption – Click to edit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2980267" y="292498"/>
            <a:ext cx="5164665" cy="30440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050" b="1" i="1" cap="all" baseline="0">
                <a:solidFill>
                  <a:srgbClr val="C44B2C"/>
                </a:solidFill>
                <a:latin typeface="Verdana"/>
                <a:cs typeface="Verdana"/>
              </a:defRPr>
            </a:lvl1pPr>
            <a:lvl2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2pPr>
            <a:lvl3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3pPr>
            <a:lvl4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4pPr>
            <a:lvl5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Section title 3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233335" y="4971327"/>
            <a:ext cx="677333" cy="10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1" i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F46E6-F421-9C43-9F99-F8C57CC100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PICTUR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70" y="-40342"/>
            <a:ext cx="9194400" cy="847167"/>
          </a:xfrm>
          <a:prstGeom prst="rect">
            <a:avLst/>
          </a:prstGeom>
        </p:spPr>
      </p:pic>
      <p:sp>
        <p:nvSpPr>
          <p:cNvPr id="2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253067" y="997274"/>
            <a:ext cx="2599266" cy="2722959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083729" y="3721820"/>
            <a:ext cx="2937933" cy="408633"/>
          </a:xfrm>
          <a:prstGeom prst="rect">
            <a:avLst/>
          </a:prstGeom>
          <a:solidFill>
            <a:srgbClr val="C44B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itle 17"/>
          <p:cNvSpPr>
            <a:spLocks noGrp="1"/>
          </p:cNvSpPr>
          <p:nvPr>
            <p:ph type="title" hasCustomPrompt="1"/>
          </p:nvPr>
        </p:nvSpPr>
        <p:spPr>
          <a:xfrm>
            <a:off x="4707468" y="1000451"/>
            <a:ext cx="3395133" cy="606821"/>
          </a:xfrm>
          <a:prstGeom prst="rect">
            <a:avLst/>
          </a:prstGeom>
        </p:spPr>
        <p:txBody>
          <a:bodyPr vert="horz" anchor="b"/>
          <a:lstStyle>
            <a:lvl1pPr algn="l">
              <a:defRPr sz="2100" b="1" baseline="0">
                <a:solidFill>
                  <a:srgbClr val="064871"/>
                </a:solidFill>
                <a:latin typeface="Verdana"/>
                <a:cs typeface="Verdana"/>
              </a:defRPr>
            </a:lvl1pPr>
          </a:lstStyle>
          <a:p>
            <a:r>
              <a:rPr lang="en-CA" dirty="0"/>
              <a:t>Page Title – Click to edit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4707468" y="1613216"/>
            <a:ext cx="3403599" cy="324254"/>
          </a:xfrm>
          <a:prstGeom prst="rect">
            <a:avLst/>
          </a:prstGeom>
        </p:spPr>
        <p:txBody>
          <a:bodyPr vert="horz" anchor="t"/>
          <a:lstStyle>
            <a:lvl1pPr marL="0" indent="0">
              <a:buFontTx/>
              <a:buNone/>
              <a:defRPr sz="1050" b="1">
                <a:solidFill>
                  <a:srgbClr val="6D6C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CA" dirty="0"/>
              <a:t>Subtitle – Click to edit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236134" y="3772224"/>
            <a:ext cx="2624667" cy="32424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CA" dirty="0"/>
              <a:t>Image Caption – Click to edit</a:t>
            </a:r>
            <a:endParaRPr lang="en-US" dirty="0"/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2980267" y="292498"/>
            <a:ext cx="5164665" cy="30440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050" b="1" i="1" cap="all" baseline="0">
                <a:solidFill>
                  <a:srgbClr val="C44B2C"/>
                </a:solidFill>
                <a:latin typeface="Verdana"/>
                <a:cs typeface="Verdana"/>
              </a:defRPr>
            </a:lvl1pPr>
            <a:lvl2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2pPr>
            <a:lvl3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3pPr>
            <a:lvl4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4pPr>
            <a:lvl5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Section title 3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707467" y="1950164"/>
            <a:ext cx="3395133" cy="2501907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200" baseline="0">
                <a:solidFill>
                  <a:srgbClr val="064871"/>
                </a:solidFill>
                <a:latin typeface="Verdana"/>
                <a:cs typeface="Verdana"/>
              </a:defRPr>
            </a:lvl1pPr>
            <a:lvl2pPr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200">
                <a:solidFill>
                  <a:srgbClr val="064871"/>
                </a:solidFill>
                <a:latin typeface="Verdana"/>
                <a:cs typeface="Verdana"/>
              </a:defRPr>
            </a:lvl2pPr>
            <a:lvl3pPr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200">
                <a:solidFill>
                  <a:srgbClr val="064871"/>
                </a:solidFill>
                <a:latin typeface="Verdana"/>
                <a:cs typeface="Verdana"/>
              </a:defRPr>
            </a:lvl3pPr>
            <a:lvl4pPr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rgbClr val="064871"/>
                </a:solidFill>
                <a:latin typeface="Verdana"/>
                <a:cs typeface="Verdana"/>
              </a:defRPr>
            </a:lvl4pPr>
            <a:lvl5pPr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rgbClr val="06487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CA" dirty="0"/>
              <a:t>Bullet lists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233335" y="4971327"/>
            <a:ext cx="677333" cy="10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1" i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F46E6-F421-9C43-9F99-F8C57CC100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PICT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70" y="-40342"/>
            <a:ext cx="9194400" cy="847167"/>
          </a:xfrm>
          <a:prstGeom prst="rect">
            <a:avLst/>
          </a:prstGeom>
        </p:spPr>
      </p:pic>
      <p:sp>
        <p:nvSpPr>
          <p:cNvPr id="17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325531" y="997274"/>
            <a:ext cx="2599266" cy="2722959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5156193" y="3721820"/>
            <a:ext cx="2937933" cy="408633"/>
          </a:xfrm>
          <a:prstGeom prst="rect">
            <a:avLst/>
          </a:prstGeom>
          <a:solidFill>
            <a:srgbClr val="C44B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08598" y="3772224"/>
            <a:ext cx="2624667" cy="32424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CA" dirty="0"/>
              <a:t>Image Caption – Click to edit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2980267" y="292498"/>
            <a:ext cx="5164665" cy="30440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050" b="1" i="1" cap="all" baseline="0">
                <a:solidFill>
                  <a:srgbClr val="C44B2C"/>
                </a:solidFill>
                <a:latin typeface="Verdana"/>
                <a:cs typeface="Verdana"/>
              </a:defRPr>
            </a:lvl1pPr>
            <a:lvl2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2pPr>
            <a:lvl3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3pPr>
            <a:lvl4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4pPr>
            <a:lvl5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Section title 3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982135" y="1613216"/>
            <a:ext cx="3403599" cy="324254"/>
          </a:xfrm>
          <a:prstGeom prst="rect">
            <a:avLst/>
          </a:prstGeom>
        </p:spPr>
        <p:txBody>
          <a:bodyPr vert="horz" anchor="t"/>
          <a:lstStyle>
            <a:lvl1pPr marL="0" indent="0">
              <a:buFontTx/>
              <a:buNone/>
              <a:defRPr sz="1050" b="1">
                <a:solidFill>
                  <a:srgbClr val="6D6C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CA" dirty="0"/>
              <a:t>Subtitle – Click to edit</a:t>
            </a:r>
            <a:endParaRPr lang="en-US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982134" y="1950164"/>
            <a:ext cx="3395133" cy="2501907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200" baseline="0">
                <a:solidFill>
                  <a:srgbClr val="064871"/>
                </a:solidFill>
                <a:latin typeface="Verdana"/>
                <a:cs typeface="Verdana"/>
              </a:defRPr>
            </a:lvl1pPr>
            <a:lvl2pPr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200">
                <a:solidFill>
                  <a:srgbClr val="064871"/>
                </a:solidFill>
                <a:latin typeface="Verdana"/>
                <a:cs typeface="Verdana"/>
              </a:defRPr>
            </a:lvl2pPr>
            <a:lvl3pPr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200">
                <a:solidFill>
                  <a:srgbClr val="064871"/>
                </a:solidFill>
                <a:latin typeface="Verdana"/>
                <a:cs typeface="Verdana"/>
              </a:defRPr>
            </a:lvl3pPr>
            <a:lvl4pPr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rgbClr val="064871"/>
                </a:solidFill>
                <a:latin typeface="Verdana"/>
                <a:cs typeface="Verdana"/>
              </a:defRPr>
            </a:lvl4pPr>
            <a:lvl5pPr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rgbClr val="06487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CA" dirty="0"/>
              <a:t>Bullet lists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</p:txBody>
      </p:sp>
      <p:sp>
        <p:nvSpPr>
          <p:cNvPr id="20" name="Title 17"/>
          <p:cNvSpPr>
            <a:spLocks noGrp="1"/>
          </p:cNvSpPr>
          <p:nvPr>
            <p:ph type="title" hasCustomPrompt="1"/>
          </p:nvPr>
        </p:nvSpPr>
        <p:spPr>
          <a:xfrm>
            <a:off x="982131" y="1000451"/>
            <a:ext cx="3395133" cy="606821"/>
          </a:xfrm>
          <a:prstGeom prst="rect">
            <a:avLst/>
          </a:prstGeom>
        </p:spPr>
        <p:txBody>
          <a:bodyPr vert="horz" anchor="b"/>
          <a:lstStyle>
            <a:lvl1pPr algn="l">
              <a:defRPr sz="2100" b="1" baseline="0">
                <a:solidFill>
                  <a:srgbClr val="064871"/>
                </a:solidFill>
                <a:latin typeface="Verdana"/>
                <a:cs typeface="Verdana"/>
              </a:defRPr>
            </a:lvl1pPr>
          </a:lstStyle>
          <a:p>
            <a:r>
              <a:rPr lang="en-CA" dirty="0"/>
              <a:t>Page Title – Click to edit</a:t>
            </a:r>
            <a:endParaRPr lang="en-US" dirty="0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233335" y="4971327"/>
            <a:ext cx="677333" cy="10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1" i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F46E6-F421-9C43-9F99-F8C57CC100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BL PHOTO &amp; BULLETS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70" y="-40342"/>
            <a:ext cx="9194400" cy="847167"/>
          </a:xfrm>
          <a:prstGeom prst="rect">
            <a:avLst/>
          </a:prstGeom>
        </p:spPr>
      </p:pic>
      <p:sp>
        <p:nvSpPr>
          <p:cNvPr id="30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1253067" y="991320"/>
            <a:ext cx="2599266" cy="12144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253067" y="2775669"/>
            <a:ext cx="2599266" cy="1220789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100663" y="3993762"/>
            <a:ext cx="2937933" cy="333549"/>
          </a:xfrm>
          <a:prstGeom prst="rect">
            <a:avLst/>
          </a:prstGeom>
          <a:solidFill>
            <a:srgbClr val="C44B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 userDrawn="1"/>
        </p:nvSpPr>
        <p:spPr>
          <a:xfrm>
            <a:off x="1100662" y="2209803"/>
            <a:ext cx="2937933" cy="333549"/>
          </a:xfrm>
          <a:prstGeom prst="rect">
            <a:avLst/>
          </a:prstGeom>
          <a:solidFill>
            <a:srgbClr val="C44B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1236134" y="4045275"/>
            <a:ext cx="2624667" cy="27344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CA" dirty="0"/>
              <a:t>Image Caption – Click to edit</a:t>
            </a:r>
            <a:endParaRPr lang="en-US" dirty="0"/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1236134" y="2260926"/>
            <a:ext cx="2624667" cy="27344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CA" dirty="0"/>
              <a:t>Image Caption – Click to edit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2980267" y="292498"/>
            <a:ext cx="5164665" cy="30440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050" b="1" i="1" cap="all" baseline="0">
                <a:solidFill>
                  <a:srgbClr val="C44B2C"/>
                </a:solidFill>
                <a:latin typeface="Verdana"/>
                <a:cs typeface="Verdana"/>
              </a:defRPr>
            </a:lvl1pPr>
            <a:lvl2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2pPr>
            <a:lvl3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3pPr>
            <a:lvl4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4pPr>
            <a:lvl5pPr>
              <a:buFontTx/>
              <a:buNone/>
              <a:defRPr sz="1050" b="1" i="1" cap="all">
                <a:solidFill>
                  <a:srgbClr val="C44B2C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Section title 3</a:t>
            </a:r>
          </a:p>
        </p:txBody>
      </p:sp>
      <p:sp>
        <p:nvSpPr>
          <p:cNvPr id="15" name="Title 17"/>
          <p:cNvSpPr>
            <a:spLocks noGrp="1"/>
          </p:cNvSpPr>
          <p:nvPr>
            <p:ph type="title" hasCustomPrompt="1"/>
          </p:nvPr>
        </p:nvSpPr>
        <p:spPr>
          <a:xfrm>
            <a:off x="4707468" y="1000451"/>
            <a:ext cx="3395133" cy="606821"/>
          </a:xfrm>
          <a:prstGeom prst="rect">
            <a:avLst/>
          </a:prstGeom>
        </p:spPr>
        <p:txBody>
          <a:bodyPr vert="horz" anchor="b"/>
          <a:lstStyle>
            <a:lvl1pPr algn="l">
              <a:defRPr sz="2100" b="1" baseline="0">
                <a:solidFill>
                  <a:srgbClr val="064871"/>
                </a:solidFill>
                <a:latin typeface="Verdana"/>
                <a:cs typeface="Verdana"/>
              </a:defRPr>
            </a:lvl1pPr>
          </a:lstStyle>
          <a:p>
            <a:r>
              <a:rPr lang="en-CA" dirty="0"/>
              <a:t>Page Title – Click to edit</a:t>
            </a:r>
            <a:endParaRPr lang="en-US" dirty="0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4707468" y="1613216"/>
            <a:ext cx="3403599" cy="324254"/>
          </a:xfrm>
          <a:prstGeom prst="rect">
            <a:avLst/>
          </a:prstGeom>
        </p:spPr>
        <p:txBody>
          <a:bodyPr vert="horz" anchor="t"/>
          <a:lstStyle>
            <a:lvl1pPr marL="0" indent="0">
              <a:buFontTx/>
              <a:buNone/>
              <a:defRPr sz="1050" b="1">
                <a:solidFill>
                  <a:srgbClr val="6D6C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CA" dirty="0"/>
              <a:t>Subtitle – Click to edit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707467" y="1950164"/>
            <a:ext cx="3395133" cy="2501907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200" baseline="0">
                <a:solidFill>
                  <a:srgbClr val="064871"/>
                </a:solidFill>
                <a:latin typeface="Verdana"/>
                <a:cs typeface="Verdana"/>
              </a:defRPr>
            </a:lvl1pPr>
            <a:lvl2pPr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200">
                <a:solidFill>
                  <a:srgbClr val="064871"/>
                </a:solidFill>
                <a:latin typeface="Verdana"/>
                <a:cs typeface="Verdana"/>
              </a:defRPr>
            </a:lvl2pPr>
            <a:lvl3pPr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200">
                <a:solidFill>
                  <a:srgbClr val="064871"/>
                </a:solidFill>
                <a:latin typeface="Verdana"/>
                <a:cs typeface="Verdana"/>
              </a:defRPr>
            </a:lvl3pPr>
            <a:lvl4pPr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rgbClr val="064871"/>
                </a:solidFill>
                <a:latin typeface="Verdana"/>
                <a:cs typeface="Verdana"/>
              </a:defRPr>
            </a:lvl4pPr>
            <a:lvl5pPr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rgbClr val="06487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CA" dirty="0"/>
              <a:t>Bullet lists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</p:txBody>
      </p:sp>
      <p:sp>
        <p:nvSpPr>
          <p:cNvPr id="2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233335" y="4971327"/>
            <a:ext cx="677333" cy="10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1" i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F46E6-F421-9C43-9F99-F8C57CC100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516" y="4694086"/>
            <a:ext cx="9445032" cy="561839"/>
          </a:xfrm>
          <a:prstGeom prst="rect">
            <a:avLst/>
          </a:prstGeom>
        </p:spPr>
      </p:pic>
      <p:sp>
        <p:nvSpPr>
          <p:cNvPr id="5" name="Text Placeholder 17"/>
          <p:cNvSpPr txBox="1">
            <a:spLocks/>
          </p:cNvSpPr>
          <p:nvPr/>
        </p:nvSpPr>
        <p:spPr>
          <a:xfrm>
            <a:off x="5935133" y="4915296"/>
            <a:ext cx="1286934" cy="19645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sz="8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November 21, 2017</a:t>
            </a:r>
          </a:p>
        </p:txBody>
      </p:sp>
      <p:sp>
        <p:nvSpPr>
          <p:cNvPr id="7" name="Text Placeholder 17"/>
          <p:cNvSpPr txBox="1">
            <a:spLocks/>
          </p:cNvSpPr>
          <p:nvPr/>
        </p:nvSpPr>
        <p:spPr>
          <a:xfrm>
            <a:off x="973667" y="4915296"/>
            <a:ext cx="2921001" cy="196453"/>
          </a:xfrm>
          <a:prstGeom prst="rect">
            <a:avLst/>
          </a:prstGeom>
        </p:spPr>
        <p:txBody>
          <a:bodyPr vert="horz"/>
          <a:lstStyle>
            <a:lvl1pPr algn="l">
              <a:buFontTx/>
              <a:buNone/>
              <a:defRPr sz="8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Mining Day on the Hill 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0534" y="343535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1066801" y="205979"/>
            <a:ext cx="694266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1066801" y="1200151"/>
            <a:ext cx="694266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233335" y="4971327"/>
            <a:ext cx="677333" cy="10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1" i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F46E6-F421-9C43-9F99-F8C57CC100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6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2" r:id="rId11"/>
    <p:sldLayoutId id="2147483663" r:id="rId12"/>
    <p:sldLayoutId id="2147483664" r:id="rId13"/>
    <p:sldLayoutId id="2147483665" r:id="rId14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mailto:bchalmers@mining.ca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MAC, Mining and Social Responsibility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i="1" dirty="0"/>
              <a:t>Ryerson University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March 7, 2018</a:t>
            </a:r>
          </a:p>
        </p:txBody>
      </p:sp>
    </p:spTree>
    <p:extLst>
      <p:ext uri="{BB962C8B-B14F-4D97-AF65-F5344CB8AC3E}">
        <p14:creationId xmlns="" xmlns:p14="http://schemas.microsoft.com/office/powerpoint/2010/main" val="1671872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1221BAE-4E19-417A-97E6-639FAB274CF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CA" dirty="0"/>
              <a:t>Growing interest in </a:t>
            </a:r>
            <a:r>
              <a:rPr lang="en-CA" dirty="0" err="1"/>
              <a:t>tsm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972055-81AB-4CD4-9116-E2DD3604B5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5471" y="1312136"/>
            <a:ext cx="2286000" cy="2252992"/>
          </a:xfrm>
        </p:spPr>
        <p:txBody>
          <a:bodyPr>
            <a:normAutofit/>
          </a:bodyPr>
          <a:lstStyle/>
          <a:p>
            <a:r>
              <a:rPr lang="en-CA" b="1" i="1" dirty="0"/>
              <a:t>TSM</a:t>
            </a:r>
            <a:r>
              <a:rPr lang="en-CA" b="1" dirty="0"/>
              <a:t> implemented nationally: </a:t>
            </a:r>
          </a:p>
          <a:p>
            <a:pPr lvl="1"/>
            <a:r>
              <a:rPr lang="en-CA" dirty="0"/>
              <a:t>Canada</a:t>
            </a:r>
          </a:p>
          <a:p>
            <a:pPr lvl="1"/>
            <a:r>
              <a:rPr lang="en-CA" dirty="0"/>
              <a:t>Finland</a:t>
            </a:r>
          </a:p>
          <a:p>
            <a:pPr lvl="1"/>
            <a:r>
              <a:rPr lang="en-CA" dirty="0"/>
              <a:t>Botswana</a:t>
            </a:r>
          </a:p>
          <a:p>
            <a:pPr lvl="1"/>
            <a:r>
              <a:rPr lang="en-CA" dirty="0"/>
              <a:t>Argentina</a:t>
            </a:r>
          </a:p>
          <a:p>
            <a:pPr lvl="1"/>
            <a:r>
              <a:rPr lang="en-CA" dirty="0" smtClean="0"/>
              <a:t>Philippines</a:t>
            </a:r>
          </a:p>
          <a:p>
            <a:pPr lvl="1"/>
            <a:r>
              <a:rPr lang="en-CA" dirty="0" smtClean="0"/>
              <a:t>Spain</a:t>
            </a:r>
            <a:endParaRPr lang="en-CA" dirty="0"/>
          </a:p>
          <a:p>
            <a:pPr marL="342900" lvl="1" indent="0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6B996A4-13FB-4FBC-92B6-948827412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FF46E6-F421-9C43-9F99-F8C57CC100A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C7E53075-9F8C-4742-8721-B7BE9869E644}"/>
              </a:ext>
            </a:extLst>
          </p:cNvPr>
          <p:cNvSpPr txBox="1">
            <a:spLocks/>
          </p:cNvSpPr>
          <p:nvPr/>
        </p:nvSpPr>
        <p:spPr>
          <a:xfrm>
            <a:off x="3307672" y="1324670"/>
            <a:ext cx="2286000" cy="2587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200" kern="1200" baseline="0">
                <a:solidFill>
                  <a:srgbClr val="064871"/>
                </a:solidFill>
                <a:latin typeface="Verdana"/>
                <a:ea typeface="+mn-ea"/>
                <a:cs typeface="Verdana"/>
              </a:defRPr>
            </a:lvl1pPr>
            <a:lvl2pPr marL="557213" indent="-214313" algn="l" defTabSz="3429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200" kern="1200">
                <a:solidFill>
                  <a:srgbClr val="064871"/>
                </a:solidFill>
                <a:latin typeface="Verdana"/>
                <a:ea typeface="+mn-ea"/>
                <a:cs typeface="Verdana"/>
              </a:defRPr>
            </a:lvl2pPr>
            <a:lvl3pPr marL="857250" indent="-171450" algn="l" defTabSz="3429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200" kern="1200">
                <a:solidFill>
                  <a:srgbClr val="064871"/>
                </a:solidFill>
                <a:latin typeface="Verdana"/>
                <a:ea typeface="+mn-ea"/>
                <a:cs typeface="Verdana"/>
              </a:defRPr>
            </a:lvl3pPr>
            <a:lvl4pPr marL="1200150" indent="-171450" algn="l" defTabSz="3429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1200" kern="1200">
                <a:solidFill>
                  <a:srgbClr val="064871"/>
                </a:solidFill>
                <a:latin typeface="Verdana"/>
                <a:ea typeface="+mn-ea"/>
                <a:cs typeface="Verdana"/>
              </a:defRPr>
            </a:lvl4pPr>
            <a:lvl5pPr marL="1543050" indent="-171450" algn="l" defTabSz="3429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1200" kern="1200">
                <a:solidFill>
                  <a:srgbClr val="064871"/>
                </a:solidFill>
                <a:latin typeface="Verdana"/>
                <a:ea typeface="+mn-ea"/>
                <a:cs typeface="Verdana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/>
              <a:t>Additional countries with mines reporting on </a:t>
            </a:r>
            <a:r>
              <a:rPr lang="en-CA" b="1" i="1" dirty="0"/>
              <a:t>TSM</a:t>
            </a:r>
            <a:r>
              <a:rPr lang="en-CA" b="1" dirty="0"/>
              <a:t> indicators:</a:t>
            </a:r>
          </a:p>
          <a:p>
            <a:pPr lvl="1"/>
            <a:r>
              <a:rPr lang="en-CA" dirty="0"/>
              <a:t>Burkina Faso</a:t>
            </a:r>
          </a:p>
          <a:p>
            <a:pPr lvl="1"/>
            <a:r>
              <a:rPr lang="en-CA" dirty="0"/>
              <a:t>Mexico</a:t>
            </a:r>
          </a:p>
          <a:p>
            <a:pPr lvl="1"/>
            <a:r>
              <a:rPr lang="en-CA" dirty="0"/>
              <a:t>USA</a:t>
            </a:r>
          </a:p>
          <a:p>
            <a:pPr lvl="1"/>
            <a:r>
              <a:rPr lang="en-CA" dirty="0"/>
              <a:t>Peru</a:t>
            </a:r>
          </a:p>
          <a:p>
            <a:pPr lvl="1"/>
            <a:r>
              <a:rPr lang="en-CA" dirty="0"/>
              <a:t>Suriname</a:t>
            </a:r>
          </a:p>
          <a:p>
            <a:pPr lvl="1"/>
            <a:r>
              <a:rPr lang="en-CA" dirty="0"/>
              <a:t>Turkey</a:t>
            </a:r>
          </a:p>
          <a:p>
            <a:pPr lvl="1"/>
            <a:r>
              <a:rPr lang="en-CA" dirty="0"/>
              <a:t>Australia</a:t>
            </a:r>
          </a:p>
          <a:p>
            <a:pPr lvl="1"/>
            <a:endParaRPr lang="en-CA" dirty="0"/>
          </a:p>
          <a:p>
            <a:pPr marL="342900" lvl="1" indent="0">
              <a:buFontTx/>
              <a:buNone/>
            </a:pPr>
            <a:endParaRPr lang="en-CA" dirty="0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E089B0FD-9096-4624-9543-843D8466560F}"/>
              </a:ext>
            </a:extLst>
          </p:cNvPr>
          <p:cNvSpPr txBox="1">
            <a:spLocks/>
          </p:cNvSpPr>
          <p:nvPr/>
        </p:nvSpPr>
        <p:spPr>
          <a:xfrm>
            <a:off x="6419873" y="1312136"/>
            <a:ext cx="2286000" cy="225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200" kern="1200" baseline="0">
                <a:solidFill>
                  <a:srgbClr val="064871"/>
                </a:solidFill>
                <a:latin typeface="Verdana"/>
                <a:ea typeface="+mn-ea"/>
                <a:cs typeface="Verdana"/>
              </a:defRPr>
            </a:lvl1pPr>
            <a:lvl2pPr marL="557213" indent="-214313" algn="l" defTabSz="3429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200" kern="1200">
                <a:solidFill>
                  <a:srgbClr val="064871"/>
                </a:solidFill>
                <a:latin typeface="Verdana"/>
                <a:ea typeface="+mn-ea"/>
                <a:cs typeface="Verdana"/>
              </a:defRPr>
            </a:lvl2pPr>
            <a:lvl3pPr marL="857250" indent="-171450" algn="l" defTabSz="3429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200" kern="1200">
                <a:solidFill>
                  <a:srgbClr val="064871"/>
                </a:solidFill>
                <a:latin typeface="Verdana"/>
                <a:ea typeface="+mn-ea"/>
                <a:cs typeface="Verdana"/>
              </a:defRPr>
            </a:lvl3pPr>
            <a:lvl4pPr marL="1200150" indent="-171450" algn="l" defTabSz="3429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1200" kern="1200">
                <a:solidFill>
                  <a:srgbClr val="064871"/>
                </a:solidFill>
                <a:latin typeface="Verdana"/>
                <a:ea typeface="+mn-ea"/>
                <a:cs typeface="Verdana"/>
              </a:defRPr>
            </a:lvl4pPr>
            <a:lvl5pPr marL="1543050" indent="-171450" algn="l" defTabSz="3429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1200" kern="1200">
                <a:solidFill>
                  <a:srgbClr val="064871"/>
                </a:solidFill>
                <a:latin typeface="Verdana"/>
                <a:ea typeface="+mn-ea"/>
                <a:cs typeface="Verdana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/>
              <a:t>Countries with mines implementing </a:t>
            </a:r>
            <a:r>
              <a:rPr lang="en-CA" b="1" i="1" dirty="0"/>
              <a:t>TSM</a:t>
            </a:r>
            <a:r>
              <a:rPr lang="en-CA" b="1" dirty="0"/>
              <a:t>, but not yet reporting:</a:t>
            </a:r>
          </a:p>
          <a:p>
            <a:pPr lvl="1"/>
            <a:r>
              <a:rPr lang="en-CA" dirty="0"/>
              <a:t>Australia</a:t>
            </a:r>
          </a:p>
          <a:p>
            <a:pPr lvl="1"/>
            <a:r>
              <a:rPr lang="en-CA" dirty="0"/>
              <a:t>Greece</a:t>
            </a:r>
          </a:p>
          <a:p>
            <a:pPr marL="342900" lvl="1" indent="0">
              <a:buFontTx/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881073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7F93F-6B36-5B47-B107-6321A1FF5EE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111500" y="114300"/>
            <a:ext cx="4368800" cy="482601"/>
          </a:xfrm>
        </p:spPr>
        <p:txBody>
          <a:bodyPr>
            <a:noAutofit/>
          </a:bodyPr>
          <a:lstStyle/>
          <a:p>
            <a:r>
              <a:rPr lang="en-US" sz="1200" dirty="0"/>
              <a:t>Core Components for an Association </a:t>
            </a:r>
          </a:p>
          <a:p>
            <a:r>
              <a:rPr lang="en-US" sz="1200" dirty="0"/>
              <a:t>adopting TSM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413164" y="970981"/>
            <a:ext cx="6317672" cy="36004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50" b="1" dirty="0"/>
              <a:t>TSM consists of seven core components that must be in place:</a:t>
            </a:r>
          </a:p>
          <a:p>
            <a:pPr marL="0" indent="0">
              <a:buNone/>
            </a:pPr>
            <a:endParaRPr lang="en-US" sz="100" b="1" dirty="0"/>
          </a:p>
          <a:p>
            <a:pPr>
              <a:buFont typeface="+mj-lt"/>
              <a:buAutoNum type="arabicPeriod"/>
            </a:pPr>
            <a:r>
              <a:rPr lang="en-US" sz="1350" dirty="0"/>
              <a:t>Guiding Principles</a:t>
            </a:r>
          </a:p>
          <a:p>
            <a:pPr>
              <a:buFont typeface="+mj-lt"/>
              <a:buAutoNum type="arabicPeriod"/>
            </a:pPr>
            <a:r>
              <a:rPr lang="en-US" sz="1350" dirty="0"/>
              <a:t>Performance Indicators</a:t>
            </a:r>
          </a:p>
          <a:p>
            <a:pPr>
              <a:buFont typeface="+mj-lt"/>
              <a:buAutoNum type="arabicPeriod"/>
            </a:pPr>
            <a:r>
              <a:rPr lang="en-US" sz="1350" dirty="0"/>
              <a:t>Facility Level Reporting</a:t>
            </a:r>
          </a:p>
          <a:p>
            <a:pPr>
              <a:buFont typeface="+mj-lt"/>
              <a:buAutoNum type="arabicPeriod"/>
            </a:pPr>
            <a:r>
              <a:rPr lang="en-US" sz="1350" dirty="0"/>
              <a:t>Independent Verification</a:t>
            </a:r>
          </a:p>
          <a:p>
            <a:pPr>
              <a:buFont typeface="+mj-lt"/>
              <a:buAutoNum type="arabicPeriod"/>
            </a:pPr>
            <a:r>
              <a:rPr lang="en-US" sz="1350" dirty="0"/>
              <a:t>Public Reporting of Facility Level Reporting </a:t>
            </a:r>
          </a:p>
          <a:p>
            <a:pPr>
              <a:buFont typeface="+mj-lt"/>
              <a:buAutoNum type="arabicPeriod"/>
            </a:pPr>
            <a:r>
              <a:rPr lang="en-US" sz="1350" dirty="0"/>
              <a:t>Condition of Membership</a:t>
            </a:r>
          </a:p>
          <a:p>
            <a:pPr>
              <a:buFont typeface="+mj-lt"/>
              <a:buAutoNum type="arabicPeriod"/>
            </a:pPr>
            <a:r>
              <a:rPr lang="en-US" sz="1350" dirty="0"/>
              <a:t>Community of Interest Advisory Body</a:t>
            </a:r>
          </a:p>
          <a:p>
            <a:pPr>
              <a:buFont typeface="+mj-lt"/>
              <a:buAutoNum type="arabicPeriod"/>
            </a:pPr>
            <a:endParaRPr lang="en-US" sz="100" dirty="0"/>
          </a:p>
          <a:p>
            <a:pPr marL="0" indent="0">
              <a:buNone/>
            </a:pPr>
            <a:r>
              <a:rPr lang="en-US" sz="1350" b="1" dirty="0"/>
              <a:t>Each implementing association is required to have something in place to meet each of these seven components.</a:t>
            </a:r>
          </a:p>
          <a:p>
            <a:pPr marL="0" indent="0">
              <a:buNone/>
            </a:pPr>
            <a:r>
              <a:rPr lang="en-US" sz="1350" b="1" dirty="0"/>
              <a:t>It is left up to the association, in conjunction with their Community of Interest Advisory Body, to decide how best to implement each item</a:t>
            </a:r>
          </a:p>
          <a:p>
            <a:pPr>
              <a:buFont typeface="+mj-lt"/>
              <a:buAutoNum type="arabicPeriod"/>
            </a:pPr>
            <a:endParaRPr lang="en-US" sz="1350" dirty="0"/>
          </a:p>
          <a:p>
            <a:endParaRPr lang="en-US" sz="135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940155" y="1434477"/>
            <a:ext cx="2412635" cy="1216993"/>
            <a:chOff x="5441375" y="1295927"/>
            <a:chExt cx="2412635" cy="1216993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4244850F-C19F-4058-8F53-795F65A43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1375" y="1295927"/>
              <a:ext cx="2412635" cy="1216993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157408" y="1372279"/>
              <a:ext cx="646202" cy="819889"/>
              <a:chOff x="7342823" y="1764087"/>
              <a:chExt cx="909979" cy="974740"/>
            </a:xfrm>
          </p:grpSpPr>
          <p:pic>
            <p:nvPicPr>
              <p:cNvPr id="9" name="Picture 8" descr="TSM-logo.jpg"/>
              <p:cNvPicPr>
                <a:picLocks noChangeAspect="1"/>
              </p:cNvPicPr>
              <p:nvPr/>
            </p:nvPicPr>
            <p:blipFill>
              <a:blip r:embed="rId3"/>
              <a:srcRect l="60676" r="-1305" b="27554"/>
              <a:stretch>
                <a:fillRect/>
              </a:stretch>
            </p:blipFill>
            <p:spPr>
              <a:xfrm>
                <a:off x="8026765" y="1764087"/>
                <a:ext cx="226037" cy="115823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</p:spPr>
          </p:pic>
          <p:pic>
            <p:nvPicPr>
              <p:cNvPr id="10" name="Picture 9" descr="TSM-logo.jpg"/>
              <p:cNvPicPr>
                <a:picLocks noChangeAspect="1"/>
              </p:cNvPicPr>
              <p:nvPr/>
            </p:nvPicPr>
            <p:blipFill>
              <a:blip r:embed="rId3"/>
              <a:srcRect l="60676" r="-1305" b="27554"/>
              <a:stretch>
                <a:fillRect/>
              </a:stretch>
            </p:blipFill>
            <p:spPr>
              <a:xfrm>
                <a:off x="7342823" y="2623004"/>
                <a:ext cx="226037" cy="115823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</p:spPr>
          </p:pic>
        </p:grpSp>
        <p:pic>
          <p:nvPicPr>
            <p:cNvPr id="11" name="Picture 10" descr="TSM-logo.jpg"/>
            <p:cNvPicPr>
              <a:picLocks noChangeAspect="1"/>
            </p:cNvPicPr>
            <p:nvPr/>
          </p:nvPicPr>
          <p:blipFill>
            <a:blip r:embed="rId3"/>
            <a:srcRect l="60676" r="-1305" b="27554"/>
            <a:stretch>
              <a:fillRect/>
            </a:stretch>
          </p:blipFill>
          <p:spPr>
            <a:xfrm>
              <a:off x="6723352" y="1880168"/>
              <a:ext cx="169528" cy="8686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12" name="Picture 11" descr="TSM-logo.jpg">
              <a:extLst>
                <a:ext uri="{FF2B5EF4-FFF2-40B4-BE49-F238E27FC236}">
                  <a16:creationId xmlns="" xmlns:a16="http://schemas.microsoft.com/office/drawing/2014/main" id="{86494800-687F-4008-8D31-F40AEBCD7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0676" r="-1305" b="27554"/>
            <a:stretch>
              <a:fillRect/>
            </a:stretch>
          </p:blipFill>
          <p:spPr>
            <a:xfrm>
              <a:off x="7395536" y="1740478"/>
              <a:ext cx="169528" cy="8686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13" name="Picture 12" descr="TSM-logo.jpg">
              <a:extLst>
                <a:ext uri="{FF2B5EF4-FFF2-40B4-BE49-F238E27FC236}">
                  <a16:creationId xmlns="" xmlns:a16="http://schemas.microsoft.com/office/drawing/2014/main" id="{886E152B-39E8-114D-B839-D4BE344C4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0676" r="-1305" b="27554"/>
            <a:stretch>
              <a:fillRect/>
            </a:stretch>
          </p:blipFill>
          <p:spPr>
            <a:xfrm>
              <a:off x="5922834" y="1383243"/>
              <a:ext cx="169528" cy="8686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</p:spTree>
    <p:extLst>
      <p:ext uri="{BB962C8B-B14F-4D97-AF65-F5344CB8AC3E}">
        <p14:creationId xmlns="" xmlns:p14="http://schemas.microsoft.com/office/powerpoint/2010/main" val="1168337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924249"/>
            <a:ext cx="3302001" cy="809724"/>
          </a:xfrm>
        </p:spPr>
        <p:txBody>
          <a:bodyPr>
            <a:normAutofit/>
          </a:bodyPr>
          <a:lstStyle/>
          <a:p>
            <a:r>
              <a:rPr lang="en-CA" sz="1600" dirty="0"/>
              <a:t>For more information</a:t>
            </a:r>
            <a:br>
              <a:rPr lang="en-CA" sz="1600" dirty="0"/>
            </a:br>
            <a:r>
              <a:rPr lang="en-CA" sz="1600" dirty="0"/>
              <a:t>please contact:</a:t>
            </a: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pPr defTabSz="805753">
              <a:spcBef>
                <a:spcPts val="70"/>
              </a:spcBef>
            </a:pPr>
            <a:r>
              <a:rPr lang="en-US" sz="1400" dirty="0">
                <a:solidFill>
                  <a:srgbClr val="003D5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Ben Chalmers</a:t>
            </a:r>
          </a:p>
          <a:p>
            <a:pPr defTabSz="805753">
              <a:spcBef>
                <a:spcPts val="70"/>
              </a:spcBef>
            </a:pPr>
            <a:r>
              <a:rPr lang="en-US" sz="1400" dirty="0">
                <a:solidFill>
                  <a:srgbClr val="003D5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Vice President, Sustainable Development</a:t>
            </a:r>
          </a:p>
          <a:p>
            <a:pPr defTabSz="805753">
              <a:spcBef>
                <a:spcPts val="70"/>
              </a:spcBef>
            </a:pPr>
            <a:r>
              <a:rPr lang="en-US" sz="1400" dirty="0">
                <a:solidFill>
                  <a:srgbClr val="003D5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Mining Association of Canada</a:t>
            </a:r>
          </a:p>
          <a:p>
            <a:pPr defTabSz="805753">
              <a:spcBef>
                <a:spcPts val="70"/>
              </a:spcBef>
            </a:pPr>
            <a:r>
              <a:rPr lang="en-US" sz="1400" dirty="0">
                <a:solidFill>
                  <a:srgbClr val="003D5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  <a:hlinkClick r:id="rId2"/>
              </a:rPr>
              <a:t>bchalmers@mining.ca</a:t>
            </a:r>
            <a:endParaRPr lang="en-US" sz="1400" dirty="0">
              <a:solidFill>
                <a:srgbClr val="003D5C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805753">
              <a:spcBef>
                <a:spcPts val="70"/>
              </a:spcBef>
            </a:pPr>
            <a:r>
              <a:rPr lang="en-US" sz="1400" dirty="0">
                <a:solidFill>
                  <a:srgbClr val="003D5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613-233-9391</a:t>
            </a:r>
          </a:p>
          <a:p>
            <a:endParaRPr lang="en-CA" sz="1400" dirty="0"/>
          </a:p>
          <a:p>
            <a:pPr defTabSz="805753">
              <a:spcBef>
                <a:spcPts val="70"/>
              </a:spcBef>
            </a:pPr>
            <a:r>
              <a:rPr lang="en-US" sz="1400" dirty="0">
                <a:solidFill>
                  <a:srgbClr val="003D5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Pierre Gratton</a:t>
            </a:r>
          </a:p>
          <a:p>
            <a:pPr defTabSz="805753">
              <a:spcBef>
                <a:spcPts val="70"/>
              </a:spcBef>
            </a:pPr>
            <a:r>
              <a:rPr lang="en-US" sz="1400" dirty="0">
                <a:solidFill>
                  <a:srgbClr val="003D5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President and CEO</a:t>
            </a:r>
          </a:p>
          <a:p>
            <a:pPr defTabSz="805753">
              <a:spcBef>
                <a:spcPts val="70"/>
              </a:spcBef>
            </a:pPr>
            <a:r>
              <a:rPr lang="en-US" sz="1400" dirty="0">
                <a:solidFill>
                  <a:srgbClr val="003D5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Mining Association of Canada</a:t>
            </a:r>
          </a:p>
          <a:p>
            <a:pPr defTabSz="805753">
              <a:spcBef>
                <a:spcPts val="70"/>
              </a:spcBef>
            </a:pPr>
            <a:r>
              <a:rPr lang="en-US" sz="1400" dirty="0">
                <a:solidFill>
                  <a:srgbClr val="003D5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  <a:hlinkClick r:id="rId2"/>
              </a:rPr>
              <a:t>pgratton@mining.ca</a:t>
            </a:r>
            <a:endParaRPr lang="en-US" sz="1400" dirty="0">
              <a:solidFill>
                <a:srgbClr val="003D5C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805753">
              <a:spcBef>
                <a:spcPts val="70"/>
              </a:spcBef>
            </a:pPr>
            <a:r>
              <a:rPr lang="en-US" sz="1400" dirty="0">
                <a:solidFill>
                  <a:srgbClr val="003D5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613-233-9391</a:t>
            </a:r>
          </a:p>
          <a:p>
            <a:pPr lvl="0"/>
            <a:endParaRPr lang="en-CA" sz="1400" dirty="0"/>
          </a:p>
          <a:p>
            <a:pPr lvl="0"/>
            <a:r>
              <a:rPr lang="en-CA" sz="1400" dirty="0"/>
              <a:t>Follow us on Twitter:</a:t>
            </a:r>
          </a:p>
          <a:p>
            <a:pPr lvl="0"/>
            <a:r>
              <a:rPr lang="en-CA" sz="1400" dirty="0"/>
              <a:t>@</a:t>
            </a:r>
            <a:r>
              <a:rPr lang="en-CA" sz="1400" dirty="0" err="1"/>
              <a:t>theminingstory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FF46E6-F421-9C43-9F99-F8C57CC100A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Placeholder 6"/>
          <p:cNvPicPr>
            <a:picLocks noGrp="1" noChangeAspect="1"/>
          </p:cNvPicPr>
          <p:nvPr>
            <p:ph type="pic" sz="quarter" idx="24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0142" y="972270"/>
            <a:ext cx="2734357" cy="3625851"/>
          </a:xfrm>
        </p:spPr>
      </p:pic>
    </p:spTree>
    <p:extLst>
      <p:ext uri="{BB962C8B-B14F-4D97-AF65-F5344CB8AC3E}">
        <p14:creationId xmlns="" xmlns:p14="http://schemas.microsoft.com/office/powerpoint/2010/main" val="148851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CA" sz="1400" dirty="0"/>
              <a:t>About MAC</a:t>
            </a:r>
          </a:p>
          <a:p>
            <a:r>
              <a:rPr lang="en-CA" sz="1400" dirty="0"/>
              <a:t>Mining and Host Countries</a:t>
            </a:r>
          </a:p>
          <a:p>
            <a:r>
              <a:rPr lang="en-CA" sz="1400" dirty="0"/>
              <a:t>About TSM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FF46E6-F421-9C43-9F99-F8C57CC100A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E2F2F5-F600-425F-BF21-6616F32D3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372" y="982133"/>
            <a:ext cx="3930228" cy="415588"/>
          </a:xfrm>
        </p:spPr>
        <p:txBody>
          <a:bodyPr>
            <a:normAutofit/>
          </a:bodyPr>
          <a:lstStyle/>
          <a:p>
            <a:r>
              <a:rPr lang="en-CA" dirty="0"/>
              <a:t>ABOUT MAC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583812D-7DDD-457E-A7AA-2B0086EC12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2372" y="1397721"/>
            <a:ext cx="4429761" cy="385232"/>
          </a:xfrm>
        </p:spPr>
        <p:txBody>
          <a:bodyPr>
            <a:normAutofit/>
          </a:bodyPr>
          <a:lstStyle/>
          <a:p>
            <a:r>
              <a:rPr lang="en-CA" sz="1200" dirty="0"/>
              <a:t>The national voice of Canada’s mining industry.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0AFA4CD-B04C-4337-9C18-DC199460C8D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CA" dirty="0"/>
              <a:t>Mining association of Canada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616EA6E-A208-4337-AF95-EC4EB1E75A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72372" y="1727912"/>
            <a:ext cx="4477175" cy="2575857"/>
          </a:xfrm>
        </p:spPr>
        <p:txBody>
          <a:bodyPr>
            <a:normAutofit lnSpcReduction="10000"/>
          </a:bodyPr>
          <a:lstStyle/>
          <a:p>
            <a:r>
              <a:rPr lang="en-CA" sz="1400" dirty="0"/>
              <a:t>Advocacy – to advance the business of mining. </a:t>
            </a:r>
          </a:p>
          <a:p>
            <a:r>
              <a:rPr lang="en-CA" sz="1400" i="1" dirty="0"/>
              <a:t>TSM</a:t>
            </a:r>
            <a:r>
              <a:rPr lang="en-CA" sz="1400" dirty="0"/>
              <a:t> Initiative – stewardship and social license. </a:t>
            </a:r>
          </a:p>
          <a:p>
            <a:r>
              <a:rPr lang="en-CA" sz="1400" dirty="0"/>
              <a:t>40+ members in iron ore, gold, diamonds, oil sands, met-coal, base metals, uranium.</a:t>
            </a:r>
          </a:p>
          <a:p>
            <a:r>
              <a:rPr lang="en-CA" sz="1400" dirty="0"/>
              <a:t>50+ members in engineering, environment, finance. </a:t>
            </a:r>
          </a:p>
          <a:p>
            <a:r>
              <a:rPr lang="en-CA" sz="1400" dirty="0"/>
              <a:t>Members engaged in exploration, mining, smelting, semi-fabrication, supply.</a:t>
            </a:r>
          </a:p>
          <a:p>
            <a:pPr marL="0" indent="0">
              <a:buNone/>
            </a:pPr>
            <a:endParaRPr lang="en-CA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AD0C75-19D7-4034-864E-145755B33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FF46E6-F421-9C43-9F99-F8C57CC100A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C9B8A4A-D414-4E3A-8491-4BE2A0E21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107" y="942581"/>
            <a:ext cx="2614199" cy="37795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924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="" xmlns:a16="http://schemas.microsoft.com/office/drawing/2014/main" id="{AFBF2994-A4D5-42ED-BC9C-62E233F4B6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1DCCF96-B793-488A-AA2D-8101F011A8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Goldcorp, water testing at the Cerro Negro Mine, Argentina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C4A3C20E-1EA1-42EF-AF3D-3B9573BB28A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CA" dirty="0"/>
              <a:t>Canadian mining Leadership Abroad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7754BBA6-57C2-4DB3-A3AE-616879A658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540" y="997274"/>
            <a:ext cx="4175191" cy="3612826"/>
          </a:xfrm>
        </p:spPr>
        <p:txBody>
          <a:bodyPr>
            <a:normAutofit/>
          </a:bodyPr>
          <a:lstStyle/>
          <a:p>
            <a:r>
              <a:rPr lang="en-US" dirty="0"/>
              <a:t>Canadian mining companies abroad are leaders in responsible business practices.</a:t>
            </a:r>
          </a:p>
          <a:p>
            <a:r>
              <a:rPr lang="en-US" dirty="0"/>
              <a:t>Mining is an economic engine for host communities that drives improvements in well-being and the benefits are inclusive.</a:t>
            </a:r>
          </a:p>
          <a:p>
            <a:r>
              <a:rPr lang="en-US" dirty="0"/>
              <a:t>While the outcomes are not always perfect, Canadian mining companies work hard to address issues when they arise.</a:t>
            </a:r>
          </a:p>
          <a:p>
            <a:r>
              <a:rPr lang="en-US" dirty="0"/>
              <a:t>Working in partnership, we can achieve more.</a:t>
            </a:r>
          </a:p>
          <a:p>
            <a:r>
              <a:rPr lang="en-US" dirty="0"/>
              <a:t>There is significant opportunity to leverage international development resources through the strong social and economic contributions of Canadian mining companies to local communities.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EB517BC1-3443-4007-BBBB-3ACE2B452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FF46E6-F421-9C43-9F99-F8C57CC100A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548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CAD1FC5-310B-4E84-837B-67BE93D8A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FF46E6-F421-9C43-9F99-F8C57CC100A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1C5BF2F-DD2E-45E8-B869-87A8AA24A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68" y="1194991"/>
            <a:ext cx="3565387" cy="219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178B1E1-2807-474D-99BF-554A5F633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513" y="1530968"/>
            <a:ext cx="4419031" cy="2845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E560596-A782-4DAC-8F1D-CC331A2C9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542" y="3490993"/>
            <a:ext cx="2793972" cy="707708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E6301058-CD0A-42BD-AFA6-76D431A993AA}"/>
              </a:ext>
            </a:extLst>
          </p:cNvPr>
          <p:cNvSpPr txBox="1">
            <a:spLocks/>
          </p:cNvSpPr>
          <p:nvPr/>
        </p:nvSpPr>
        <p:spPr>
          <a:xfrm>
            <a:off x="2980267" y="130425"/>
            <a:ext cx="5538700" cy="66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342900" rtl="0" eaLnBrk="1" latinLnBrk="0" hangingPunct="1">
              <a:spcBef>
                <a:spcPct val="20000"/>
              </a:spcBef>
              <a:buFontTx/>
              <a:buNone/>
              <a:defRPr sz="1050" b="1" i="1" kern="1200" cap="all" baseline="0">
                <a:solidFill>
                  <a:srgbClr val="C44B2C"/>
                </a:solidFill>
                <a:latin typeface="Verdana"/>
                <a:ea typeface="+mn-ea"/>
                <a:cs typeface="Verdana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Tx/>
              <a:buNone/>
              <a:defRPr sz="1050" b="1" i="1" kern="1200" cap="all">
                <a:solidFill>
                  <a:srgbClr val="C44B2C"/>
                </a:solidFill>
                <a:latin typeface="Verdana"/>
                <a:ea typeface="+mn-ea"/>
                <a:cs typeface="Verdana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Tx/>
              <a:buNone/>
              <a:defRPr sz="1050" b="1" i="1" kern="1200" cap="all">
                <a:solidFill>
                  <a:srgbClr val="C44B2C"/>
                </a:solidFill>
                <a:latin typeface="Verdana"/>
                <a:ea typeface="+mn-ea"/>
                <a:cs typeface="Verdana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Tx/>
              <a:buNone/>
              <a:defRPr sz="1050" b="1" i="1" kern="1200" cap="all">
                <a:solidFill>
                  <a:srgbClr val="C44B2C"/>
                </a:solidFill>
                <a:latin typeface="Verdana"/>
                <a:ea typeface="+mn-ea"/>
                <a:cs typeface="Verdana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Tx/>
              <a:buNone/>
              <a:defRPr sz="1050" b="1" i="1" kern="1200" cap="all">
                <a:solidFill>
                  <a:srgbClr val="C44B2C"/>
                </a:solidFill>
                <a:latin typeface="Verdana"/>
                <a:ea typeface="+mn-ea"/>
                <a:cs typeface="Verdana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Aggregate MAC member Value Distribution Data:</a:t>
            </a:r>
          </a:p>
          <a:p>
            <a:r>
              <a:rPr lang="en-CA" dirty="0"/>
              <a:t>Beneficiaries within host countries</a:t>
            </a:r>
          </a:p>
        </p:txBody>
      </p:sp>
    </p:spTree>
    <p:extLst>
      <p:ext uri="{BB962C8B-B14F-4D97-AF65-F5344CB8AC3E}">
        <p14:creationId xmlns="" xmlns:p14="http://schemas.microsoft.com/office/powerpoint/2010/main" val="278800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CA" dirty="0"/>
              <a:t>TOWARDS SUSTAINABLE MINING®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448140" y="894730"/>
            <a:ext cx="4404607" cy="37722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b="1" dirty="0"/>
              <a:t>About </a:t>
            </a:r>
            <a:r>
              <a:rPr lang="en-CA" b="1" i="1" dirty="0"/>
              <a:t>TSM</a:t>
            </a:r>
            <a:r>
              <a:rPr lang="en-CA" b="1" dirty="0"/>
              <a:t>:</a:t>
            </a:r>
          </a:p>
          <a:p>
            <a:r>
              <a:rPr lang="en-CA" dirty="0"/>
              <a:t>Mandatory participation for MAC members.</a:t>
            </a:r>
          </a:p>
          <a:p>
            <a:r>
              <a:rPr lang="en-CA" dirty="0"/>
              <a:t>Improves environmental and social performance in critical areas beyond regulations: </a:t>
            </a:r>
          </a:p>
          <a:p>
            <a:pPr lvl="1"/>
            <a:r>
              <a:rPr lang="en-CA" dirty="0"/>
              <a:t>Environmental Footprint (tailings, biodiversity, mine closure).</a:t>
            </a:r>
          </a:p>
          <a:p>
            <a:pPr lvl="1"/>
            <a:r>
              <a:rPr lang="en-CA" dirty="0"/>
              <a:t>Energy Efficiency (energy use, GHG emissions).</a:t>
            </a:r>
          </a:p>
          <a:p>
            <a:pPr lvl="1"/>
            <a:r>
              <a:rPr lang="en-CA" dirty="0"/>
              <a:t>Community and People (engagement, safety &amp; health, crisis management).</a:t>
            </a:r>
          </a:p>
          <a:p>
            <a:pPr marL="0" indent="0">
              <a:buNone/>
            </a:pPr>
            <a:r>
              <a:rPr lang="en-CA" b="1" dirty="0"/>
              <a:t>Program Strengths:</a:t>
            </a:r>
          </a:p>
          <a:p>
            <a:r>
              <a:rPr lang="en-CA" dirty="0"/>
              <a:t>Performance measured at facility-level. </a:t>
            </a:r>
          </a:p>
          <a:p>
            <a:r>
              <a:rPr lang="en-CA" dirty="0"/>
              <a:t>Monitored by external Community of Interest (COI) Advisory Panel. </a:t>
            </a:r>
          </a:p>
          <a:p>
            <a:r>
              <a:rPr lang="en-CA" dirty="0"/>
              <a:t>Results are externally-verified. </a:t>
            </a:r>
          </a:p>
          <a:p>
            <a:r>
              <a:rPr lang="en-CA" dirty="0"/>
              <a:t>Encourages excellence and continuous improvement.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233335" y="4971327"/>
            <a:ext cx="677333" cy="10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1" i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1ADE1-C0C5-0449-806C-8E471EB72CA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D867BA5-E4C5-49BB-BBB0-1873754A5E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04425" y="867400"/>
            <a:ext cx="3285067" cy="38269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7170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6CA7C0-D042-4964-B1DB-775EBEE5B0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1500" dirty="0"/>
              <a:t>Facility Level Public reporting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F4D9D76-8307-6347-BDC7-C0B78C915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644357"/>
            <a:ext cx="3477986" cy="411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395616C-3774-4044-82E1-0AABFE2A9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987" y="689997"/>
            <a:ext cx="3380014" cy="41166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46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7F93F-6B36-5B47-B107-6321A1FF5E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79337" y="798307"/>
            <a:ext cx="468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Aboriginal and Community Outreach Assessments</a:t>
            </a:r>
          </a:p>
          <a:p>
            <a:pPr algn="ctr"/>
            <a:r>
              <a:rPr lang="en-US" sz="900" b="1" dirty="0"/>
              <a:t>Percentage of Facilities at a Level A or Higher 2006, 2015 and 2016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151992"/>
            <a:ext cx="6858000" cy="3673928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3703515" y="108942"/>
            <a:ext cx="3873499" cy="3044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Tx/>
              <a:buNone/>
              <a:defRPr sz="1400" b="1" i="1" kern="1200" cap="all" baseline="0">
                <a:solidFill>
                  <a:srgbClr val="C44B2C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Tx/>
              <a:buNone/>
              <a:defRPr sz="1400" b="1" i="1" kern="1200" cap="all">
                <a:solidFill>
                  <a:srgbClr val="C44B2C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Tx/>
              <a:buNone/>
              <a:defRPr sz="1400" b="1" i="1" kern="1200" cap="all">
                <a:solidFill>
                  <a:srgbClr val="C44B2C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Tx/>
              <a:buNone/>
              <a:defRPr sz="1400" b="1" i="1" kern="1200" cap="all">
                <a:solidFill>
                  <a:srgbClr val="C44B2C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Tx/>
              <a:buNone/>
              <a:defRPr sz="1400" b="1" i="1" kern="1200" cap="all">
                <a:solidFill>
                  <a:srgbClr val="C44B2C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/>
              <a:t>2016 Aggregate Results:  </a:t>
            </a:r>
          </a:p>
          <a:p>
            <a:r>
              <a:rPr lang="en-CA" sz="1200" dirty="0"/>
              <a:t>Communities &amp; People</a:t>
            </a:r>
          </a:p>
        </p:txBody>
      </p:sp>
    </p:spTree>
    <p:extLst>
      <p:ext uri="{BB962C8B-B14F-4D97-AF65-F5344CB8AC3E}">
        <p14:creationId xmlns="" xmlns:p14="http://schemas.microsoft.com/office/powerpoint/2010/main" val="27248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4573324-948E-41FD-B224-701E041E85E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CA" dirty="0" err="1"/>
              <a:t>Tsm</a:t>
            </a:r>
            <a:r>
              <a:rPr lang="en-CA" dirty="0"/>
              <a:t> and responsible sourcing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2127CC-05C5-49E1-B26C-C2FDCE0FF8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2608" y="1409415"/>
            <a:ext cx="1629029" cy="1434400"/>
          </a:xfrm>
          <a:solidFill>
            <a:srgbClr val="06487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1050" dirty="0">
                <a:solidFill>
                  <a:schemeClr val="bg1"/>
                </a:solidFill>
              </a:rPr>
              <a:t>	MAC has integrated Prevention of Child and Forced Labour components into </a:t>
            </a:r>
            <a:r>
              <a:rPr lang="en-CA" sz="1050" i="1" dirty="0">
                <a:solidFill>
                  <a:schemeClr val="bg1"/>
                </a:solidFill>
              </a:rPr>
              <a:t>TSM</a:t>
            </a:r>
            <a:r>
              <a:rPr lang="en-CA" sz="1050" dirty="0">
                <a:solidFill>
                  <a:schemeClr val="bg1"/>
                </a:solidFill>
              </a:rPr>
              <a:t> and anticipates that the next version of the Apple Standards will reflect this.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12D8F7D-96FC-4A7C-9352-27441F288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324" y="803605"/>
            <a:ext cx="3873499" cy="297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BC5354E-98FE-4F73-9523-EF4C6E9191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361" y="1139654"/>
            <a:ext cx="4482140" cy="2602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CFB1AC3-0E90-4F47-B289-7E991F2C55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371980" y="786924"/>
            <a:ext cx="438561" cy="336049"/>
          </a:xfrm>
          <a:prstGeom prst="rect">
            <a:avLst/>
          </a:prstGeom>
        </p:spPr>
      </p:pic>
      <p:sp>
        <p:nvSpPr>
          <p:cNvPr id="13" name="Star: 7 Points 12">
            <a:extLst>
              <a:ext uri="{FF2B5EF4-FFF2-40B4-BE49-F238E27FC236}">
                <a16:creationId xmlns="" xmlns:a16="http://schemas.microsoft.com/office/drawing/2014/main" id="{E5DB003F-E27B-4711-B7B6-528C8511B349}"/>
              </a:ext>
            </a:extLst>
          </p:cNvPr>
          <p:cNvSpPr/>
          <p:nvPr/>
        </p:nvSpPr>
        <p:spPr>
          <a:xfrm>
            <a:off x="2666447" y="3108285"/>
            <a:ext cx="199599" cy="163775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4" name="Star: 7 Points 13">
            <a:extLst>
              <a:ext uri="{FF2B5EF4-FFF2-40B4-BE49-F238E27FC236}">
                <a16:creationId xmlns="" xmlns:a16="http://schemas.microsoft.com/office/drawing/2014/main" id="{E80A8DB0-4157-48DD-9DC5-ACA68BAA65EF}"/>
              </a:ext>
            </a:extLst>
          </p:cNvPr>
          <p:cNvSpPr/>
          <p:nvPr/>
        </p:nvSpPr>
        <p:spPr>
          <a:xfrm>
            <a:off x="3178601" y="3108285"/>
            <a:ext cx="199599" cy="163775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0" name="Star: 7 Points 12">
            <a:extLst>
              <a:ext uri="{FF2B5EF4-FFF2-40B4-BE49-F238E27FC236}">
                <a16:creationId xmlns="" xmlns:a16="http://schemas.microsoft.com/office/drawing/2014/main" id="{E5DB003F-E27B-4711-B7B6-528C8511B349}"/>
              </a:ext>
            </a:extLst>
          </p:cNvPr>
          <p:cNvSpPr/>
          <p:nvPr/>
        </p:nvSpPr>
        <p:spPr>
          <a:xfrm>
            <a:off x="6288350" y="1434686"/>
            <a:ext cx="199599" cy="163775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1371980" y="3937642"/>
            <a:ext cx="6550396" cy="758856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Blip>
                <a:blip r:embed="rId6"/>
              </a:buBlip>
              <a:defRPr sz="1600" kern="1200" baseline="0">
                <a:solidFill>
                  <a:srgbClr val="06487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Blip>
                <a:blip r:embed="rId7"/>
              </a:buBlip>
              <a:defRPr sz="1600" kern="1200">
                <a:solidFill>
                  <a:srgbClr val="06487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Blip>
                <a:blip r:embed="rId8"/>
              </a:buBlip>
              <a:defRPr sz="1600" kern="1200">
                <a:solidFill>
                  <a:srgbClr val="06487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600" kern="1200">
                <a:solidFill>
                  <a:srgbClr val="06487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600" kern="1200">
                <a:solidFill>
                  <a:srgbClr val="06487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/>
              <a:t>TSM is also an associate member of the Responsible Steel Standards and is working in collaboration on the mining components of Responsible Steel.</a:t>
            </a:r>
          </a:p>
          <a:p>
            <a:r>
              <a:rPr lang="en-CA" sz="1350" dirty="0"/>
              <a:t>TSM is also working with the Responsible Jewelry Council on cross-recognition</a:t>
            </a:r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C59E0A9-F28C-4F2E-81B9-C6C145999980}"/>
              </a:ext>
            </a:extLst>
          </p:cNvPr>
          <p:cNvSpPr/>
          <p:nvPr/>
        </p:nvSpPr>
        <p:spPr>
          <a:xfrm>
            <a:off x="4435424" y="4892179"/>
            <a:ext cx="319318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25" dirty="0">
                <a:solidFill>
                  <a:schemeClr val="bg1">
                    <a:lumMod val="50000"/>
                  </a:schemeClr>
                </a:solidFill>
              </a:rPr>
              <a:t>19</a:t>
            </a:r>
          </a:p>
        </p:txBody>
      </p:sp>
    </p:spTree>
    <p:extLst>
      <p:ext uri="{BB962C8B-B14F-4D97-AF65-F5344CB8AC3E}">
        <p14:creationId xmlns="" xmlns:p14="http://schemas.microsoft.com/office/powerpoint/2010/main" val="3180836804"/>
      </p:ext>
    </p:extLst>
  </p:cSld>
  <p:clrMapOvr>
    <a:masterClrMapping/>
  </p:clrMapOvr>
</p:sld>
</file>

<file path=ppt/theme/theme1.xml><?xml version="1.0" encoding="utf-8"?>
<a:theme xmlns:a="http://schemas.openxmlformats.org/drawingml/2006/main" name="MAC_Template_Feb24_2">
  <a:themeElements>
    <a:clrScheme name="MAC Feb24 2">
      <a:dk1>
        <a:srgbClr val="005984"/>
      </a:dk1>
      <a:lt1>
        <a:srgbClr val="FFFFFF"/>
      </a:lt1>
      <a:dk2>
        <a:srgbClr val="959484"/>
      </a:dk2>
      <a:lt2>
        <a:srgbClr val="C44B2C"/>
      </a:lt2>
      <a:accent1>
        <a:srgbClr val="7B9B6C"/>
      </a:accent1>
      <a:accent2>
        <a:srgbClr val="6D6C5C"/>
      </a:accent2>
      <a:accent3>
        <a:srgbClr val="2881AC"/>
      </a:accent3>
      <a:accent4>
        <a:srgbClr val="B0D7D1"/>
      </a:accent4>
      <a:accent5>
        <a:srgbClr val="5A8178"/>
      </a:accent5>
      <a:accent6>
        <a:srgbClr val="C44B2C"/>
      </a:accent6>
      <a:hlink>
        <a:srgbClr val="CC9900"/>
      </a:hlink>
      <a:folHlink>
        <a:srgbClr val="96A9A9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MAC_PPT_Template_16x9_Oct30" id="{C0033296-4039-DB4A-8919-D13DFAFB6D2E}" vid="{886A1B20-B6A7-E747-99F4-C181B96B35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066A1A4C9FF74E8AAB2575ADD55A7D" ma:contentTypeVersion="7" ma:contentTypeDescription="Create a new document." ma:contentTypeScope="" ma:versionID="114ed3a89e9dcb1a02d19f956037ec24">
  <xsd:schema xmlns:xsd="http://www.w3.org/2001/XMLSchema" xmlns:xs="http://www.w3.org/2001/XMLSchema" xmlns:p="http://schemas.microsoft.com/office/2006/metadata/properties" xmlns:ns2="849062cb-870e-4d3d-ae61-c7f8fff7e5de" xmlns:ns3="67ab6dd1-aa23-4775-b784-76a5b3f3d85f" targetNamespace="http://schemas.microsoft.com/office/2006/metadata/properties" ma:root="true" ma:fieldsID="693be79c0bb1ac481c54b277208ed6cb" ns2:_="" ns3:_="">
    <xsd:import namespace="849062cb-870e-4d3d-ae61-c7f8fff7e5de"/>
    <xsd:import namespace="67ab6dd1-aa23-4775-b784-76a5b3f3d8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062cb-870e-4d3d-ae61-c7f8fff7e5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b6dd1-aa23-4775-b784-76a5b3f3d85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F5EDC2-787D-4846-B986-975EE49638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F34592-E434-48C0-B8E8-50199E2299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9062cb-870e-4d3d-ae61-c7f8fff7e5de"/>
    <ds:schemaRef ds:uri="67ab6dd1-aa23-4775-b784-76a5b3f3d8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BA3A19-673F-4B1B-8DCC-0931D1FE90E8}">
  <ds:schemaRefs>
    <ds:schemaRef ds:uri="849062cb-870e-4d3d-ae61-c7f8fff7e5de"/>
    <ds:schemaRef ds:uri="http://schemas.microsoft.com/office/2006/metadata/properties"/>
    <ds:schemaRef ds:uri="http://purl.org/dc/elements/1.1/"/>
    <ds:schemaRef ds:uri="67ab6dd1-aa23-4775-b784-76a5b3f3d85f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MAC_PPT_Template_16x9_Oct30</Template>
  <TotalTime>1730</TotalTime>
  <Words>591</Words>
  <Application>Microsoft Office PowerPoint</Application>
  <PresentationFormat>On-screen Show (16:9)</PresentationFormat>
  <Paragraphs>113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MAC_Template_Feb24_2</vt:lpstr>
      <vt:lpstr>MAC, Mining and Social Responsibility</vt:lpstr>
      <vt:lpstr>Slide 2</vt:lpstr>
      <vt:lpstr>ABOUT MAC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For more information please contact: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Draker</dc:creator>
  <cp:lastModifiedBy>dclarry</cp:lastModifiedBy>
  <cp:revision>62</cp:revision>
  <cp:lastPrinted>2017-11-09T22:35:25Z</cp:lastPrinted>
  <dcterms:created xsi:type="dcterms:W3CDTF">2017-10-31T13:26:01Z</dcterms:created>
  <dcterms:modified xsi:type="dcterms:W3CDTF">2018-03-07T16:11:32Z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0x01010014066A1A4C9FF74E8AAB2575ADD55A7D</vt:lpwstr>
  </property>
  <property fmtid="{D5CDD505-2E9C-101B-9397-08002B2CF9AE}" pid="3" name="_AdHocReviewCycleID">
    <vt:i4>-2131399367</vt:i4>
  </property>
  <property fmtid="{D5CDD505-2E9C-101B-9397-08002B2CF9AE}" pid="4" name="_NewReviewCycle">
    <vt:lpwstr/>
  </property>
  <property fmtid="{D5CDD505-2E9C-101B-9397-08002B2CF9AE}" pid="5" name="_EmailSubject">
    <vt:lpwstr>For Review: Mining Day on the Hill deck - By Monday Noon</vt:lpwstr>
  </property>
  <property fmtid="{D5CDD505-2E9C-101B-9397-08002B2CF9AE}" pid="6" name="_AuthorEmail">
    <vt:lpwstr>Robb.Cheryl@syncrude.com</vt:lpwstr>
  </property>
  <property fmtid="{D5CDD505-2E9C-101B-9397-08002B2CF9AE}" pid="7" name="_AuthorEmailDisplayName">
    <vt:lpwstr>Robb, Cheryl /J</vt:lpwstr>
  </property>
</Properties>
</file>