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  <p:sldMasterId id="2147483705" r:id="rId2"/>
  </p:sldMasterIdLst>
  <p:notesMasterIdLst>
    <p:notesMasterId r:id="rId17"/>
  </p:notesMasterIdLst>
  <p:handoutMasterIdLst>
    <p:handoutMasterId r:id="rId18"/>
  </p:handoutMasterIdLst>
  <p:sldIdLst>
    <p:sldId id="375" r:id="rId3"/>
    <p:sldId id="435" r:id="rId4"/>
    <p:sldId id="423" r:id="rId5"/>
    <p:sldId id="432" r:id="rId6"/>
    <p:sldId id="413" r:id="rId7"/>
    <p:sldId id="436" r:id="rId8"/>
    <p:sldId id="429" r:id="rId9"/>
    <p:sldId id="443" r:id="rId10"/>
    <p:sldId id="439" r:id="rId11"/>
    <p:sldId id="444" r:id="rId12"/>
    <p:sldId id="442" r:id="rId13"/>
    <p:sldId id="430" r:id="rId14"/>
    <p:sldId id="431" r:id="rId15"/>
    <p:sldId id="433" r:id="rId16"/>
  </p:sldIdLst>
  <p:sldSz cx="9144000" cy="6858000" type="letter"/>
  <p:notesSz cx="6858000" cy="9296400"/>
  <p:defaultTextStyle>
    <a:defPPr>
      <a:defRPr lang="en-CA"/>
    </a:defPPr>
    <a:lvl1pPr algn="ctr" rtl="0" fontAlgn="base">
      <a:spcBef>
        <a:spcPct val="20000"/>
      </a:spcBef>
      <a:spcAft>
        <a:spcPct val="0"/>
      </a:spcAft>
      <a:buSzPct val="130000"/>
      <a:defRPr sz="1200" kern="1200">
        <a:solidFill>
          <a:srgbClr val="000066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20000"/>
      </a:spcBef>
      <a:spcAft>
        <a:spcPct val="0"/>
      </a:spcAft>
      <a:buSzPct val="130000"/>
      <a:defRPr sz="1200" kern="1200">
        <a:solidFill>
          <a:srgbClr val="000066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20000"/>
      </a:spcBef>
      <a:spcAft>
        <a:spcPct val="0"/>
      </a:spcAft>
      <a:buSzPct val="130000"/>
      <a:defRPr sz="1200" kern="1200">
        <a:solidFill>
          <a:srgbClr val="000066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20000"/>
      </a:spcBef>
      <a:spcAft>
        <a:spcPct val="0"/>
      </a:spcAft>
      <a:buSzPct val="130000"/>
      <a:defRPr sz="1200" kern="1200">
        <a:solidFill>
          <a:srgbClr val="000066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20000"/>
      </a:spcBef>
      <a:spcAft>
        <a:spcPct val="0"/>
      </a:spcAft>
      <a:buSzPct val="130000"/>
      <a:defRPr sz="1200" kern="1200">
        <a:solidFill>
          <a:srgbClr val="000066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00066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00066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00066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00066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37">
          <p15:clr>
            <a:srgbClr val="A4A3A4"/>
          </p15:clr>
        </p15:guide>
        <p15:guide id="5" orient="horz" pos="2742">
          <p15:clr>
            <a:srgbClr val="A4A3A4"/>
          </p15:clr>
        </p15:guide>
        <p15:guide id="6" pos="218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660033"/>
    <a:srgbClr val="336699"/>
    <a:srgbClr val="0099CC"/>
    <a:srgbClr val="003366"/>
    <a:srgbClr val="996600"/>
    <a:srgbClr val="FF9900"/>
    <a:srgbClr val="CCCCFF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79574" autoAdjust="0"/>
  </p:normalViewPr>
  <p:slideViewPr>
    <p:cSldViewPr>
      <p:cViewPr varScale="1">
        <p:scale>
          <a:sx n="92" d="100"/>
          <a:sy n="92" d="100"/>
        </p:scale>
        <p:origin x="19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604" y="-102"/>
      </p:cViewPr>
      <p:guideLst>
        <p:guide orient="horz" pos="2928"/>
        <p:guide pos="2161"/>
        <p:guide orient="horz" pos="3127"/>
        <p:guide pos="2137"/>
        <p:guide orient="horz" pos="2742"/>
        <p:guide pos="218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D47E98-62F5-446E-96EB-43A083F41DB9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3105848F-587C-4B11-B6FD-5FEE32C5D542}">
      <dgm:prSet phldrT="[Text]"/>
      <dgm:spPr/>
      <dgm:t>
        <a:bodyPr/>
        <a:lstStyle/>
        <a:p>
          <a:r>
            <a:rPr lang="en-CA" dirty="0" smtClean="0"/>
            <a:t>Launch of Working Document</a:t>
          </a:r>
          <a:endParaRPr lang="en-CA" dirty="0"/>
        </a:p>
      </dgm:t>
    </dgm:pt>
    <dgm:pt modelId="{911F5D68-FD38-4308-9EA5-BDEDA52B1176}" type="parTrans" cxnId="{7B4843CA-3047-44F8-9EFD-B3005D42BDAD}">
      <dgm:prSet/>
      <dgm:spPr/>
      <dgm:t>
        <a:bodyPr/>
        <a:lstStyle/>
        <a:p>
          <a:endParaRPr lang="en-CA"/>
        </a:p>
      </dgm:t>
    </dgm:pt>
    <dgm:pt modelId="{408C24D0-F9D5-4840-9A83-E90D2681B144}" type="sibTrans" cxnId="{7B4843CA-3047-44F8-9EFD-B3005D42BDAD}">
      <dgm:prSet/>
      <dgm:spPr/>
      <dgm:t>
        <a:bodyPr/>
        <a:lstStyle/>
        <a:p>
          <a:endParaRPr lang="en-CA"/>
        </a:p>
      </dgm:t>
    </dgm:pt>
    <dgm:pt modelId="{2F654414-D97B-40B8-A624-6D7AD24AFE7E}">
      <dgm:prSet phldrT="[Text]"/>
      <dgm:spPr/>
      <dgm:t>
        <a:bodyPr/>
        <a:lstStyle/>
        <a:p>
          <a:r>
            <a:rPr lang="en-CA" dirty="0" smtClean="0"/>
            <a:t>Gathering Feedback</a:t>
          </a:r>
          <a:endParaRPr lang="en-CA" dirty="0"/>
        </a:p>
      </dgm:t>
    </dgm:pt>
    <dgm:pt modelId="{050A8608-6C13-479B-A97B-F8232E7B51EF}" type="parTrans" cxnId="{0D370D25-7E7C-4083-A894-52A157C925AD}">
      <dgm:prSet/>
      <dgm:spPr/>
      <dgm:t>
        <a:bodyPr/>
        <a:lstStyle/>
        <a:p>
          <a:endParaRPr lang="en-CA"/>
        </a:p>
      </dgm:t>
    </dgm:pt>
    <dgm:pt modelId="{ABA9E48C-511C-466E-9820-9C4348B24CEB}" type="sibTrans" cxnId="{0D370D25-7E7C-4083-A894-52A157C925AD}">
      <dgm:prSet/>
      <dgm:spPr/>
      <dgm:t>
        <a:bodyPr/>
        <a:lstStyle/>
        <a:p>
          <a:endParaRPr lang="en-CA"/>
        </a:p>
      </dgm:t>
    </dgm:pt>
    <dgm:pt modelId="{06ED7F4B-2A6A-4FFB-9391-AFCD0D020D34}">
      <dgm:prSet phldrT="[Text]"/>
      <dgm:spPr/>
      <dgm:t>
        <a:bodyPr/>
        <a:lstStyle/>
        <a:p>
          <a:r>
            <a:rPr lang="en-CA" dirty="0" smtClean="0"/>
            <a:t>Inputting all content-related feedback</a:t>
          </a:r>
          <a:endParaRPr lang="en-CA" dirty="0"/>
        </a:p>
      </dgm:t>
    </dgm:pt>
    <dgm:pt modelId="{47D93624-9E8A-4885-B2A9-D81267FC5C42}" type="parTrans" cxnId="{44AD1297-D15A-45D9-9A92-822E477EC504}">
      <dgm:prSet/>
      <dgm:spPr/>
      <dgm:t>
        <a:bodyPr/>
        <a:lstStyle/>
        <a:p>
          <a:endParaRPr lang="en-CA"/>
        </a:p>
      </dgm:t>
    </dgm:pt>
    <dgm:pt modelId="{96B3FFF0-704B-4955-AB3A-693F73D9C563}" type="sibTrans" cxnId="{44AD1297-D15A-45D9-9A92-822E477EC504}">
      <dgm:prSet/>
      <dgm:spPr/>
      <dgm:t>
        <a:bodyPr/>
        <a:lstStyle/>
        <a:p>
          <a:endParaRPr lang="en-CA"/>
        </a:p>
      </dgm:t>
    </dgm:pt>
    <dgm:pt modelId="{F5143209-1821-40E8-9D28-5CDB59A1B357}">
      <dgm:prSet phldrT="[Text]"/>
      <dgm:spPr/>
      <dgm:t>
        <a:bodyPr/>
        <a:lstStyle/>
        <a:p>
          <a:r>
            <a:rPr lang="en-CA" dirty="0" smtClean="0"/>
            <a:t>Enhancing user experience with PDF + Visual map</a:t>
          </a:r>
          <a:endParaRPr lang="en-CA" dirty="0"/>
        </a:p>
      </dgm:t>
    </dgm:pt>
    <dgm:pt modelId="{FD305353-E00C-426B-8038-E6A2882D2053}" type="parTrans" cxnId="{3FEFDFE3-1178-4FE1-82DE-AE19D922641F}">
      <dgm:prSet/>
      <dgm:spPr/>
      <dgm:t>
        <a:bodyPr/>
        <a:lstStyle/>
        <a:p>
          <a:endParaRPr lang="en-CA"/>
        </a:p>
      </dgm:t>
    </dgm:pt>
    <dgm:pt modelId="{638CCB16-CA95-4CA7-A3C0-5CF1EEE94757}" type="sibTrans" cxnId="{3FEFDFE3-1178-4FE1-82DE-AE19D922641F}">
      <dgm:prSet/>
      <dgm:spPr/>
      <dgm:t>
        <a:bodyPr/>
        <a:lstStyle/>
        <a:p>
          <a:endParaRPr lang="en-CA"/>
        </a:p>
      </dgm:t>
    </dgm:pt>
    <dgm:pt modelId="{7BF2FE25-0451-476C-879A-E249591851EE}">
      <dgm:prSet phldrT="[Text]"/>
      <dgm:spPr/>
      <dgm:t>
        <a:bodyPr/>
        <a:lstStyle/>
        <a:p>
          <a:r>
            <a:rPr lang="en-CA" dirty="0" smtClean="0"/>
            <a:t>Launch of Final Tool </a:t>
          </a:r>
          <a:endParaRPr lang="en-CA" dirty="0"/>
        </a:p>
      </dgm:t>
    </dgm:pt>
    <dgm:pt modelId="{8A974FC2-E7CF-4D88-B145-6070399724CB}" type="parTrans" cxnId="{3D17313A-206A-4150-9B6C-7EAB11C71378}">
      <dgm:prSet/>
      <dgm:spPr/>
      <dgm:t>
        <a:bodyPr/>
        <a:lstStyle/>
        <a:p>
          <a:endParaRPr lang="en-CA"/>
        </a:p>
      </dgm:t>
    </dgm:pt>
    <dgm:pt modelId="{28539186-EF7B-4EDA-899B-DF742E00C561}" type="sibTrans" cxnId="{3D17313A-206A-4150-9B6C-7EAB11C71378}">
      <dgm:prSet/>
      <dgm:spPr/>
      <dgm:t>
        <a:bodyPr/>
        <a:lstStyle/>
        <a:p>
          <a:endParaRPr lang="en-CA"/>
        </a:p>
      </dgm:t>
    </dgm:pt>
    <dgm:pt modelId="{3C2A913E-0F28-4B8E-8EB4-C79697D6CD21}" type="pres">
      <dgm:prSet presAssocID="{60D47E98-62F5-446E-96EB-43A083F41DB9}" presName="CompostProcess" presStyleCnt="0">
        <dgm:presLayoutVars>
          <dgm:dir/>
          <dgm:resizeHandles val="exact"/>
        </dgm:presLayoutVars>
      </dgm:prSet>
      <dgm:spPr/>
    </dgm:pt>
    <dgm:pt modelId="{B4413F06-092E-4374-BBA0-FD697B0225B0}" type="pres">
      <dgm:prSet presAssocID="{60D47E98-62F5-446E-96EB-43A083F41DB9}" presName="arrow" presStyleLbl="bgShp" presStyleIdx="0" presStyleCnt="1" custScaleX="117647"/>
      <dgm:spPr/>
    </dgm:pt>
    <dgm:pt modelId="{F399EFB5-F2D2-485C-98F4-859C7FC6E0C6}" type="pres">
      <dgm:prSet presAssocID="{60D47E98-62F5-446E-96EB-43A083F41DB9}" presName="linearProcess" presStyleCnt="0"/>
      <dgm:spPr/>
    </dgm:pt>
    <dgm:pt modelId="{44794735-AC03-4DF5-855F-8B3D527C1FEE}" type="pres">
      <dgm:prSet presAssocID="{3105848F-587C-4B11-B6FD-5FEE32C5D54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C910C66-B6C8-418C-894B-CCA95965C7D5}" type="pres">
      <dgm:prSet presAssocID="{408C24D0-F9D5-4840-9A83-E90D2681B144}" presName="sibTrans" presStyleCnt="0"/>
      <dgm:spPr/>
    </dgm:pt>
    <dgm:pt modelId="{B133A4D0-F195-4993-A312-D609A3BF7DBE}" type="pres">
      <dgm:prSet presAssocID="{2F654414-D97B-40B8-A624-6D7AD24AFE7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83C2AEA-930D-4B7B-8A8A-F79942312143}" type="pres">
      <dgm:prSet presAssocID="{ABA9E48C-511C-466E-9820-9C4348B24CEB}" presName="sibTrans" presStyleCnt="0"/>
      <dgm:spPr/>
    </dgm:pt>
    <dgm:pt modelId="{B49BBEBF-2737-44D7-BB3D-93D6A936FEF4}" type="pres">
      <dgm:prSet presAssocID="{06ED7F4B-2A6A-4FFB-9391-AFCD0D020D3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8ACAAD4-1A65-498A-9AE5-B93886CD8149}" type="pres">
      <dgm:prSet presAssocID="{96B3FFF0-704B-4955-AB3A-693F73D9C563}" presName="sibTrans" presStyleCnt="0"/>
      <dgm:spPr/>
    </dgm:pt>
    <dgm:pt modelId="{E9EDC245-66ED-480C-9074-254CE86C7DB3}" type="pres">
      <dgm:prSet presAssocID="{F5143209-1821-40E8-9D28-5CDB59A1B357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4D86026-3173-4579-AB17-BF6E05812D39}" type="pres">
      <dgm:prSet presAssocID="{638CCB16-CA95-4CA7-A3C0-5CF1EEE94757}" presName="sibTrans" presStyleCnt="0"/>
      <dgm:spPr/>
    </dgm:pt>
    <dgm:pt modelId="{2AA42169-1C67-40E4-B018-6853FF76840D}" type="pres">
      <dgm:prSet presAssocID="{7BF2FE25-0451-476C-879A-E249591851EE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4AD1297-D15A-45D9-9A92-822E477EC504}" srcId="{60D47E98-62F5-446E-96EB-43A083F41DB9}" destId="{06ED7F4B-2A6A-4FFB-9391-AFCD0D020D34}" srcOrd="2" destOrd="0" parTransId="{47D93624-9E8A-4885-B2A9-D81267FC5C42}" sibTransId="{96B3FFF0-704B-4955-AB3A-693F73D9C563}"/>
    <dgm:cxn modelId="{871B9E85-C3BE-4E8D-8D8C-67066E568970}" type="presOf" srcId="{7BF2FE25-0451-476C-879A-E249591851EE}" destId="{2AA42169-1C67-40E4-B018-6853FF76840D}" srcOrd="0" destOrd="0" presId="urn:microsoft.com/office/officeart/2005/8/layout/hProcess9"/>
    <dgm:cxn modelId="{1A9FE6D3-CCFE-4A39-AC7C-9A264454439D}" type="presOf" srcId="{06ED7F4B-2A6A-4FFB-9391-AFCD0D020D34}" destId="{B49BBEBF-2737-44D7-BB3D-93D6A936FEF4}" srcOrd="0" destOrd="0" presId="urn:microsoft.com/office/officeart/2005/8/layout/hProcess9"/>
    <dgm:cxn modelId="{7B4843CA-3047-44F8-9EFD-B3005D42BDAD}" srcId="{60D47E98-62F5-446E-96EB-43A083F41DB9}" destId="{3105848F-587C-4B11-B6FD-5FEE32C5D542}" srcOrd="0" destOrd="0" parTransId="{911F5D68-FD38-4308-9EA5-BDEDA52B1176}" sibTransId="{408C24D0-F9D5-4840-9A83-E90D2681B144}"/>
    <dgm:cxn modelId="{3FEFDFE3-1178-4FE1-82DE-AE19D922641F}" srcId="{60D47E98-62F5-446E-96EB-43A083F41DB9}" destId="{F5143209-1821-40E8-9D28-5CDB59A1B357}" srcOrd="3" destOrd="0" parTransId="{FD305353-E00C-426B-8038-E6A2882D2053}" sibTransId="{638CCB16-CA95-4CA7-A3C0-5CF1EEE94757}"/>
    <dgm:cxn modelId="{88AC96F9-F70E-48C5-86A1-FEC1FB5E1F5A}" type="presOf" srcId="{3105848F-587C-4B11-B6FD-5FEE32C5D542}" destId="{44794735-AC03-4DF5-855F-8B3D527C1FEE}" srcOrd="0" destOrd="0" presId="urn:microsoft.com/office/officeart/2005/8/layout/hProcess9"/>
    <dgm:cxn modelId="{0440EA0E-4A18-44D1-870E-5766B0AADE28}" type="presOf" srcId="{2F654414-D97B-40B8-A624-6D7AD24AFE7E}" destId="{B133A4D0-F195-4993-A312-D609A3BF7DBE}" srcOrd="0" destOrd="0" presId="urn:microsoft.com/office/officeart/2005/8/layout/hProcess9"/>
    <dgm:cxn modelId="{AC61E717-8F60-4F05-9FFA-A583574E2BEC}" type="presOf" srcId="{F5143209-1821-40E8-9D28-5CDB59A1B357}" destId="{E9EDC245-66ED-480C-9074-254CE86C7DB3}" srcOrd="0" destOrd="0" presId="urn:microsoft.com/office/officeart/2005/8/layout/hProcess9"/>
    <dgm:cxn modelId="{3D17313A-206A-4150-9B6C-7EAB11C71378}" srcId="{60D47E98-62F5-446E-96EB-43A083F41DB9}" destId="{7BF2FE25-0451-476C-879A-E249591851EE}" srcOrd="4" destOrd="0" parTransId="{8A974FC2-E7CF-4D88-B145-6070399724CB}" sibTransId="{28539186-EF7B-4EDA-899B-DF742E00C561}"/>
    <dgm:cxn modelId="{F1B1C5C1-F887-45A1-9349-B6665FAC6798}" type="presOf" srcId="{60D47E98-62F5-446E-96EB-43A083F41DB9}" destId="{3C2A913E-0F28-4B8E-8EB4-C79697D6CD21}" srcOrd="0" destOrd="0" presId="urn:microsoft.com/office/officeart/2005/8/layout/hProcess9"/>
    <dgm:cxn modelId="{0D370D25-7E7C-4083-A894-52A157C925AD}" srcId="{60D47E98-62F5-446E-96EB-43A083F41DB9}" destId="{2F654414-D97B-40B8-A624-6D7AD24AFE7E}" srcOrd="1" destOrd="0" parTransId="{050A8608-6C13-479B-A97B-F8232E7B51EF}" sibTransId="{ABA9E48C-511C-466E-9820-9C4348B24CEB}"/>
    <dgm:cxn modelId="{222438A3-1979-444B-A37A-23EC4915B03B}" type="presParOf" srcId="{3C2A913E-0F28-4B8E-8EB4-C79697D6CD21}" destId="{B4413F06-092E-4374-BBA0-FD697B0225B0}" srcOrd="0" destOrd="0" presId="urn:microsoft.com/office/officeart/2005/8/layout/hProcess9"/>
    <dgm:cxn modelId="{4C066A3A-C670-4B4A-A1E9-463C7AE22607}" type="presParOf" srcId="{3C2A913E-0F28-4B8E-8EB4-C79697D6CD21}" destId="{F399EFB5-F2D2-485C-98F4-859C7FC6E0C6}" srcOrd="1" destOrd="0" presId="urn:microsoft.com/office/officeart/2005/8/layout/hProcess9"/>
    <dgm:cxn modelId="{B2FCB226-DA10-494D-A5E1-202FE160B7BD}" type="presParOf" srcId="{F399EFB5-F2D2-485C-98F4-859C7FC6E0C6}" destId="{44794735-AC03-4DF5-855F-8B3D527C1FEE}" srcOrd="0" destOrd="0" presId="urn:microsoft.com/office/officeart/2005/8/layout/hProcess9"/>
    <dgm:cxn modelId="{A8FC6870-9C66-40B6-8540-58BE8DA9D0F3}" type="presParOf" srcId="{F399EFB5-F2D2-485C-98F4-859C7FC6E0C6}" destId="{2C910C66-B6C8-418C-894B-CCA95965C7D5}" srcOrd="1" destOrd="0" presId="urn:microsoft.com/office/officeart/2005/8/layout/hProcess9"/>
    <dgm:cxn modelId="{2F931496-70A4-4EFA-9AD3-A73F543DE640}" type="presParOf" srcId="{F399EFB5-F2D2-485C-98F4-859C7FC6E0C6}" destId="{B133A4D0-F195-4993-A312-D609A3BF7DBE}" srcOrd="2" destOrd="0" presId="urn:microsoft.com/office/officeart/2005/8/layout/hProcess9"/>
    <dgm:cxn modelId="{C4179E22-0FCD-4AE0-AC82-105538418B5F}" type="presParOf" srcId="{F399EFB5-F2D2-485C-98F4-859C7FC6E0C6}" destId="{683C2AEA-930D-4B7B-8A8A-F79942312143}" srcOrd="3" destOrd="0" presId="urn:microsoft.com/office/officeart/2005/8/layout/hProcess9"/>
    <dgm:cxn modelId="{37D09FEA-6F24-4EA2-9C10-3034ACD96ADD}" type="presParOf" srcId="{F399EFB5-F2D2-485C-98F4-859C7FC6E0C6}" destId="{B49BBEBF-2737-44D7-BB3D-93D6A936FEF4}" srcOrd="4" destOrd="0" presId="urn:microsoft.com/office/officeart/2005/8/layout/hProcess9"/>
    <dgm:cxn modelId="{39309683-1570-4D7E-AE46-FD6672DBACA4}" type="presParOf" srcId="{F399EFB5-F2D2-485C-98F4-859C7FC6E0C6}" destId="{E8ACAAD4-1A65-498A-9AE5-B93886CD8149}" srcOrd="5" destOrd="0" presId="urn:microsoft.com/office/officeart/2005/8/layout/hProcess9"/>
    <dgm:cxn modelId="{3DEE40FD-69DD-40EB-B953-E24C2FCEFA3B}" type="presParOf" srcId="{F399EFB5-F2D2-485C-98F4-859C7FC6E0C6}" destId="{E9EDC245-66ED-480C-9074-254CE86C7DB3}" srcOrd="6" destOrd="0" presId="urn:microsoft.com/office/officeart/2005/8/layout/hProcess9"/>
    <dgm:cxn modelId="{0AF6DA19-8F08-49B8-8A43-D1C2C06B4708}" type="presParOf" srcId="{F399EFB5-F2D2-485C-98F4-859C7FC6E0C6}" destId="{F4D86026-3173-4579-AB17-BF6E05812D39}" srcOrd="7" destOrd="0" presId="urn:microsoft.com/office/officeart/2005/8/layout/hProcess9"/>
    <dgm:cxn modelId="{F789B985-B2B6-4C2F-957C-D6AABC5D9C7C}" type="presParOf" srcId="{F399EFB5-F2D2-485C-98F4-859C7FC6E0C6}" destId="{2AA42169-1C67-40E4-B018-6853FF76840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D47E98-62F5-446E-96EB-43A083F41DB9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2F654414-D97B-40B8-A624-6D7AD24AFE7E}">
      <dgm:prSet phldrT="[Text]" custT="1"/>
      <dgm:spPr/>
      <dgm:t>
        <a:bodyPr/>
        <a:lstStyle/>
        <a:p>
          <a:r>
            <a:rPr lang="en-CA" sz="1400" dirty="0" smtClean="0"/>
            <a:t>Identifying and Hiring Consultant</a:t>
          </a:r>
          <a:endParaRPr lang="en-CA" sz="1400" dirty="0"/>
        </a:p>
      </dgm:t>
    </dgm:pt>
    <dgm:pt modelId="{050A8608-6C13-479B-A97B-F8232E7B51EF}" type="parTrans" cxnId="{0D370D25-7E7C-4083-A894-52A157C925AD}">
      <dgm:prSet/>
      <dgm:spPr/>
      <dgm:t>
        <a:bodyPr/>
        <a:lstStyle/>
        <a:p>
          <a:endParaRPr lang="en-CA"/>
        </a:p>
      </dgm:t>
    </dgm:pt>
    <dgm:pt modelId="{ABA9E48C-511C-466E-9820-9C4348B24CEB}" type="sibTrans" cxnId="{0D370D25-7E7C-4083-A894-52A157C925AD}">
      <dgm:prSet/>
      <dgm:spPr/>
      <dgm:t>
        <a:bodyPr/>
        <a:lstStyle/>
        <a:p>
          <a:endParaRPr lang="en-CA"/>
        </a:p>
      </dgm:t>
    </dgm:pt>
    <dgm:pt modelId="{06ED7F4B-2A6A-4FFB-9391-AFCD0D020D34}">
      <dgm:prSet phldrT="[Text]" custT="1"/>
      <dgm:spPr/>
      <dgm:t>
        <a:bodyPr/>
        <a:lstStyle/>
        <a:p>
          <a:r>
            <a:rPr lang="en-CA" sz="1400" dirty="0" smtClean="0"/>
            <a:t>Review of Standards</a:t>
          </a:r>
          <a:br>
            <a:rPr lang="en-CA" sz="1400" dirty="0" smtClean="0"/>
          </a:br>
          <a:r>
            <a:rPr lang="en-CA" sz="1400" dirty="0" smtClean="0"/>
            <a:t/>
          </a:r>
          <a:br>
            <a:rPr lang="en-CA" sz="1400" dirty="0" smtClean="0"/>
          </a:br>
          <a:r>
            <a:rPr lang="en-CA" sz="1400" dirty="0" smtClean="0"/>
            <a:t>Compilation and Organization of Data</a:t>
          </a:r>
          <a:endParaRPr lang="en-CA" sz="1400" dirty="0"/>
        </a:p>
      </dgm:t>
    </dgm:pt>
    <dgm:pt modelId="{47D93624-9E8A-4885-B2A9-D81267FC5C42}" type="parTrans" cxnId="{44AD1297-D15A-45D9-9A92-822E477EC504}">
      <dgm:prSet/>
      <dgm:spPr/>
      <dgm:t>
        <a:bodyPr/>
        <a:lstStyle/>
        <a:p>
          <a:endParaRPr lang="en-CA"/>
        </a:p>
      </dgm:t>
    </dgm:pt>
    <dgm:pt modelId="{96B3FFF0-704B-4955-AB3A-693F73D9C563}" type="sibTrans" cxnId="{44AD1297-D15A-45D9-9A92-822E477EC504}">
      <dgm:prSet/>
      <dgm:spPr/>
      <dgm:t>
        <a:bodyPr/>
        <a:lstStyle/>
        <a:p>
          <a:endParaRPr lang="en-CA"/>
        </a:p>
      </dgm:t>
    </dgm:pt>
    <dgm:pt modelId="{F5143209-1821-40E8-9D28-5CDB59A1B357}">
      <dgm:prSet phldrT="[Text]" custT="1"/>
      <dgm:spPr/>
      <dgm:t>
        <a:bodyPr/>
        <a:lstStyle/>
        <a:p>
          <a:r>
            <a:rPr lang="en-CA" sz="1400" dirty="0" smtClean="0"/>
            <a:t>Drafting of Working Document</a:t>
          </a:r>
          <a:endParaRPr lang="en-CA" sz="1400" dirty="0"/>
        </a:p>
      </dgm:t>
    </dgm:pt>
    <dgm:pt modelId="{FD305353-E00C-426B-8038-E6A2882D2053}" type="parTrans" cxnId="{3FEFDFE3-1178-4FE1-82DE-AE19D922641F}">
      <dgm:prSet/>
      <dgm:spPr/>
      <dgm:t>
        <a:bodyPr/>
        <a:lstStyle/>
        <a:p>
          <a:endParaRPr lang="en-CA"/>
        </a:p>
      </dgm:t>
    </dgm:pt>
    <dgm:pt modelId="{638CCB16-CA95-4CA7-A3C0-5CF1EEE94757}" type="sibTrans" cxnId="{3FEFDFE3-1178-4FE1-82DE-AE19D922641F}">
      <dgm:prSet/>
      <dgm:spPr/>
      <dgm:t>
        <a:bodyPr/>
        <a:lstStyle/>
        <a:p>
          <a:endParaRPr lang="en-CA"/>
        </a:p>
      </dgm:t>
    </dgm:pt>
    <dgm:pt modelId="{3C2A913E-0F28-4B8E-8EB4-C79697D6CD21}" type="pres">
      <dgm:prSet presAssocID="{60D47E98-62F5-446E-96EB-43A083F41DB9}" presName="CompostProcess" presStyleCnt="0">
        <dgm:presLayoutVars>
          <dgm:dir/>
          <dgm:resizeHandles val="exact"/>
        </dgm:presLayoutVars>
      </dgm:prSet>
      <dgm:spPr/>
    </dgm:pt>
    <dgm:pt modelId="{B4413F06-092E-4374-BBA0-FD697B0225B0}" type="pres">
      <dgm:prSet presAssocID="{60D47E98-62F5-446E-96EB-43A083F41DB9}" presName="arrow" presStyleLbl="bgShp" presStyleIdx="0" presStyleCnt="1" custScaleX="117647"/>
      <dgm:spPr/>
    </dgm:pt>
    <dgm:pt modelId="{F399EFB5-F2D2-485C-98F4-859C7FC6E0C6}" type="pres">
      <dgm:prSet presAssocID="{60D47E98-62F5-446E-96EB-43A083F41DB9}" presName="linearProcess" presStyleCnt="0"/>
      <dgm:spPr/>
    </dgm:pt>
    <dgm:pt modelId="{B133A4D0-F195-4993-A312-D609A3BF7DBE}" type="pres">
      <dgm:prSet presAssocID="{2F654414-D97B-40B8-A624-6D7AD24AFE7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83C2AEA-930D-4B7B-8A8A-F79942312143}" type="pres">
      <dgm:prSet presAssocID="{ABA9E48C-511C-466E-9820-9C4348B24CEB}" presName="sibTrans" presStyleCnt="0"/>
      <dgm:spPr/>
    </dgm:pt>
    <dgm:pt modelId="{B49BBEBF-2737-44D7-BB3D-93D6A936FEF4}" type="pres">
      <dgm:prSet presAssocID="{06ED7F4B-2A6A-4FFB-9391-AFCD0D020D3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8ACAAD4-1A65-498A-9AE5-B93886CD8149}" type="pres">
      <dgm:prSet presAssocID="{96B3FFF0-704B-4955-AB3A-693F73D9C563}" presName="sibTrans" presStyleCnt="0"/>
      <dgm:spPr/>
    </dgm:pt>
    <dgm:pt modelId="{E9EDC245-66ED-480C-9074-254CE86C7DB3}" type="pres">
      <dgm:prSet presAssocID="{F5143209-1821-40E8-9D28-5CDB59A1B35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4AD1297-D15A-45D9-9A92-822E477EC504}" srcId="{60D47E98-62F5-446E-96EB-43A083F41DB9}" destId="{06ED7F4B-2A6A-4FFB-9391-AFCD0D020D34}" srcOrd="1" destOrd="0" parTransId="{47D93624-9E8A-4885-B2A9-D81267FC5C42}" sibTransId="{96B3FFF0-704B-4955-AB3A-693F73D9C563}"/>
    <dgm:cxn modelId="{0D370D25-7E7C-4083-A894-52A157C925AD}" srcId="{60D47E98-62F5-446E-96EB-43A083F41DB9}" destId="{2F654414-D97B-40B8-A624-6D7AD24AFE7E}" srcOrd="0" destOrd="0" parTransId="{050A8608-6C13-479B-A97B-F8232E7B51EF}" sibTransId="{ABA9E48C-511C-466E-9820-9C4348B24CEB}"/>
    <dgm:cxn modelId="{72A94599-872C-4E4C-AF77-4DA19C2F548B}" type="presOf" srcId="{F5143209-1821-40E8-9D28-5CDB59A1B357}" destId="{E9EDC245-66ED-480C-9074-254CE86C7DB3}" srcOrd="0" destOrd="0" presId="urn:microsoft.com/office/officeart/2005/8/layout/hProcess9"/>
    <dgm:cxn modelId="{01683F07-AD2C-4233-B3CE-928A22952A4C}" type="presOf" srcId="{2F654414-D97B-40B8-A624-6D7AD24AFE7E}" destId="{B133A4D0-F195-4993-A312-D609A3BF7DBE}" srcOrd="0" destOrd="0" presId="urn:microsoft.com/office/officeart/2005/8/layout/hProcess9"/>
    <dgm:cxn modelId="{50FBF83A-1182-49D7-81A7-BC9E13A13DD6}" type="presOf" srcId="{60D47E98-62F5-446E-96EB-43A083F41DB9}" destId="{3C2A913E-0F28-4B8E-8EB4-C79697D6CD21}" srcOrd="0" destOrd="0" presId="urn:microsoft.com/office/officeart/2005/8/layout/hProcess9"/>
    <dgm:cxn modelId="{2EACD8CD-C601-40E2-B042-C41A9400EAC9}" type="presOf" srcId="{06ED7F4B-2A6A-4FFB-9391-AFCD0D020D34}" destId="{B49BBEBF-2737-44D7-BB3D-93D6A936FEF4}" srcOrd="0" destOrd="0" presId="urn:microsoft.com/office/officeart/2005/8/layout/hProcess9"/>
    <dgm:cxn modelId="{3FEFDFE3-1178-4FE1-82DE-AE19D922641F}" srcId="{60D47E98-62F5-446E-96EB-43A083F41DB9}" destId="{F5143209-1821-40E8-9D28-5CDB59A1B357}" srcOrd="2" destOrd="0" parTransId="{FD305353-E00C-426B-8038-E6A2882D2053}" sibTransId="{638CCB16-CA95-4CA7-A3C0-5CF1EEE94757}"/>
    <dgm:cxn modelId="{B8AA3F8B-5232-4FB9-ACDA-EDE3F684226B}" type="presParOf" srcId="{3C2A913E-0F28-4B8E-8EB4-C79697D6CD21}" destId="{B4413F06-092E-4374-BBA0-FD697B0225B0}" srcOrd="0" destOrd="0" presId="urn:microsoft.com/office/officeart/2005/8/layout/hProcess9"/>
    <dgm:cxn modelId="{AE7DEA1B-D732-4024-A86C-8467B6694B0E}" type="presParOf" srcId="{3C2A913E-0F28-4B8E-8EB4-C79697D6CD21}" destId="{F399EFB5-F2D2-485C-98F4-859C7FC6E0C6}" srcOrd="1" destOrd="0" presId="urn:microsoft.com/office/officeart/2005/8/layout/hProcess9"/>
    <dgm:cxn modelId="{165B1762-ACD3-48E9-94E6-754B6B557F92}" type="presParOf" srcId="{F399EFB5-F2D2-485C-98F4-859C7FC6E0C6}" destId="{B133A4D0-F195-4993-A312-D609A3BF7DBE}" srcOrd="0" destOrd="0" presId="urn:microsoft.com/office/officeart/2005/8/layout/hProcess9"/>
    <dgm:cxn modelId="{6391B210-C5BC-4C96-97C7-76D6688FC169}" type="presParOf" srcId="{F399EFB5-F2D2-485C-98F4-859C7FC6E0C6}" destId="{683C2AEA-930D-4B7B-8A8A-F79942312143}" srcOrd="1" destOrd="0" presId="urn:microsoft.com/office/officeart/2005/8/layout/hProcess9"/>
    <dgm:cxn modelId="{800CD90D-8F38-42FB-8FAC-8D758F1D80CA}" type="presParOf" srcId="{F399EFB5-F2D2-485C-98F4-859C7FC6E0C6}" destId="{B49BBEBF-2737-44D7-BB3D-93D6A936FEF4}" srcOrd="2" destOrd="0" presId="urn:microsoft.com/office/officeart/2005/8/layout/hProcess9"/>
    <dgm:cxn modelId="{FE5745D8-E53E-415B-A495-028ED212D2CB}" type="presParOf" srcId="{F399EFB5-F2D2-485C-98F4-859C7FC6E0C6}" destId="{E8ACAAD4-1A65-498A-9AE5-B93886CD8149}" srcOrd="3" destOrd="0" presId="urn:microsoft.com/office/officeart/2005/8/layout/hProcess9"/>
    <dgm:cxn modelId="{D769EA9E-4781-4AE0-B19A-60A2EA5FB8F1}" type="presParOf" srcId="{F399EFB5-F2D2-485C-98F4-859C7FC6E0C6}" destId="{E9EDC245-66ED-480C-9074-254CE86C7DB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D47E98-62F5-446E-96EB-43A083F41DB9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3105848F-587C-4B11-B6FD-5FEE32C5D542}">
      <dgm:prSet phldrT="[Text]"/>
      <dgm:spPr/>
      <dgm:t>
        <a:bodyPr/>
        <a:lstStyle/>
        <a:p>
          <a:r>
            <a:rPr lang="en-CA" dirty="0" smtClean="0"/>
            <a:t>Launch of Working Document</a:t>
          </a:r>
          <a:endParaRPr lang="en-CA" dirty="0"/>
        </a:p>
      </dgm:t>
    </dgm:pt>
    <dgm:pt modelId="{911F5D68-FD38-4308-9EA5-BDEDA52B1176}" type="parTrans" cxnId="{7B4843CA-3047-44F8-9EFD-B3005D42BDAD}">
      <dgm:prSet/>
      <dgm:spPr/>
      <dgm:t>
        <a:bodyPr/>
        <a:lstStyle/>
        <a:p>
          <a:endParaRPr lang="en-CA"/>
        </a:p>
      </dgm:t>
    </dgm:pt>
    <dgm:pt modelId="{408C24D0-F9D5-4840-9A83-E90D2681B144}" type="sibTrans" cxnId="{7B4843CA-3047-44F8-9EFD-B3005D42BDAD}">
      <dgm:prSet/>
      <dgm:spPr/>
      <dgm:t>
        <a:bodyPr/>
        <a:lstStyle/>
        <a:p>
          <a:endParaRPr lang="en-CA"/>
        </a:p>
      </dgm:t>
    </dgm:pt>
    <dgm:pt modelId="{2F654414-D97B-40B8-A624-6D7AD24AFE7E}">
      <dgm:prSet phldrT="[Text]"/>
      <dgm:spPr/>
      <dgm:t>
        <a:bodyPr/>
        <a:lstStyle/>
        <a:p>
          <a:r>
            <a:rPr lang="en-CA" dirty="0" smtClean="0"/>
            <a:t>Gathering Feedback</a:t>
          </a:r>
          <a:endParaRPr lang="en-CA" dirty="0"/>
        </a:p>
      </dgm:t>
    </dgm:pt>
    <dgm:pt modelId="{050A8608-6C13-479B-A97B-F8232E7B51EF}" type="parTrans" cxnId="{0D370D25-7E7C-4083-A894-52A157C925AD}">
      <dgm:prSet/>
      <dgm:spPr/>
      <dgm:t>
        <a:bodyPr/>
        <a:lstStyle/>
        <a:p>
          <a:endParaRPr lang="en-CA"/>
        </a:p>
      </dgm:t>
    </dgm:pt>
    <dgm:pt modelId="{ABA9E48C-511C-466E-9820-9C4348B24CEB}" type="sibTrans" cxnId="{0D370D25-7E7C-4083-A894-52A157C925AD}">
      <dgm:prSet/>
      <dgm:spPr/>
      <dgm:t>
        <a:bodyPr/>
        <a:lstStyle/>
        <a:p>
          <a:endParaRPr lang="en-CA"/>
        </a:p>
      </dgm:t>
    </dgm:pt>
    <dgm:pt modelId="{06ED7F4B-2A6A-4FFB-9391-AFCD0D020D34}">
      <dgm:prSet phldrT="[Text]"/>
      <dgm:spPr/>
      <dgm:t>
        <a:bodyPr/>
        <a:lstStyle/>
        <a:p>
          <a:r>
            <a:rPr lang="en-CA" dirty="0" smtClean="0"/>
            <a:t>Inputting all content-related feedback</a:t>
          </a:r>
          <a:endParaRPr lang="en-CA" dirty="0"/>
        </a:p>
      </dgm:t>
    </dgm:pt>
    <dgm:pt modelId="{47D93624-9E8A-4885-B2A9-D81267FC5C42}" type="parTrans" cxnId="{44AD1297-D15A-45D9-9A92-822E477EC504}">
      <dgm:prSet/>
      <dgm:spPr/>
      <dgm:t>
        <a:bodyPr/>
        <a:lstStyle/>
        <a:p>
          <a:endParaRPr lang="en-CA"/>
        </a:p>
      </dgm:t>
    </dgm:pt>
    <dgm:pt modelId="{96B3FFF0-704B-4955-AB3A-693F73D9C563}" type="sibTrans" cxnId="{44AD1297-D15A-45D9-9A92-822E477EC504}">
      <dgm:prSet/>
      <dgm:spPr/>
      <dgm:t>
        <a:bodyPr/>
        <a:lstStyle/>
        <a:p>
          <a:endParaRPr lang="en-CA"/>
        </a:p>
      </dgm:t>
    </dgm:pt>
    <dgm:pt modelId="{F5143209-1821-40E8-9D28-5CDB59A1B357}">
      <dgm:prSet phldrT="[Text]"/>
      <dgm:spPr/>
      <dgm:t>
        <a:bodyPr/>
        <a:lstStyle/>
        <a:p>
          <a:r>
            <a:rPr lang="en-CA" dirty="0" smtClean="0"/>
            <a:t>Enhancing user experience with PDF + Visual map</a:t>
          </a:r>
          <a:endParaRPr lang="en-CA" dirty="0"/>
        </a:p>
      </dgm:t>
    </dgm:pt>
    <dgm:pt modelId="{FD305353-E00C-426B-8038-E6A2882D2053}" type="parTrans" cxnId="{3FEFDFE3-1178-4FE1-82DE-AE19D922641F}">
      <dgm:prSet/>
      <dgm:spPr/>
      <dgm:t>
        <a:bodyPr/>
        <a:lstStyle/>
        <a:p>
          <a:endParaRPr lang="en-CA"/>
        </a:p>
      </dgm:t>
    </dgm:pt>
    <dgm:pt modelId="{638CCB16-CA95-4CA7-A3C0-5CF1EEE94757}" type="sibTrans" cxnId="{3FEFDFE3-1178-4FE1-82DE-AE19D922641F}">
      <dgm:prSet/>
      <dgm:spPr/>
      <dgm:t>
        <a:bodyPr/>
        <a:lstStyle/>
        <a:p>
          <a:endParaRPr lang="en-CA"/>
        </a:p>
      </dgm:t>
    </dgm:pt>
    <dgm:pt modelId="{7BF2FE25-0451-476C-879A-E249591851EE}">
      <dgm:prSet phldrT="[Text]"/>
      <dgm:spPr/>
      <dgm:t>
        <a:bodyPr/>
        <a:lstStyle/>
        <a:p>
          <a:r>
            <a:rPr lang="en-CA" dirty="0" smtClean="0"/>
            <a:t>Launch of Final Tool </a:t>
          </a:r>
          <a:endParaRPr lang="en-CA" dirty="0"/>
        </a:p>
      </dgm:t>
    </dgm:pt>
    <dgm:pt modelId="{8A974FC2-E7CF-4D88-B145-6070399724CB}" type="parTrans" cxnId="{3D17313A-206A-4150-9B6C-7EAB11C71378}">
      <dgm:prSet/>
      <dgm:spPr/>
      <dgm:t>
        <a:bodyPr/>
        <a:lstStyle/>
        <a:p>
          <a:endParaRPr lang="en-CA"/>
        </a:p>
      </dgm:t>
    </dgm:pt>
    <dgm:pt modelId="{28539186-EF7B-4EDA-899B-DF742E00C561}" type="sibTrans" cxnId="{3D17313A-206A-4150-9B6C-7EAB11C71378}">
      <dgm:prSet/>
      <dgm:spPr/>
      <dgm:t>
        <a:bodyPr/>
        <a:lstStyle/>
        <a:p>
          <a:endParaRPr lang="en-CA"/>
        </a:p>
      </dgm:t>
    </dgm:pt>
    <dgm:pt modelId="{3C2A913E-0F28-4B8E-8EB4-C79697D6CD21}" type="pres">
      <dgm:prSet presAssocID="{60D47E98-62F5-446E-96EB-43A083F41DB9}" presName="CompostProcess" presStyleCnt="0">
        <dgm:presLayoutVars>
          <dgm:dir/>
          <dgm:resizeHandles val="exact"/>
        </dgm:presLayoutVars>
      </dgm:prSet>
      <dgm:spPr/>
    </dgm:pt>
    <dgm:pt modelId="{B4413F06-092E-4374-BBA0-FD697B0225B0}" type="pres">
      <dgm:prSet presAssocID="{60D47E98-62F5-446E-96EB-43A083F41DB9}" presName="arrow" presStyleLbl="bgShp" presStyleIdx="0" presStyleCnt="1" custScaleX="117647"/>
      <dgm:spPr/>
    </dgm:pt>
    <dgm:pt modelId="{F399EFB5-F2D2-485C-98F4-859C7FC6E0C6}" type="pres">
      <dgm:prSet presAssocID="{60D47E98-62F5-446E-96EB-43A083F41DB9}" presName="linearProcess" presStyleCnt="0"/>
      <dgm:spPr/>
    </dgm:pt>
    <dgm:pt modelId="{44794735-AC03-4DF5-855F-8B3D527C1FEE}" type="pres">
      <dgm:prSet presAssocID="{3105848F-587C-4B11-B6FD-5FEE32C5D54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C910C66-B6C8-418C-894B-CCA95965C7D5}" type="pres">
      <dgm:prSet presAssocID="{408C24D0-F9D5-4840-9A83-E90D2681B144}" presName="sibTrans" presStyleCnt="0"/>
      <dgm:spPr/>
    </dgm:pt>
    <dgm:pt modelId="{B133A4D0-F195-4993-A312-D609A3BF7DBE}" type="pres">
      <dgm:prSet presAssocID="{2F654414-D97B-40B8-A624-6D7AD24AFE7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83C2AEA-930D-4B7B-8A8A-F79942312143}" type="pres">
      <dgm:prSet presAssocID="{ABA9E48C-511C-466E-9820-9C4348B24CEB}" presName="sibTrans" presStyleCnt="0"/>
      <dgm:spPr/>
    </dgm:pt>
    <dgm:pt modelId="{B49BBEBF-2737-44D7-BB3D-93D6A936FEF4}" type="pres">
      <dgm:prSet presAssocID="{06ED7F4B-2A6A-4FFB-9391-AFCD0D020D3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8ACAAD4-1A65-498A-9AE5-B93886CD8149}" type="pres">
      <dgm:prSet presAssocID="{96B3FFF0-704B-4955-AB3A-693F73D9C563}" presName="sibTrans" presStyleCnt="0"/>
      <dgm:spPr/>
    </dgm:pt>
    <dgm:pt modelId="{E9EDC245-66ED-480C-9074-254CE86C7DB3}" type="pres">
      <dgm:prSet presAssocID="{F5143209-1821-40E8-9D28-5CDB59A1B357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4D86026-3173-4579-AB17-BF6E05812D39}" type="pres">
      <dgm:prSet presAssocID="{638CCB16-CA95-4CA7-A3C0-5CF1EEE94757}" presName="sibTrans" presStyleCnt="0"/>
      <dgm:spPr/>
    </dgm:pt>
    <dgm:pt modelId="{2AA42169-1C67-40E4-B018-6853FF76840D}" type="pres">
      <dgm:prSet presAssocID="{7BF2FE25-0451-476C-879A-E249591851EE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4AD1297-D15A-45D9-9A92-822E477EC504}" srcId="{60D47E98-62F5-446E-96EB-43A083F41DB9}" destId="{06ED7F4B-2A6A-4FFB-9391-AFCD0D020D34}" srcOrd="2" destOrd="0" parTransId="{47D93624-9E8A-4885-B2A9-D81267FC5C42}" sibTransId="{96B3FFF0-704B-4955-AB3A-693F73D9C563}"/>
    <dgm:cxn modelId="{7B4843CA-3047-44F8-9EFD-B3005D42BDAD}" srcId="{60D47E98-62F5-446E-96EB-43A083F41DB9}" destId="{3105848F-587C-4B11-B6FD-5FEE32C5D542}" srcOrd="0" destOrd="0" parTransId="{911F5D68-FD38-4308-9EA5-BDEDA52B1176}" sibTransId="{408C24D0-F9D5-4840-9A83-E90D2681B144}"/>
    <dgm:cxn modelId="{3FEFDFE3-1178-4FE1-82DE-AE19D922641F}" srcId="{60D47E98-62F5-446E-96EB-43A083F41DB9}" destId="{F5143209-1821-40E8-9D28-5CDB59A1B357}" srcOrd="3" destOrd="0" parTransId="{FD305353-E00C-426B-8038-E6A2882D2053}" sibTransId="{638CCB16-CA95-4CA7-A3C0-5CF1EEE94757}"/>
    <dgm:cxn modelId="{7EF9BF79-4070-4BD2-A0FA-2B763E155E61}" type="presOf" srcId="{7BF2FE25-0451-476C-879A-E249591851EE}" destId="{2AA42169-1C67-40E4-B018-6853FF76840D}" srcOrd="0" destOrd="0" presId="urn:microsoft.com/office/officeart/2005/8/layout/hProcess9"/>
    <dgm:cxn modelId="{63F5E0A1-E650-4D0B-B028-CA0A61966820}" type="presOf" srcId="{2F654414-D97B-40B8-A624-6D7AD24AFE7E}" destId="{B133A4D0-F195-4993-A312-D609A3BF7DBE}" srcOrd="0" destOrd="0" presId="urn:microsoft.com/office/officeart/2005/8/layout/hProcess9"/>
    <dgm:cxn modelId="{D6539726-76DA-40A4-AC12-24883DBF5927}" type="presOf" srcId="{60D47E98-62F5-446E-96EB-43A083F41DB9}" destId="{3C2A913E-0F28-4B8E-8EB4-C79697D6CD21}" srcOrd="0" destOrd="0" presId="urn:microsoft.com/office/officeart/2005/8/layout/hProcess9"/>
    <dgm:cxn modelId="{3D17313A-206A-4150-9B6C-7EAB11C71378}" srcId="{60D47E98-62F5-446E-96EB-43A083F41DB9}" destId="{7BF2FE25-0451-476C-879A-E249591851EE}" srcOrd="4" destOrd="0" parTransId="{8A974FC2-E7CF-4D88-B145-6070399724CB}" sibTransId="{28539186-EF7B-4EDA-899B-DF742E00C561}"/>
    <dgm:cxn modelId="{290C70C7-38CD-441C-8223-95D4FCA2D595}" type="presOf" srcId="{F5143209-1821-40E8-9D28-5CDB59A1B357}" destId="{E9EDC245-66ED-480C-9074-254CE86C7DB3}" srcOrd="0" destOrd="0" presId="urn:microsoft.com/office/officeart/2005/8/layout/hProcess9"/>
    <dgm:cxn modelId="{ADF3701E-EEB3-4FB9-A72F-2C06AEEA8DB4}" type="presOf" srcId="{06ED7F4B-2A6A-4FFB-9391-AFCD0D020D34}" destId="{B49BBEBF-2737-44D7-BB3D-93D6A936FEF4}" srcOrd="0" destOrd="0" presId="urn:microsoft.com/office/officeart/2005/8/layout/hProcess9"/>
    <dgm:cxn modelId="{69A9ACCC-F805-419F-8E5F-1385BCA01FDE}" type="presOf" srcId="{3105848F-587C-4B11-B6FD-5FEE32C5D542}" destId="{44794735-AC03-4DF5-855F-8B3D527C1FEE}" srcOrd="0" destOrd="0" presId="urn:microsoft.com/office/officeart/2005/8/layout/hProcess9"/>
    <dgm:cxn modelId="{0D370D25-7E7C-4083-A894-52A157C925AD}" srcId="{60D47E98-62F5-446E-96EB-43A083F41DB9}" destId="{2F654414-D97B-40B8-A624-6D7AD24AFE7E}" srcOrd="1" destOrd="0" parTransId="{050A8608-6C13-479B-A97B-F8232E7B51EF}" sibTransId="{ABA9E48C-511C-466E-9820-9C4348B24CEB}"/>
    <dgm:cxn modelId="{58426B5E-456A-43AF-86E1-B33B72DE5A7D}" type="presParOf" srcId="{3C2A913E-0F28-4B8E-8EB4-C79697D6CD21}" destId="{B4413F06-092E-4374-BBA0-FD697B0225B0}" srcOrd="0" destOrd="0" presId="urn:microsoft.com/office/officeart/2005/8/layout/hProcess9"/>
    <dgm:cxn modelId="{0E992D01-0553-4894-B16E-26933BA7A0A1}" type="presParOf" srcId="{3C2A913E-0F28-4B8E-8EB4-C79697D6CD21}" destId="{F399EFB5-F2D2-485C-98F4-859C7FC6E0C6}" srcOrd="1" destOrd="0" presId="urn:microsoft.com/office/officeart/2005/8/layout/hProcess9"/>
    <dgm:cxn modelId="{DA9C213E-98D2-4F9E-B083-27EDC9488B96}" type="presParOf" srcId="{F399EFB5-F2D2-485C-98F4-859C7FC6E0C6}" destId="{44794735-AC03-4DF5-855F-8B3D527C1FEE}" srcOrd="0" destOrd="0" presId="urn:microsoft.com/office/officeart/2005/8/layout/hProcess9"/>
    <dgm:cxn modelId="{A795BD81-7A35-4327-9B20-69629C5213F9}" type="presParOf" srcId="{F399EFB5-F2D2-485C-98F4-859C7FC6E0C6}" destId="{2C910C66-B6C8-418C-894B-CCA95965C7D5}" srcOrd="1" destOrd="0" presId="urn:microsoft.com/office/officeart/2005/8/layout/hProcess9"/>
    <dgm:cxn modelId="{0494E1A4-EBE6-400E-979E-13808DBE124C}" type="presParOf" srcId="{F399EFB5-F2D2-485C-98F4-859C7FC6E0C6}" destId="{B133A4D0-F195-4993-A312-D609A3BF7DBE}" srcOrd="2" destOrd="0" presId="urn:microsoft.com/office/officeart/2005/8/layout/hProcess9"/>
    <dgm:cxn modelId="{C6835246-85A0-4A2D-A3F9-71C932518FC6}" type="presParOf" srcId="{F399EFB5-F2D2-485C-98F4-859C7FC6E0C6}" destId="{683C2AEA-930D-4B7B-8A8A-F79942312143}" srcOrd="3" destOrd="0" presId="urn:microsoft.com/office/officeart/2005/8/layout/hProcess9"/>
    <dgm:cxn modelId="{5D266EB3-F46E-404E-AF59-49649A3FA999}" type="presParOf" srcId="{F399EFB5-F2D2-485C-98F4-859C7FC6E0C6}" destId="{B49BBEBF-2737-44D7-BB3D-93D6A936FEF4}" srcOrd="4" destOrd="0" presId="urn:microsoft.com/office/officeart/2005/8/layout/hProcess9"/>
    <dgm:cxn modelId="{6EDEB6CF-FFA6-4122-AC7F-A1AF6DA65498}" type="presParOf" srcId="{F399EFB5-F2D2-485C-98F4-859C7FC6E0C6}" destId="{E8ACAAD4-1A65-498A-9AE5-B93886CD8149}" srcOrd="5" destOrd="0" presId="urn:microsoft.com/office/officeart/2005/8/layout/hProcess9"/>
    <dgm:cxn modelId="{7F193774-7A96-467A-933F-CFE3CEE38212}" type="presParOf" srcId="{F399EFB5-F2D2-485C-98F4-859C7FC6E0C6}" destId="{E9EDC245-66ED-480C-9074-254CE86C7DB3}" srcOrd="6" destOrd="0" presId="urn:microsoft.com/office/officeart/2005/8/layout/hProcess9"/>
    <dgm:cxn modelId="{D324AAA5-004B-41D5-93B0-CEF37B5FE6E2}" type="presParOf" srcId="{F399EFB5-F2D2-485C-98F4-859C7FC6E0C6}" destId="{F4D86026-3173-4579-AB17-BF6E05812D39}" srcOrd="7" destOrd="0" presId="urn:microsoft.com/office/officeart/2005/8/layout/hProcess9"/>
    <dgm:cxn modelId="{4E2D97E3-ADE8-4F57-9812-D1BB3D37B3C3}" type="presParOf" srcId="{F399EFB5-F2D2-485C-98F4-859C7FC6E0C6}" destId="{2AA42169-1C67-40E4-B018-6853FF76840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D47E98-62F5-446E-96EB-43A083F41DB9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2F654414-D97B-40B8-A624-6D7AD24AFE7E}">
      <dgm:prSet phldrT="[Text]" custT="1"/>
      <dgm:spPr/>
      <dgm:t>
        <a:bodyPr/>
        <a:lstStyle/>
        <a:p>
          <a:r>
            <a:rPr lang="en-CA" sz="1400" dirty="0" smtClean="0"/>
            <a:t>Identifying and Hiring Consultant</a:t>
          </a:r>
          <a:endParaRPr lang="en-CA" sz="1400" dirty="0"/>
        </a:p>
      </dgm:t>
    </dgm:pt>
    <dgm:pt modelId="{050A8608-6C13-479B-A97B-F8232E7B51EF}" type="parTrans" cxnId="{0D370D25-7E7C-4083-A894-52A157C925AD}">
      <dgm:prSet/>
      <dgm:spPr/>
      <dgm:t>
        <a:bodyPr/>
        <a:lstStyle/>
        <a:p>
          <a:endParaRPr lang="en-CA"/>
        </a:p>
      </dgm:t>
    </dgm:pt>
    <dgm:pt modelId="{ABA9E48C-511C-466E-9820-9C4348B24CEB}" type="sibTrans" cxnId="{0D370D25-7E7C-4083-A894-52A157C925AD}">
      <dgm:prSet/>
      <dgm:spPr/>
      <dgm:t>
        <a:bodyPr/>
        <a:lstStyle/>
        <a:p>
          <a:endParaRPr lang="en-CA"/>
        </a:p>
      </dgm:t>
    </dgm:pt>
    <dgm:pt modelId="{06ED7F4B-2A6A-4FFB-9391-AFCD0D020D34}">
      <dgm:prSet phldrT="[Text]" custT="1"/>
      <dgm:spPr/>
      <dgm:t>
        <a:bodyPr/>
        <a:lstStyle/>
        <a:p>
          <a:r>
            <a:rPr lang="en-CA" sz="1400" dirty="0" smtClean="0"/>
            <a:t>Review of Standards</a:t>
          </a:r>
          <a:br>
            <a:rPr lang="en-CA" sz="1400" dirty="0" smtClean="0"/>
          </a:br>
          <a:r>
            <a:rPr lang="en-CA" sz="1400" dirty="0" smtClean="0"/>
            <a:t/>
          </a:r>
          <a:br>
            <a:rPr lang="en-CA" sz="1400" dirty="0" smtClean="0"/>
          </a:br>
          <a:r>
            <a:rPr lang="en-CA" sz="1400" dirty="0" smtClean="0"/>
            <a:t>Compilation and Organization of Data</a:t>
          </a:r>
          <a:endParaRPr lang="en-CA" sz="1400" dirty="0"/>
        </a:p>
      </dgm:t>
    </dgm:pt>
    <dgm:pt modelId="{47D93624-9E8A-4885-B2A9-D81267FC5C42}" type="parTrans" cxnId="{44AD1297-D15A-45D9-9A92-822E477EC504}">
      <dgm:prSet/>
      <dgm:spPr/>
      <dgm:t>
        <a:bodyPr/>
        <a:lstStyle/>
        <a:p>
          <a:endParaRPr lang="en-CA"/>
        </a:p>
      </dgm:t>
    </dgm:pt>
    <dgm:pt modelId="{96B3FFF0-704B-4955-AB3A-693F73D9C563}" type="sibTrans" cxnId="{44AD1297-D15A-45D9-9A92-822E477EC504}">
      <dgm:prSet/>
      <dgm:spPr/>
      <dgm:t>
        <a:bodyPr/>
        <a:lstStyle/>
        <a:p>
          <a:endParaRPr lang="en-CA"/>
        </a:p>
      </dgm:t>
    </dgm:pt>
    <dgm:pt modelId="{F5143209-1821-40E8-9D28-5CDB59A1B357}">
      <dgm:prSet phldrT="[Text]" custT="1"/>
      <dgm:spPr/>
      <dgm:t>
        <a:bodyPr/>
        <a:lstStyle/>
        <a:p>
          <a:r>
            <a:rPr lang="en-CA" sz="1400" dirty="0" smtClean="0"/>
            <a:t>Drafting of Working Document</a:t>
          </a:r>
          <a:endParaRPr lang="en-CA" sz="1400" dirty="0"/>
        </a:p>
      </dgm:t>
    </dgm:pt>
    <dgm:pt modelId="{FD305353-E00C-426B-8038-E6A2882D2053}" type="parTrans" cxnId="{3FEFDFE3-1178-4FE1-82DE-AE19D922641F}">
      <dgm:prSet/>
      <dgm:spPr/>
      <dgm:t>
        <a:bodyPr/>
        <a:lstStyle/>
        <a:p>
          <a:endParaRPr lang="en-CA"/>
        </a:p>
      </dgm:t>
    </dgm:pt>
    <dgm:pt modelId="{638CCB16-CA95-4CA7-A3C0-5CF1EEE94757}" type="sibTrans" cxnId="{3FEFDFE3-1178-4FE1-82DE-AE19D922641F}">
      <dgm:prSet/>
      <dgm:spPr/>
      <dgm:t>
        <a:bodyPr/>
        <a:lstStyle/>
        <a:p>
          <a:endParaRPr lang="en-CA"/>
        </a:p>
      </dgm:t>
    </dgm:pt>
    <dgm:pt modelId="{3C2A913E-0F28-4B8E-8EB4-C79697D6CD21}" type="pres">
      <dgm:prSet presAssocID="{60D47E98-62F5-446E-96EB-43A083F41DB9}" presName="CompostProcess" presStyleCnt="0">
        <dgm:presLayoutVars>
          <dgm:dir/>
          <dgm:resizeHandles val="exact"/>
        </dgm:presLayoutVars>
      </dgm:prSet>
      <dgm:spPr/>
    </dgm:pt>
    <dgm:pt modelId="{B4413F06-092E-4374-BBA0-FD697B0225B0}" type="pres">
      <dgm:prSet presAssocID="{60D47E98-62F5-446E-96EB-43A083F41DB9}" presName="arrow" presStyleLbl="bgShp" presStyleIdx="0" presStyleCnt="1" custScaleX="117647"/>
      <dgm:spPr/>
    </dgm:pt>
    <dgm:pt modelId="{F399EFB5-F2D2-485C-98F4-859C7FC6E0C6}" type="pres">
      <dgm:prSet presAssocID="{60D47E98-62F5-446E-96EB-43A083F41DB9}" presName="linearProcess" presStyleCnt="0"/>
      <dgm:spPr/>
    </dgm:pt>
    <dgm:pt modelId="{B133A4D0-F195-4993-A312-D609A3BF7DBE}" type="pres">
      <dgm:prSet presAssocID="{2F654414-D97B-40B8-A624-6D7AD24AFE7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83C2AEA-930D-4B7B-8A8A-F79942312143}" type="pres">
      <dgm:prSet presAssocID="{ABA9E48C-511C-466E-9820-9C4348B24CEB}" presName="sibTrans" presStyleCnt="0"/>
      <dgm:spPr/>
    </dgm:pt>
    <dgm:pt modelId="{B49BBEBF-2737-44D7-BB3D-93D6A936FEF4}" type="pres">
      <dgm:prSet presAssocID="{06ED7F4B-2A6A-4FFB-9391-AFCD0D020D3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8ACAAD4-1A65-498A-9AE5-B93886CD8149}" type="pres">
      <dgm:prSet presAssocID="{96B3FFF0-704B-4955-AB3A-693F73D9C563}" presName="sibTrans" presStyleCnt="0"/>
      <dgm:spPr/>
    </dgm:pt>
    <dgm:pt modelId="{E9EDC245-66ED-480C-9074-254CE86C7DB3}" type="pres">
      <dgm:prSet presAssocID="{F5143209-1821-40E8-9D28-5CDB59A1B35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65DA105E-3FF4-42D6-B5A7-A9CAB40B4C2F}" type="presOf" srcId="{F5143209-1821-40E8-9D28-5CDB59A1B357}" destId="{E9EDC245-66ED-480C-9074-254CE86C7DB3}" srcOrd="0" destOrd="0" presId="urn:microsoft.com/office/officeart/2005/8/layout/hProcess9"/>
    <dgm:cxn modelId="{73A4C9CC-C9AF-4C2A-80CD-33841DCFF515}" type="presOf" srcId="{60D47E98-62F5-446E-96EB-43A083F41DB9}" destId="{3C2A913E-0F28-4B8E-8EB4-C79697D6CD21}" srcOrd="0" destOrd="0" presId="urn:microsoft.com/office/officeart/2005/8/layout/hProcess9"/>
    <dgm:cxn modelId="{44AD1297-D15A-45D9-9A92-822E477EC504}" srcId="{60D47E98-62F5-446E-96EB-43A083F41DB9}" destId="{06ED7F4B-2A6A-4FFB-9391-AFCD0D020D34}" srcOrd="1" destOrd="0" parTransId="{47D93624-9E8A-4885-B2A9-D81267FC5C42}" sibTransId="{96B3FFF0-704B-4955-AB3A-693F73D9C563}"/>
    <dgm:cxn modelId="{190589F2-F767-474A-BC72-8F998C910876}" type="presOf" srcId="{2F654414-D97B-40B8-A624-6D7AD24AFE7E}" destId="{B133A4D0-F195-4993-A312-D609A3BF7DBE}" srcOrd="0" destOrd="0" presId="urn:microsoft.com/office/officeart/2005/8/layout/hProcess9"/>
    <dgm:cxn modelId="{0D370D25-7E7C-4083-A894-52A157C925AD}" srcId="{60D47E98-62F5-446E-96EB-43A083F41DB9}" destId="{2F654414-D97B-40B8-A624-6D7AD24AFE7E}" srcOrd="0" destOrd="0" parTransId="{050A8608-6C13-479B-A97B-F8232E7B51EF}" sibTransId="{ABA9E48C-511C-466E-9820-9C4348B24CEB}"/>
    <dgm:cxn modelId="{7281C1CB-A52B-496C-B21D-370B4263CF36}" type="presOf" srcId="{06ED7F4B-2A6A-4FFB-9391-AFCD0D020D34}" destId="{B49BBEBF-2737-44D7-BB3D-93D6A936FEF4}" srcOrd="0" destOrd="0" presId="urn:microsoft.com/office/officeart/2005/8/layout/hProcess9"/>
    <dgm:cxn modelId="{3FEFDFE3-1178-4FE1-82DE-AE19D922641F}" srcId="{60D47E98-62F5-446E-96EB-43A083F41DB9}" destId="{F5143209-1821-40E8-9D28-5CDB59A1B357}" srcOrd="2" destOrd="0" parTransId="{FD305353-E00C-426B-8038-E6A2882D2053}" sibTransId="{638CCB16-CA95-4CA7-A3C0-5CF1EEE94757}"/>
    <dgm:cxn modelId="{3596C1B0-4447-4867-A88E-69ECA2568EAD}" type="presParOf" srcId="{3C2A913E-0F28-4B8E-8EB4-C79697D6CD21}" destId="{B4413F06-092E-4374-BBA0-FD697B0225B0}" srcOrd="0" destOrd="0" presId="urn:microsoft.com/office/officeart/2005/8/layout/hProcess9"/>
    <dgm:cxn modelId="{111E004F-69B9-4EBC-8D2C-135BE1569FFF}" type="presParOf" srcId="{3C2A913E-0F28-4B8E-8EB4-C79697D6CD21}" destId="{F399EFB5-F2D2-485C-98F4-859C7FC6E0C6}" srcOrd="1" destOrd="0" presId="urn:microsoft.com/office/officeart/2005/8/layout/hProcess9"/>
    <dgm:cxn modelId="{F0F4C1B5-320E-441B-98D7-E03F7D433C2D}" type="presParOf" srcId="{F399EFB5-F2D2-485C-98F4-859C7FC6E0C6}" destId="{B133A4D0-F195-4993-A312-D609A3BF7DBE}" srcOrd="0" destOrd="0" presId="urn:microsoft.com/office/officeart/2005/8/layout/hProcess9"/>
    <dgm:cxn modelId="{61423C26-C686-4D8F-A5F9-0D1092462E38}" type="presParOf" srcId="{F399EFB5-F2D2-485C-98F4-859C7FC6E0C6}" destId="{683C2AEA-930D-4B7B-8A8A-F79942312143}" srcOrd="1" destOrd="0" presId="urn:microsoft.com/office/officeart/2005/8/layout/hProcess9"/>
    <dgm:cxn modelId="{E77F6B51-5470-4C9C-B53D-88096E80F1D0}" type="presParOf" srcId="{F399EFB5-F2D2-485C-98F4-859C7FC6E0C6}" destId="{B49BBEBF-2737-44D7-BB3D-93D6A936FEF4}" srcOrd="2" destOrd="0" presId="urn:microsoft.com/office/officeart/2005/8/layout/hProcess9"/>
    <dgm:cxn modelId="{6223AB76-60D5-4530-8AB8-B69BF6C008AA}" type="presParOf" srcId="{F399EFB5-F2D2-485C-98F4-859C7FC6E0C6}" destId="{E8ACAAD4-1A65-498A-9AE5-B93886CD8149}" srcOrd="3" destOrd="0" presId="urn:microsoft.com/office/officeart/2005/8/layout/hProcess9"/>
    <dgm:cxn modelId="{39E21EE9-6010-43DA-8754-6A19177D774C}" type="presParOf" srcId="{F399EFB5-F2D2-485C-98F4-859C7FC6E0C6}" destId="{E9EDC245-66ED-480C-9074-254CE86C7DB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13F06-092E-4374-BBA0-FD697B0225B0}">
      <dsp:nvSpPr>
        <dsp:cNvPr id="0" name=""/>
        <dsp:cNvSpPr/>
      </dsp:nvSpPr>
      <dsp:spPr>
        <a:xfrm>
          <a:off x="1" y="0"/>
          <a:ext cx="6552724" cy="26800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794735-AC03-4DF5-855F-8B3D527C1FEE}">
      <dsp:nvSpPr>
        <dsp:cNvPr id="0" name=""/>
        <dsp:cNvSpPr/>
      </dsp:nvSpPr>
      <dsp:spPr>
        <a:xfrm>
          <a:off x="2879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Launch of Working Document</a:t>
          </a:r>
          <a:endParaRPr lang="en-CA" sz="1300" kern="1200" dirty="0"/>
        </a:p>
      </dsp:txBody>
      <dsp:txXfrm>
        <a:off x="55211" y="856353"/>
        <a:ext cx="1154368" cy="967364"/>
      </dsp:txXfrm>
    </dsp:sp>
    <dsp:sp modelId="{B133A4D0-F195-4993-A312-D609A3BF7DBE}">
      <dsp:nvSpPr>
        <dsp:cNvPr id="0" name=""/>
        <dsp:cNvSpPr/>
      </dsp:nvSpPr>
      <dsp:spPr>
        <a:xfrm>
          <a:off x="1324863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Gathering Feedback</a:t>
          </a:r>
          <a:endParaRPr lang="en-CA" sz="1300" kern="1200" dirty="0"/>
        </a:p>
      </dsp:txBody>
      <dsp:txXfrm>
        <a:off x="1377195" y="856353"/>
        <a:ext cx="1154368" cy="967364"/>
      </dsp:txXfrm>
    </dsp:sp>
    <dsp:sp modelId="{B49BBEBF-2737-44D7-BB3D-93D6A936FEF4}">
      <dsp:nvSpPr>
        <dsp:cNvPr id="0" name=""/>
        <dsp:cNvSpPr/>
      </dsp:nvSpPr>
      <dsp:spPr>
        <a:xfrm>
          <a:off x="2646847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Inputting all content-related feedback</a:t>
          </a:r>
          <a:endParaRPr lang="en-CA" sz="1300" kern="1200" dirty="0"/>
        </a:p>
      </dsp:txBody>
      <dsp:txXfrm>
        <a:off x="2699179" y="856353"/>
        <a:ext cx="1154368" cy="967364"/>
      </dsp:txXfrm>
    </dsp:sp>
    <dsp:sp modelId="{E9EDC245-66ED-480C-9074-254CE86C7DB3}">
      <dsp:nvSpPr>
        <dsp:cNvPr id="0" name=""/>
        <dsp:cNvSpPr/>
      </dsp:nvSpPr>
      <dsp:spPr>
        <a:xfrm>
          <a:off x="3968831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Enhancing user experience with PDF + Visual map</a:t>
          </a:r>
          <a:endParaRPr lang="en-CA" sz="1300" kern="1200" dirty="0"/>
        </a:p>
      </dsp:txBody>
      <dsp:txXfrm>
        <a:off x="4021163" y="856353"/>
        <a:ext cx="1154368" cy="967364"/>
      </dsp:txXfrm>
    </dsp:sp>
    <dsp:sp modelId="{2AA42169-1C67-40E4-B018-6853FF76840D}">
      <dsp:nvSpPr>
        <dsp:cNvPr id="0" name=""/>
        <dsp:cNvSpPr/>
      </dsp:nvSpPr>
      <dsp:spPr>
        <a:xfrm>
          <a:off x="5290815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Launch of Final Tool </a:t>
          </a:r>
          <a:endParaRPr lang="en-CA" sz="1300" kern="1200" dirty="0"/>
        </a:p>
      </dsp:txBody>
      <dsp:txXfrm>
        <a:off x="5343147" y="856353"/>
        <a:ext cx="1154368" cy="9673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13F06-092E-4374-BBA0-FD697B0225B0}">
      <dsp:nvSpPr>
        <dsp:cNvPr id="0" name=""/>
        <dsp:cNvSpPr/>
      </dsp:nvSpPr>
      <dsp:spPr>
        <a:xfrm>
          <a:off x="1" y="0"/>
          <a:ext cx="6504380" cy="2608064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3A4D0-F195-4993-A312-D609A3BF7DBE}">
      <dsp:nvSpPr>
        <dsp:cNvPr id="0" name=""/>
        <dsp:cNvSpPr/>
      </dsp:nvSpPr>
      <dsp:spPr>
        <a:xfrm>
          <a:off x="0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Identifying and Hiring Consultant</a:t>
          </a:r>
          <a:endParaRPr lang="en-CA" sz="1400" kern="1200" dirty="0"/>
        </a:p>
      </dsp:txBody>
      <dsp:txXfrm>
        <a:off x="50926" y="833345"/>
        <a:ext cx="1849463" cy="941373"/>
      </dsp:txXfrm>
    </dsp:sp>
    <dsp:sp modelId="{B49BBEBF-2737-44D7-BB3D-93D6A936FEF4}">
      <dsp:nvSpPr>
        <dsp:cNvPr id="0" name=""/>
        <dsp:cNvSpPr/>
      </dsp:nvSpPr>
      <dsp:spPr>
        <a:xfrm>
          <a:off x="2276534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Review of Standards</a:t>
          </a:r>
          <a:br>
            <a:rPr lang="en-CA" sz="1400" kern="1200" dirty="0" smtClean="0"/>
          </a:br>
          <a:r>
            <a:rPr lang="en-CA" sz="1400" kern="1200" dirty="0" smtClean="0"/>
            <a:t/>
          </a:r>
          <a:br>
            <a:rPr lang="en-CA" sz="1400" kern="1200" dirty="0" smtClean="0"/>
          </a:br>
          <a:r>
            <a:rPr lang="en-CA" sz="1400" kern="1200" dirty="0" smtClean="0"/>
            <a:t>Compilation and Organization of Data</a:t>
          </a:r>
          <a:endParaRPr lang="en-CA" sz="1400" kern="1200" dirty="0"/>
        </a:p>
      </dsp:txBody>
      <dsp:txXfrm>
        <a:off x="2327460" y="833345"/>
        <a:ext cx="1849463" cy="941373"/>
      </dsp:txXfrm>
    </dsp:sp>
    <dsp:sp modelId="{E9EDC245-66ED-480C-9074-254CE86C7DB3}">
      <dsp:nvSpPr>
        <dsp:cNvPr id="0" name=""/>
        <dsp:cNvSpPr/>
      </dsp:nvSpPr>
      <dsp:spPr>
        <a:xfrm>
          <a:off x="4553068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Drafting of Working Document</a:t>
          </a:r>
          <a:endParaRPr lang="en-CA" sz="1400" kern="1200" dirty="0"/>
        </a:p>
      </dsp:txBody>
      <dsp:txXfrm>
        <a:off x="4603994" y="833345"/>
        <a:ext cx="1849463" cy="9413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13F06-092E-4374-BBA0-FD697B0225B0}">
      <dsp:nvSpPr>
        <dsp:cNvPr id="0" name=""/>
        <dsp:cNvSpPr/>
      </dsp:nvSpPr>
      <dsp:spPr>
        <a:xfrm>
          <a:off x="1" y="0"/>
          <a:ext cx="6552724" cy="26800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794735-AC03-4DF5-855F-8B3D527C1FEE}">
      <dsp:nvSpPr>
        <dsp:cNvPr id="0" name=""/>
        <dsp:cNvSpPr/>
      </dsp:nvSpPr>
      <dsp:spPr>
        <a:xfrm>
          <a:off x="2879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Launch of Working Document</a:t>
          </a:r>
          <a:endParaRPr lang="en-CA" sz="1300" kern="1200" dirty="0"/>
        </a:p>
      </dsp:txBody>
      <dsp:txXfrm>
        <a:off x="55211" y="856353"/>
        <a:ext cx="1154368" cy="967364"/>
      </dsp:txXfrm>
    </dsp:sp>
    <dsp:sp modelId="{B133A4D0-F195-4993-A312-D609A3BF7DBE}">
      <dsp:nvSpPr>
        <dsp:cNvPr id="0" name=""/>
        <dsp:cNvSpPr/>
      </dsp:nvSpPr>
      <dsp:spPr>
        <a:xfrm>
          <a:off x="1324863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Gathering Feedback</a:t>
          </a:r>
          <a:endParaRPr lang="en-CA" sz="1300" kern="1200" dirty="0"/>
        </a:p>
      </dsp:txBody>
      <dsp:txXfrm>
        <a:off x="1377195" y="856353"/>
        <a:ext cx="1154368" cy="967364"/>
      </dsp:txXfrm>
    </dsp:sp>
    <dsp:sp modelId="{B49BBEBF-2737-44D7-BB3D-93D6A936FEF4}">
      <dsp:nvSpPr>
        <dsp:cNvPr id="0" name=""/>
        <dsp:cNvSpPr/>
      </dsp:nvSpPr>
      <dsp:spPr>
        <a:xfrm>
          <a:off x="2646847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Inputting all content-related feedback</a:t>
          </a:r>
          <a:endParaRPr lang="en-CA" sz="1300" kern="1200" dirty="0"/>
        </a:p>
      </dsp:txBody>
      <dsp:txXfrm>
        <a:off x="2699179" y="856353"/>
        <a:ext cx="1154368" cy="967364"/>
      </dsp:txXfrm>
    </dsp:sp>
    <dsp:sp modelId="{E9EDC245-66ED-480C-9074-254CE86C7DB3}">
      <dsp:nvSpPr>
        <dsp:cNvPr id="0" name=""/>
        <dsp:cNvSpPr/>
      </dsp:nvSpPr>
      <dsp:spPr>
        <a:xfrm>
          <a:off x="3968831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Enhancing user experience with PDF + Visual map</a:t>
          </a:r>
          <a:endParaRPr lang="en-CA" sz="1300" kern="1200" dirty="0"/>
        </a:p>
      </dsp:txBody>
      <dsp:txXfrm>
        <a:off x="4021163" y="856353"/>
        <a:ext cx="1154368" cy="967364"/>
      </dsp:txXfrm>
    </dsp:sp>
    <dsp:sp modelId="{2AA42169-1C67-40E4-B018-6853FF76840D}">
      <dsp:nvSpPr>
        <dsp:cNvPr id="0" name=""/>
        <dsp:cNvSpPr/>
      </dsp:nvSpPr>
      <dsp:spPr>
        <a:xfrm>
          <a:off x="5290815" y="804021"/>
          <a:ext cx="1259032" cy="107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300" kern="1200" dirty="0" smtClean="0"/>
            <a:t>Launch of Final Tool </a:t>
          </a:r>
          <a:endParaRPr lang="en-CA" sz="1300" kern="1200" dirty="0"/>
        </a:p>
      </dsp:txBody>
      <dsp:txXfrm>
        <a:off x="5343147" y="856353"/>
        <a:ext cx="1154368" cy="967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13F06-092E-4374-BBA0-FD697B0225B0}">
      <dsp:nvSpPr>
        <dsp:cNvPr id="0" name=""/>
        <dsp:cNvSpPr/>
      </dsp:nvSpPr>
      <dsp:spPr>
        <a:xfrm>
          <a:off x="1" y="0"/>
          <a:ext cx="6504380" cy="2608064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3A4D0-F195-4993-A312-D609A3BF7DBE}">
      <dsp:nvSpPr>
        <dsp:cNvPr id="0" name=""/>
        <dsp:cNvSpPr/>
      </dsp:nvSpPr>
      <dsp:spPr>
        <a:xfrm>
          <a:off x="0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Identifying and Hiring Consultant</a:t>
          </a:r>
          <a:endParaRPr lang="en-CA" sz="1400" kern="1200" dirty="0"/>
        </a:p>
      </dsp:txBody>
      <dsp:txXfrm>
        <a:off x="50926" y="833345"/>
        <a:ext cx="1849463" cy="941373"/>
      </dsp:txXfrm>
    </dsp:sp>
    <dsp:sp modelId="{B49BBEBF-2737-44D7-BB3D-93D6A936FEF4}">
      <dsp:nvSpPr>
        <dsp:cNvPr id="0" name=""/>
        <dsp:cNvSpPr/>
      </dsp:nvSpPr>
      <dsp:spPr>
        <a:xfrm>
          <a:off x="2276534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Review of Standards</a:t>
          </a:r>
          <a:br>
            <a:rPr lang="en-CA" sz="1400" kern="1200" dirty="0" smtClean="0"/>
          </a:br>
          <a:r>
            <a:rPr lang="en-CA" sz="1400" kern="1200" dirty="0" smtClean="0"/>
            <a:t/>
          </a:r>
          <a:br>
            <a:rPr lang="en-CA" sz="1400" kern="1200" dirty="0" smtClean="0"/>
          </a:br>
          <a:r>
            <a:rPr lang="en-CA" sz="1400" kern="1200" dirty="0" smtClean="0"/>
            <a:t>Compilation and Organization of Data</a:t>
          </a:r>
          <a:endParaRPr lang="en-CA" sz="1400" kern="1200" dirty="0"/>
        </a:p>
      </dsp:txBody>
      <dsp:txXfrm>
        <a:off x="2327460" y="833345"/>
        <a:ext cx="1849463" cy="941373"/>
      </dsp:txXfrm>
    </dsp:sp>
    <dsp:sp modelId="{E9EDC245-66ED-480C-9074-254CE86C7DB3}">
      <dsp:nvSpPr>
        <dsp:cNvPr id="0" name=""/>
        <dsp:cNvSpPr/>
      </dsp:nvSpPr>
      <dsp:spPr>
        <a:xfrm>
          <a:off x="4553068" y="782419"/>
          <a:ext cx="1951315" cy="10432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Drafting of Working Document</a:t>
          </a:r>
          <a:endParaRPr lang="en-CA" sz="1400" kern="1200" dirty="0"/>
        </a:p>
      </dsp:txBody>
      <dsp:txXfrm>
        <a:off x="4603994" y="833345"/>
        <a:ext cx="1849463" cy="94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72007" cy="465619"/>
          </a:xfrm>
          <a:prstGeom prst="rect">
            <a:avLst/>
          </a:prstGeom>
        </p:spPr>
        <p:txBody>
          <a:bodyPr vert="horz" lIns="91539" tIns="45769" rIns="91539" bIns="4576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40" y="3"/>
            <a:ext cx="2972007" cy="465619"/>
          </a:xfrm>
          <a:prstGeom prst="rect">
            <a:avLst/>
          </a:prstGeom>
        </p:spPr>
        <p:txBody>
          <a:bodyPr vert="horz" lIns="91539" tIns="45769" rIns="91539" bIns="45769" rtlCol="0"/>
          <a:lstStyle>
            <a:lvl1pPr algn="r">
              <a:defRPr sz="1200"/>
            </a:lvl1pPr>
          </a:lstStyle>
          <a:p>
            <a:fld id="{96357D3C-0B3C-48DE-BE87-6E5CD09402E3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183"/>
            <a:ext cx="2972007" cy="465619"/>
          </a:xfrm>
          <a:prstGeom prst="rect">
            <a:avLst/>
          </a:prstGeom>
        </p:spPr>
        <p:txBody>
          <a:bodyPr vert="horz" lIns="91539" tIns="45769" rIns="91539" bIns="4576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40" y="8829183"/>
            <a:ext cx="2972007" cy="465619"/>
          </a:xfrm>
          <a:prstGeom prst="rect">
            <a:avLst/>
          </a:prstGeom>
        </p:spPr>
        <p:txBody>
          <a:bodyPr vert="horz" lIns="91539" tIns="45769" rIns="91539" bIns="45769" rtlCol="0" anchor="b"/>
          <a:lstStyle>
            <a:lvl1pPr algn="r">
              <a:defRPr sz="1200"/>
            </a:lvl1pPr>
          </a:lstStyle>
          <a:p>
            <a:fld id="{6B4F9E8B-CFF3-4AD1-BB87-853AB921076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56541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00" y="34925"/>
            <a:ext cx="2909888" cy="2184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0" y="2343946"/>
            <a:ext cx="6858000" cy="6952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19" tIns="46411" rIns="92819" bIns="464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5"/>
          </p:nvPr>
        </p:nvSpPr>
        <p:spPr>
          <a:xfrm>
            <a:off x="3501008" y="399728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CA" dirty="0"/>
              <a:t>Slide # </a:t>
            </a:r>
            <a:fld id="{DEBE5554-F849-4EC6-BD03-DBA4A99F925A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669071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fontAlgn="base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ts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33338"/>
            <a:ext cx="2913062" cy="2185987"/>
          </a:xfrm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CA" i="0" u="sng" dirty="0"/>
          </a:p>
        </p:txBody>
      </p:sp>
    </p:spTree>
    <p:extLst>
      <p:ext uri="{BB962C8B-B14F-4D97-AF65-F5344CB8AC3E}">
        <p14:creationId xmlns:p14="http://schemas.microsoft.com/office/powerpoint/2010/main" val="9895665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The tool is a product of a few years of work… (elaborate</a:t>
            </a:r>
            <a:r>
              <a:rPr lang="en-CA" baseline="0" dirty="0" smtClean="0"/>
              <a:t> briefly on the tool)</a:t>
            </a:r>
          </a:p>
          <a:p>
            <a:endParaRPr lang="en-CA" baseline="0" dirty="0" smtClean="0"/>
          </a:p>
          <a:p>
            <a:r>
              <a:rPr lang="en-CA" baseline="0" dirty="0" smtClean="0"/>
              <a:t>Phase 1 (2016 – 2017)</a:t>
            </a:r>
          </a:p>
          <a:p>
            <a:endParaRPr lang="en-CA" baseline="0" dirty="0" smtClean="0"/>
          </a:p>
          <a:p>
            <a:r>
              <a:rPr lang="en-CA" baseline="0" dirty="0" smtClean="0"/>
              <a:t>Terms of reference – identifying and hiring consultant – review of standards and compilation and organization of data – drafting of a working document</a:t>
            </a:r>
          </a:p>
          <a:p>
            <a:endParaRPr lang="en-CA" baseline="0" dirty="0" smtClean="0"/>
          </a:p>
          <a:p>
            <a:r>
              <a:rPr lang="en-CA" baseline="0" dirty="0" smtClean="0"/>
              <a:t>Phase 2 (2017 – present)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A6A59-4177-4224-B262-5C5B3A2959E3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2754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4291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The Tool was designed to help companies know what the Canadian government expects of them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dirty="0" smtClean="0"/>
              <a:t>So,</a:t>
            </a:r>
            <a:r>
              <a:rPr lang="en-CA" baseline="0" dirty="0" smtClean="0"/>
              <a:t> these scenarios are based on the perspective of the mining company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Nevertheless, the Tool can be used by NGOs to gain a better idea of international expectation, host country governments, etc.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CA" baseline="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CA" baseline="0" dirty="0" smtClean="0"/>
          </a:p>
        </p:txBody>
      </p:sp>
    </p:spTree>
    <p:extLst>
      <p:ext uri="{BB962C8B-B14F-4D97-AF65-F5344CB8AC3E}">
        <p14:creationId xmlns:p14="http://schemas.microsoft.com/office/powerpoint/2010/main" val="925225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85285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33338"/>
            <a:ext cx="2913062" cy="2185987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Thank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Hopefully you can use the Tool in practice, let us know what you think,</a:t>
            </a:r>
            <a:r>
              <a:rPr lang="en-CA" baseline="0" dirty="0" smtClean="0"/>
              <a:t> what may be missing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Office closing in May, but Tool will remain relevant &gt; commitment from civil service on the standards and of course </a:t>
            </a:r>
            <a:r>
              <a:rPr lang="en-CA" baseline="0" smtClean="0"/>
              <a:t>the issues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5392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33338"/>
            <a:ext cx="2913062" cy="2185987"/>
          </a:xfrm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i="0" u="sng" dirty="0" smtClean="0"/>
              <a:t>The key </a:t>
            </a:r>
            <a:r>
              <a:rPr lang="fr-CA" i="0" u="sng" dirty="0" err="1" smtClean="0"/>
              <a:t>elements</a:t>
            </a:r>
            <a:r>
              <a:rPr lang="fr-CA" i="0" u="sng" dirty="0" smtClean="0"/>
              <a:t> of </a:t>
            </a:r>
            <a:r>
              <a:rPr lang="fr-CA" i="0" u="sng" dirty="0" err="1" smtClean="0"/>
              <a:t>Canada’s</a:t>
            </a:r>
            <a:r>
              <a:rPr lang="fr-CA" i="0" u="sng" dirty="0" smtClean="0"/>
              <a:t> CSR </a:t>
            </a:r>
            <a:r>
              <a:rPr lang="fr-CA" i="0" u="sng" dirty="0" err="1" smtClean="0"/>
              <a:t>approach</a:t>
            </a:r>
            <a:r>
              <a:rPr lang="fr-CA" i="0" u="sng" dirty="0" smtClean="0"/>
              <a:t>: </a:t>
            </a:r>
          </a:p>
          <a:p>
            <a:r>
              <a:rPr lang="fr-CA" i="0" u="sng" dirty="0" smtClean="0"/>
              <a:t>Not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limited</a:t>
            </a:r>
            <a:r>
              <a:rPr lang="fr-CA" i="0" u="sng" baseline="0" dirty="0" smtClean="0"/>
              <a:t> to the </a:t>
            </a:r>
            <a:r>
              <a:rPr lang="fr-CA" i="0" u="sng" baseline="0" dirty="0" err="1" smtClean="0"/>
              <a:t>trade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commissioners</a:t>
            </a:r>
            <a:r>
              <a:rPr lang="fr-CA" i="0" u="sng" baseline="0" dirty="0" smtClean="0"/>
              <a:t> service/</a:t>
            </a:r>
            <a:r>
              <a:rPr lang="fr-CA" i="0" u="sng" baseline="0" dirty="0" err="1" smtClean="0"/>
              <a:t>their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roles</a:t>
            </a:r>
            <a:r>
              <a:rPr lang="fr-CA" i="0" u="sng" baseline="0" dirty="0" smtClean="0"/>
              <a:t> and </a:t>
            </a:r>
            <a:r>
              <a:rPr lang="fr-CA" i="0" u="sng" baseline="0" dirty="0" err="1" smtClean="0"/>
              <a:t>responsibilities</a:t>
            </a:r>
            <a:r>
              <a:rPr lang="fr-CA" i="0" u="sng" baseline="0" dirty="0" smtClean="0"/>
              <a:t> on the </a:t>
            </a:r>
            <a:r>
              <a:rPr lang="fr-CA" i="0" u="sng" baseline="0" dirty="0" err="1" smtClean="0"/>
              <a:t>ground</a:t>
            </a:r>
            <a:r>
              <a:rPr lang="fr-CA" i="0" u="sng" baseline="0" dirty="0" smtClean="0"/>
              <a:t>. It‘ </a:t>
            </a:r>
            <a:r>
              <a:rPr lang="fr-CA" i="0" u="sng" baseline="0" dirty="0" err="1" smtClean="0"/>
              <a:t>also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includes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facilitating</a:t>
            </a:r>
            <a:r>
              <a:rPr lang="fr-CA" i="0" u="sng" baseline="0" dirty="0" smtClean="0"/>
              <a:t> dialogue </a:t>
            </a:r>
            <a:r>
              <a:rPr lang="fr-CA" i="0" u="sng" baseline="0" dirty="0" err="1" smtClean="0"/>
              <a:t>towards</a:t>
            </a:r>
            <a:r>
              <a:rPr lang="fr-CA" i="0" u="sng" baseline="0" dirty="0" smtClean="0"/>
              <a:t> dispute </a:t>
            </a:r>
            <a:r>
              <a:rPr lang="fr-CA" i="0" u="sng" baseline="0" dirty="0" err="1" smtClean="0"/>
              <a:t>resolution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through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canada’s</a:t>
            </a:r>
            <a:r>
              <a:rPr lang="fr-CA" i="0" u="sng" baseline="0" dirty="0" smtClean="0"/>
              <a:t> NCP, and </a:t>
            </a:r>
            <a:r>
              <a:rPr lang="fr-CA" i="0" u="sng" baseline="0" dirty="0" err="1" smtClean="0"/>
              <a:t>also</a:t>
            </a:r>
            <a:r>
              <a:rPr lang="fr-CA" i="0" u="sng" baseline="0" dirty="0" smtClean="0"/>
              <a:t> the Office of the CSR Counsellor. </a:t>
            </a:r>
          </a:p>
          <a:p>
            <a:r>
              <a:rPr lang="fr-CA" i="0" u="sng" baseline="0" dirty="0" smtClean="0"/>
              <a:t>One of the key </a:t>
            </a:r>
            <a:r>
              <a:rPr lang="fr-CA" i="0" u="sng" baseline="0" dirty="0" err="1" smtClean="0"/>
              <a:t>elements</a:t>
            </a:r>
            <a:r>
              <a:rPr lang="fr-CA" i="0" u="sng" baseline="0" dirty="0" smtClean="0"/>
              <a:t> of the CSR </a:t>
            </a:r>
            <a:r>
              <a:rPr lang="fr-CA" i="0" u="sng" baseline="0" dirty="0" err="1" smtClean="0"/>
              <a:t>strategy</a:t>
            </a:r>
            <a:r>
              <a:rPr lang="fr-CA" i="0" u="sng" baseline="0" dirty="0" smtClean="0"/>
              <a:t>, </a:t>
            </a:r>
            <a:r>
              <a:rPr lang="fr-CA" i="0" u="sng" baseline="0" dirty="0" err="1" smtClean="0"/>
              <a:t>is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also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promoting</a:t>
            </a:r>
            <a:r>
              <a:rPr lang="fr-CA" i="0" u="sng" baseline="0" dirty="0" smtClean="0"/>
              <a:t> and </a:t>
            </a:r>
            <a:r>
              <a:rPr lang="fr-CA" i="0" u="sng" baseline="0" dirty="0" err="1" smtClean="0"/>
              <a:t>advancing</a:t>
            </a:r>
            <a:r>
              <a:rPr lang="fr-CA" i="0" u="sng" baseline="0" dirty="0" smtClean="0"/>
              <a:t> CSR guidance. </a:t>
            </a:r>
            <a:r>
              <a:rPr lang="fr-CA" i="0" u="sng" baseline="0" dirty="0" err="1" smtClean="0"/>
              <a:t>These</a:t>
            </a:r>
            <a:r>
              <a:rPr lang="fr-CA" i="0" u="sng" baseline="0" dirty="0" smtClean="0"/>
              <a:t> are, </a:t>
            </a:r>
            <a:r>
              <a:rPr lang="fr-CA" i="0" u="sng" baseline="0" dirty="0" err="1" smtClean="0"/>
              <a:t>internationally</a:t>
            </a:r>
            <a:r>
              <a:rPr lang="fr-CA" i="0" u="sng" baseline="0" dirty="0" smtClean="0"/>
              <a:t> </a:t>
            </a:r>
            <a:r>
              <a:rPr lang="fr-CA" i="0" u="sng" baseline="0" dirty="0" err="1" smtClean="0"/>
              <a:t>recognized</a:t>
            </a:r>
            <a:r>
              <a:rPr lang="fr-CA" i="0" u="sng" baseline="0" dirty="0" smtClean="0"/>
              <a:t> standards and </a:t>
            </a:r>
            <a:r>
              <a:rPr lang="fr-CA" i="0" u="sng" baseline="0" dirty="0" err="1" smtClean="0"/>
              <a:t>canadian</a:t>
            </a:r>
            <a:r>
              <a:rPr lang="fr-CA" i="0" u="sng" baseline="0" dirty="0" smtClean="0"/>
              <a:t> initiatives.</a:t>
            </a:r>
            <a:endParaRPr lang="fr-CA" i="0" u="sng" dirty="0" smtClean="0"/>
          </a:p>
          <a:p>
            <a:endParaRPr lang="fr-CA" i="0" u="sng" dirty="0"/>
          </a:p>
        </p:txBody>
      </p:sp>
    </p:spTree>
    <p:extLst>
      <p:ext uri="{BB962C8B-B14F-4D97-AF65-F5344CB8AC3E}">
        <p14:creationId xmlns:p14="http://schemas.microsoft.com/office/powerpoint/2010/main" val="989566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Current Counsellor Jeffrey Davidson, previous Counsellor Marketa Evans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6888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r>
              <a:rPr lang="en-CA" sz="1600" b="1" i="0" u="none" baseline="0" noProof="0" dirty="0" smtClean="0"/>
              <a:t>COUNTRY TRIPS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Africa, Latin America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Based on need, Canadian presence AND Pre-Emptive factor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Gain a more nuanced understanding of major challenges to companies and concerns of communities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Give advice to companies on the ground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Make communities aware of our </a:t>
            </a:r>
            <a:r>
              <a:rPr lang="en-CA" sz="1600" b="1" i="0" u="none" baseline="0" noProof="0" dirty="0" err="1" smtClean="0"/>
              <a:t>existance</a:t>
            </a:r>
            <a:r>
              <a:rPr lang="en-CA" sz="1600" b="1" i="0" u="none" baseline="0" noProof="0" dirty="0" smtClean="0"/>
              <a:t> and support (AND NCP)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Back home, give advice to companies considering entering the region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Engage more meaningfully with civil </a:t>
            </a:r>
            <a:r>
              <a:rPr lang="en-CA" sz="1600" b="1" i="0" u="none" baseline="0" noProof="0" dirty="0" err="1" smtClean="0"/>
              <a:t>soceity</a:t>
            </a:r>
            <a:r>
              <a:rPr lang="en-CA" sz="1600" b="1" i="0" u="none" baseline="0" noProof="0" dirty="0" smtClean="0"/>
              <a:t> and with academia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Public report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b="1" i="0" u="none" baseline="0" noProof="0" dirty="0" smtClean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CA" sz="1600" b="1" i="0" u="none" baseline="0" noProof="0" dirty="0" smtClean="0"/>
              <a:t>EARLY DETECTION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Find out about issues when they are still small through contacts, embassies, and desk research.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Fact check information, delve deeper with local news sources, research on history of property/region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Call company to ask them their version of events, how they have approached the issue, suggest actions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Contact aggrieved party, if possible, make them aware of our office and mechanisms available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b="1" i="0" u="none" baseline="0" noProof="0" dirty="0" smtClean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CA" sz="1600" b="1" i="0" u="none" baseline="0" noProof="0" dirty="0" smtClean="0"/>
              <a:t>ADVICE AND INTERVENTION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Community-based water monitoring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Alert systems for specific issues, in ADDITION to grievance mechanism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1" i="0" u="none" baseline="0" noProof="0" dirty="0" smtClean="0"/>
              <a:t>Bring up other issues, ask if policies are in place, what efforts are made to know this will not happen again </a:t>
            </a:r>
          </a:p>
          <a:p>
            <a:pPr marL="0" lvl="0" indent="0">
              <a:buFontTx/>
              <a:buNone/>
            </a:pPr>
            <a:endParaRPr lang="en-CA" sz="1600" b="1" i="0" u="none" baseline="0" noProof="0" dirty="0" smtClean="0"/>
          </a:p>
          <a:p>
            <a:pPr marL="0" lvl="0" indent="0">
              <a:buFontTx/>
              <a:buNone/>
            </a:pPr>
            <a:r>
              <a:rPr lang="en-CA" sz="1600" b="1" i="0" u="none" baseline="0" noProof="0" dirty="0" smtClean="0"/>
              <a:t>CORE – CANADIAN OMBUDSPERSON FOR RESPONSIBLE ENTERPRISE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The end of the current Counsellor’s mandate is May 2018 (18th)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Announced January 17, 2018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Mandated to investigate allegations of human rights abuses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Empowered to engage in fact-finding investigations (independently OR </a:t>
            </a:r>
            <a:r>
              <a:rPr lang="en-CA" sz="1600" b="0" i="0" u="none" baseline="0" noProof="0" dirty="0" err="1" smtClean="0"/>
              <a:t>collaberatively</a:t>
            </a:r>
            <a:r>
              <a:rPr lang="en-CA" sz="1600" b="0" i="0" u="none" baseline="0" noProof="0" dirty="0" smtClean="0"/>
              <a:t>), report, recommend remedy, AND monitor its implementation on human rights abuse allegations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Multi-sectoral: starting with mining, oil, gas and garment sectors – with the expectation that the Ombudsperson will move into other sectors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Creation of a multi-stakeholder Advisory Body to advise the Government and the CORE on responsible business conduct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Will include individuals from business sectors and CSOs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sz="1600" b="0" i="0" u="none" baseline="0" noProof="0" dirty="0" smtClean="0"/>
              <a:t>This Navigation Tool will remain relevant to CORE and </a:t>
            </a:r>
            <a:r>
              <a:rPr lang="en-CA" sz="1600" b="0" i="0" u="none" baseline="0" noProof="0" dirty="0" err="1" smtClean="0"/>
              <a:t>stakerholders</a:t>
            </a:r>
            <a:r>
              <a:rPr lang="en-CA" sz="1600" b="0" i="0" u="none" baseline="0" noProof="0" dirty="0" smtClean="0"/>
              <a:t> affected by Canadian companies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sz="1600" b="0" i="0" u="none" baseline="0" noProof="0" dirty="0" smtClean="0"/>
          </a:p>
        </p:txBody>
      </p:sp>
    </p:spTree>
    <p:extLst>
      <p:ext uri="{BB962C8B-B14F-4D97-AF65-F5344CB8AC3E}">
        <p14:creationId xmlns:p14="http://schemas.microsoft.com/office/powerpoint/2010/main" val="2149656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So, what are the Government of Canada’s CSR expectations?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dirty="0" smtClean="0"/>
              <a:t>&gt;The government expects Canadian companies operating abroad to align their practices with the information</a:t>
            </a:r>
            <a:r>
              <a:rPr lang="en-CA" baseline="0" dirty="0" smtClean="0"/>
              <a:t> in these 6 standards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Of course, not every part of each of the standards will be relevant to every company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In fact, some entire standards may not be relevant to a company’s specific situation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The GRI, for example, is not so much designed to give recommendations or guidance, but instead provides a framework for companies to report on so they can compare themselves to industry peers, and to themselves over time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These 6 Standards are the foundation of Canada’s CSR policy, but they are a lot to read. This why we created the CSR Standards Navigation Tool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There are many other </a:t>
            </a:r>
            <a:r>
              <a:rPr lang="en-CA" baseline="0" dirty="0" err="1" smtClean="0"/>
              <a:t>guidances</a:t>
            </a:r>
            <a:r>
              <a:rPr lang="en-CA" baseline="0" dirty="0" smtClean="0"/>
              <a:t>/toolkits, not in Canada’s CSR policy: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ISO 26000 (social responsibility standards from the International Standards Organization)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TSM from MAC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Local Procurement Reporting Mechanism from Mining Shared Value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CA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758403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3" y="33338"/>
            <a:ext cx="2913062" cy="2185987"/>
          </a:xfrm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i="0" u="sng" dirty="0" smtClean="0"/>
              <a:t>Enter the navigation </a:t>
            </a:r>
            <a:r>
              <a:rPr lang="fr-CA" i="0" u="sng" dirty="0" err="1" smtClean="0"/>
              <a:t>tool</a:t>
            </a:r>
            <a:endParaRPr lang="fr-CA" i="0" u="sng" dirty="0" smtClean="0"/>
          </a:p>
          <a:p>
            <a:endParaRPr lang="fr-CA" i="0" u="sng" dirty="0" smtClean="0"/>
          </a:p>
          <a:p>
            <a:r>
              <a:rPr lang="fr-CA" i="0" u="sng" dirty="0" smtClean="0"/>
              <a:t>English/french/</a:t>
            </a:r>
            <a:r>
              <a:rPr lang="fr-CA" i="0" u="sng" dirty="0" err="1" smtClean="0"/>
              <a:t>spanish</a:t>
            </a:r>
            <a:r>
              <a:rPr lang="fr-CA" i="0" u="sng" dirty="0" smtClean="0"/>
              <a:t> in </a:t>
            </a:r>
            <a:r>
              <a:rPr lang="fr-CA" i="0" u="sng" dirty="0" err="1" smtClean="0"/>
              <a:t>april</a:t>
            </a:r>
            <a:endParaRPr lang="fr-CA" i="0" u="sng" dirty="0"/>
          </a:p>
        </p:txBody>
      </p:sp>
    </p:spTree>
    <p:extLst>
      <p:ext uri="{BB962C8B-B14F-4D97-AF65-F5344CB8AC3E}">
        <p14:creationId xmlns:p14="http://schemas.microsoft.com/office/powerpoint/2010/main" val="989566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 smtClean="0"/>
              <a:t>…according</a:t>
            </a:r>
            <a:r>
              <a:rPr lang="en-CA" baseline="0" dirty="0" smtClean="0"/>
              <a:t> to four themes 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baseline="0" dirty="0" smtClean="0"/>
              <a:t>We are about to open up the tool and look at this more closely, but issues like. … 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98446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The tool is a product of a few years of work… (elaborate</a:t>
            </a:r>
            <a:r>
              <a:rPr lang="en-CA" baseline="0" dirty="0" smtClean="0"/>
              <a:t> briefly on the tool)</a:t>
            </a:r>
          </a:p>
          <a:p>
            <a:endParaRPr lang="en-CA" baseline="0" dirty="0" smtClean="0"/>
          </a:p>
          <a:p>
            <a:r>
              <a:rPr lang="en-CA" baseline="0" dirty="0" smtClean="0"/>
              <a:t>Phase 1 (2016 – 2017) </a:t>
            </a:r>
            <a:r>
              <a:rPr lang="en-CA" b="1" baseline="0" dirty="0" smtClean="0"/>
              <a:t>Lindsay McIvor - Khyber Sustainability Services</a:t>
            </a:r>
          </a:p>
          <a:p>
            <a:endParaRPr lang="en-CA" baseline="0" dirty="0" smtClean="0"/>
          </a:p>
          <a:p>
            <a:r>
              <a:rPr lang="en-CA" baseline="0" dirty="0" smtClean="0"/>
              <a:t>Terms of reference – identifying and hiring consultant – review of standards and compilation and organization of data – drafting of a working document</a:t>
            </a:r>
          </a:p>
          <a:p>
            <a:endParaRPr lang="en-CA" baseline="0" dirty="0" smtClean="0"/>
          </a:p>
          <a:p>
            <a:r>
              <a:rPr lang="en-CA" baseline="0" dirty="0" smtClean="0"/>
              <a:t>Phase 2 (2017 – present)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A6A59-4177-4224-B262-5C5B3A2959E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2754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A6A59-4177-4224-B262-5C5B3A2959E3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53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06" name="Picture 10" descr="20071004CoverBannerReflec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620713"/>
            <a:ext cx="9144000" cy="611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100" name="Picture 4" descr="Canada_Wordmark-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38113"/>
            <a:ext cx="1295400" cy="33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101" name="Picture 5" descr="FAITC-red-blac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61925"/>
            <a:ext cx="4581525" cy="24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3100388"/>
            <a:ext cx="8534400" cy="2057400"/>
          </a:xfrm>
          <a:effectLst>
            <a:outerShdw dist="35921" dir="2700000" algn="ctr" rotWithShape="0">
              <a:srgbClr val="C0C0C0">
                <a:alpha val="61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Ctr="0"/>
          <a:lstStyle>
            <a:lvl1pPr>
              <a:lnSpc>
                <a:spcPct val="120000"/>
              </a:lnSpc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en-CA" noProof="0"/>
              <a:t>Click to edit Master title style</a:t>
            </a:r>
          </a:p>
        </p:txBody>
      </p:sp>
      <p:sp>
        <p:nvSpPr>
          <p:cNvPr id="13210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373688"/>
            <a:ext cx="6400800" cy="9144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 advClick="0" advTm="1000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4760316"/>
      </p:ext>
    </p:extLst>
  </p:cSld>
  <p:clrMapOvr>
    <a:masterClrMapping/>
  </p:clrMapOvr>
  <p:transition advClick="0" advTm="1000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8963" y="188913"/>
            <a:ext cx="2205037" cy="2771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6462713" cy="2771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9915148"/>
      </p:ext>
    </p:extLst>
  </p:cSld>
  <p:clrMapOvr>
    <a:masterClrMapping/>
  </p:clrMapOvr>
  <p:transition advClick="0" advTm="1000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06" name="Picture 10" descr="20071004CoverBannerReflec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620713"/>
            <a:ext cx="9144000" cy="611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3100388"/>
            <a:ext cx="8534400" cy="2057400"/>
          </a:xfrm>
          <a:effectLst>
            <a:outerShdw dist="35921" dir="2700000" algn="ctr" rotWithShape="0">
              <a:srgbClr val="C0C0C0">
                <a:alpha val="61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Ctr="0"/>
          <a:lstStyle>
            <a:lvl1pPr>
              <a:lnSpc>
                <a:spcPct val="120000"/>
              </a:lnSpc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en-CA" noProof="0"/>
              <a:t>Click to edit Master title style</a:t>
            </a:r>
          </a:p>
        </p:txBody>
      </p:sp>
      <p:sp>
        <p:nvSpPr>
          <p:cNvPr id="13210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373688"/>
            <a:ext cx="6400800" cy="9144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899592" y="98703"/>
            <a:ext cx="4434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endParaRPr lang="en-CA" sz="900" b="1" dirty="0">
              <a:solidFill>
                <a:srgbClr val="080808"/>
              </a:solidFill>
              <a:latin typeface="Arial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19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296124"/>
      </p:ext>
    </p:extLst>
  </p:cSld>
  <p:clrMapOvr>
    <a:masterClrMapping/>
  </p:clrMapOvr>
  <p:transition advClick="0" advTm="1000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3081320"/>
      </p:ext>
    </p:extLst>
  </p:cSld>
  <p:clrMapOvr>
    <a:masterClrMapping/>
  </p:clrMapOvr>
  <p:transition advClick="0" advTm="1000"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844675"/>
            <a:ext cx="4208463" cy="111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1844675"/>
            <a:ext cx="4208462" cy="111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5560880"/>
      </p:ext>
    </p:extLst>
  </p:cSld>
  <p:clrMapOvr>
    <a:masterClrMapping/>
  </p:clrMapOvr>
  <p:transition advClick="0" advTm="1000"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3065511"/>
      </p:ext>
    </p:extLst>
  </p:cSld>
  <p:clrMapOvr>
    <a:masterClrMapping/>
  </p:clrMapOvr>
  <p:transition advClick="0" advTm="1000"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496250"/>
      </p:ext>
    </p:extLst>
  </p:cSld>
  <p:clrMapOvr>
    <a:masterClrMapping/>
  </p:clrMapOvr>
  <p:transition advClick="0" advTm="1000"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538554"/>
      </p:ext>
    </p:extLst>
  </p:cSld>
  <p:clrMapOvr>
    <a:masterClrMapping/>
  </p:clrMapOvr>
  <p:transition advClick="0" advTm="1000">
    <p:cut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937765"/>
      </p:ext>
    </p:extLst>
  </p:cSld>
  <p:clrMapOvr>
    <a:masterClrMapping/>
  </p:clrMapOvr>
  <p:transition advClick="0" advTm="1000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299762"/>
      </p:ext>
    </p:extLst>
  </p:cSld>
  <p:clrMapOvr>
    <a:masterClrMapping/>
  </p:clrMapOvr>
  <p:transition advClick="0" advTm="1000">
    <p:cut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6521053"/>
      </p:ext>
    </p:extLst>
  </p:cSld>
  <p:clrMapOvr>
    <a:masterClrMapping/>
  </p:clrMapOvr>
  <p:transition advClick="0" advTm="1000">
    <p:cut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9030256"/>
      </p:ext>
    </p:extLst>
  </p:cSld>
  <p:clrMapOvr>
    <a:masterClrMapping/>
  </p:clrMapOvr>
  <p:transition advClick="0" advTm="1000">
    <p:cut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8963" y="188913"/>
            <a:ext cx="2205037" cy="2771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88913"/>
            <a:ext cx="6462713" cy="2771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16183"/>
      </p:ext>
    </p:extLst>
  </p:cSld>
  <p:clrMapOvr>
    <a:masterClrMapping/>
  </p:clrMapOvr>
  <p:transition advClick="0" advTm="1000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7554634"/>
      </p:ext>
    </p:extLst>
  </p:cSld>
  <p:clrMapOvr>
    <a:masterClrMapping/>
  </p:clrMapOvr>
  <p:transition advClick="0" advTm="1000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844675"/>
            <a:ext cx="4208463" cy="111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1844675"/>
            <a:ext cx="4208462" cy="111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8407157"/>
      </p:ext>
    </p:extLst>
  </p:cSld>
  <p:clrMapOvr>
    <a:masterClrMapping/>
  </p:clrMapOvr>
  <p:transition advClick="0" advTm="1000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1079"/>
      </p:ext>
    </p:extLst>
  </p:cSld>
  <p:clrMapOvr>
    <a:masterClrMapping/>
  </p:clrMapOvr>
  <p:transition advClick="0" advTm="1000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037"/>
      </p:ext>
    </p:extLst>
  </p:cSld>
  <p:clrMapOvr>
    <a:masterClrMapping/>
  </p:clrMapOvr>
  <p:transition advClick="0" advTm="1000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6811048"/>
      </p:ext>
    </p:extLst>
  </p:cSld>
  <p:clrMapOvr>
    <a:masterClrMapping/>
  </p:clrMapOvr>
  <p:transition advClick="0" advTm="1000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3144904"/>
      </p:ext>
    </p:extLst>
  </p:cSld>
  <p:clrMapOvr>
    <a:masterClrMapping/>
  </p:clrMapOvr>
  <p:transition advClick="0" advTm="1000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7024577"/>
      </p:ext>
    </p:extLst>
  </p:cSld>
  <p:clrMapOvr>
    <a:masterClrMapping/>
  </p:clrMapOvr>
  <p:transition advClick="0" advTm="1000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82" name="Picture 10" descr="20071004-reflec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674100" y="6491288"/>
            <a:ext cx="400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spAutoFit/>
          </a:bodyPr>
          <a:lstStyle/>
          <a:p>
            <a:pPr algn="l">
              <a:spcBef>
                <a:spcPct val="50000"/>
              </a:spcBef>
              <a:buSzTx/>
            </a:pPr>
            <a:fld id="{D93F0FC7-C57A-4631-8C60-C0C495B33C8D}" type="slidenum">
              <a:rPr lang="en-US" sz="1400">
                <a:solidFill>
                  <a:schemeClr val="tx1"/>
                </a:solidFill>
              </a:rPr>
              <a:pPr algn="l">
                <a:spcBef>
                  <a:spcPct val="50000"/>
                </a:spcBef>
                <a:buSzTx/>
              </a:pPr>
              <a:t>‹#›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188913"/>
            <a:ext cx="80279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CA" dirty="0"/>
              <a:t>Click to edit Master title style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844675"/>
            <a:ext cx="8569325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 advClick="0" advTm="1000">
    <p:cut/>
  </p:transition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000066"/>
        </a:buClr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66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82" name="Picture 10" descr="20071004-reflec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674100" y="6491288"/>
            <a:ext cx="400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spAutoFit/>
          </a:bodyPr>
          <a:lstStyle/>
          <a:p>
            <a:pPr algn="l">
              <a:spcBef>
                <a:spcPct val="50000"/>
              </a:spcBef>
              <a:buSzTx/>
            </a:pPr>
            <a:fld id="{D93F0FC7-C57A-4631-8C60-C0C495B33C8D}" type="slidenum">
              <a:rPr lang="en-US" sz="1400"/>
              <a:pPr algn="l">
                <a:spcBef>
                  <a:spcPct val="50000"/>
                </a:spcBef>
                <a:buSzTx/>
              </a:pPr>
              <a:t>‹#›</a:t>
            </a:fld>
            <a:endParaRPr lang="en-US" sz="140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188913"/>
            <a:ext cx="80279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844675"/>
            <a:ext cx="8569325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726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 advClick="0" advTm="1000">
    <p:cut/>
  </p:transition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000066"/>
        </a:buClr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66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ean.cornelissen@international.gc.c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ternational.gc.ca/csr_counsellor-conseiller_rse/index.aspx?lang=eng" TargetMode="External"/><Relationship Id="rId4" Type="http://schemas.openxmlformats.org/officeDocument/2006/relationships/hyperlink" Target="mailto:Esma.mneina@international.gc.c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107504" y="2276872"/>
            <a:ext cx="8856983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000" tIns="45720" rIns="3600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endParaRPr lang="en-CA" dirty="0"/>
          </a:p>
          <a:p>
            <a:pPr algn="ctr">
              <a:spcBef>
                <a:spcPts val="0"/>
              </a:spcBef>
              <a:buFontTx/>
              <a:buNone/>
            </a:pPr>
            <a:r>
              <a:rPr lang="en-CA" sz="3200" dirty="0" smtClean="0"/>
              <a:t>CSR Standards Navigation Tool</a:t>
            </a:r>
            <a:endParaRPr lang="en-CA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ts val="0"/>
              </a:spcBef>
              <a:buFontTx/>
              <a:buNone/>
            </a:pPr>
            <a:endParaRPr lang="en-CA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dirty="0" smtClean="0"/>
              <a:t>Extractive </a:t>
            </a:r>
            <a:r>
              <a:rPr lang="en-US" dirty="0"/>
              <a:t>Sector CSR </a:t>
            </a:r>
            <a:r>
              <a:rPr lang="en-US" dirty="0" smtClean="0"/>
              <a:t>Counsellor’s Office</a:t>
            </a:r>
          </a:p>
          <a:p>
            <a:pPr algn="ctr">
              <a:spcBef>
                <a:spcPts val="0"/>
              </a:spcBef>
              <a:buNone/>
            </a:pPr>
            <a:r>
              <a:rPr lang="en-US" dirty="0" smtClean="0"/>
              <a:t>Esma Mneina</a:t>
            </a:r>
          </a:p>
          <a:p>
            <a:pPr algn="ctr">
              <a:spcBef>
                <a:spcPts val="0"/>
              </a:spcBef>
              <a:buNone/>
            </a:pPr>
            <a:r>
              <a:rPr lang="en-US" dirty="0" smtClean="0"/>
              <a:t>Sean Cornelissen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sz="2000" b="0" dirty="0" smtClean="0">
                <a:solidFill>
                  <a:schemeClr val="tx2"/>
                </a:solidFill>
              </a:rPr>
              <a:t>Presentation at: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sz="2000" b="0" dirty="0" smtClean="0">
                <a:solidFill>
                  <a:schemeClr val="tx2"/>
                </a:solidFill>
              </a:rPr>
              <a:t> Ryerson University’s Institute for the Study of Corporate Social Responsibility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sz="2000" b="0" dirty="0" smtClean="0">
                <a:solidFill>
                  <a:schemeClr val="tx2"/>
                </a:solidFill>
              </a:rPr>
              <a:t>Toronto, Ontario</a:t>
            </a:r>
            <a:endParaRPr lang="en-US" sz="2000" b="0" dirty="0">
              <a:solidFill>
                <a:schemeClr val="tx2"/>
              </a:solidFill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sz="2000" b="0">
                <a:solidFill>
                  <a:schemeClr val="tx2"/>
                </a:solidFill>
              </a:rPr>
              <a:t> </a:t>
            </a:r>
            <a:r>
              <a:rPr lang="en-US" sz="2000" b="0" smtClean="0">
                <a:solidFill>
                  <a:schemeClr val="tx2"/>
                </a:solidFill>
              </a:rPr>
              <a:t>March 9, </a:t>
            </a:r>
            <a:r>
              <a:rPr lang="en-US" sz="2000" b="0" dirty="0" smtClean="0">
                <a:solidFill>
                  <a:schemeClr val="tx2"/>
                </a:solidFill>
              </a:rPr>
              <a:t>2018</a:t>
            </a:r>
            <a:endParaRPr lang="en-US" sz="2000" b="0" dirty="0">
              <a:solidFill>
                <a:schemeClr val="tx2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54979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Stages of Development</a:t>
            </a: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96522084"/>
              </p:ext>
            </p:extLst>
          </p:nvPr>
        </p:nvGraphicFramePr>
        <p:xfrm>
          <a:off x="1547664" y="4153173"/>
          <a:ext cx="6552728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76715249"/>
              </p:ext>
            </p:extLst>
          </p:nvPr>
        </p:nvGraphicFramePr>
        <p:xfrm>
          <a:off x="1524000" y="1397000"/>
          <a:ext cx="6504384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902" y="1515636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PHASE 1</a:t>
            </a:r>
            <a:endParaRPr lang="en-CA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2902" y="4221088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PHASE 2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987230897"/>
      </p:ext>
    </p:extLst>
  </p:cSld>
  <p:clrMapOvr>
    <a:masterClrMapping/>
  </p:clrMapOvr>
  <p:transition advClick="0" advTm="1000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577506"/>
      </p:ext>
    </p:extLst>
  </p:cSld>
  <p:clrMapOvr>
    <a:masterClrMapping/>
  </p:clrMapOvr>
  <p:transition advClick="0" advTm="1000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Scenario One - Security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1534344"/>
            <a:ext cx="9073008" cy="4413516"/>
          </a:xfrm>
        </p:spPr>
        <p:txBody>
          <a:bodyPr/>
          <a:lstStyle/>
          <a:p>
            <a:pPr marL="400050" lvl="1" indent="0">
              <a:buNone/>
            </a:pPr>
            <a:r>
              <a:rPr lang="en-CA" sz="2400" b="1" dirty="0" smtClean="0"/>
              <a:t>You </a:t>
            </a:r>
            <a:r>
              <a:rPr lang="en-CA" sz="2400" b="1" dirty="0"/>
              <a:t>are </a:t>
            </a:r>
            <a:r>
              <a:rPr lang="en-CA" sz="2400" b="1" dirty="0" smtClean="0"/>
              <a:t>managing a </a:t>
            </a:r>
            <a:r>
              <a:rPr lang="en-CA" sz="2400" b="1" dirty="0"/>
              <a:t>junior company. The drilling team you have contracted to advance your exploration project in Country X, is set to begin work in one week. You hope that this </a:t>
            </a:r>
            <a:r>
              <a:rPr lang="en-CA" sz="2400" b="1" dirty="0" smtClean="0"/>
              <a:t>final round </a:t>
            </a:r>
            <a:r>
              <a:rPr lang="en-CA" sz="2400" b="1" dirty="0"/>
              <a:t>of drilling will be sufficient to create a bankable feasibility study and sell the project to a larger company. </a:t>
            </a:r>
            <a:endParaRPr lang="en-CA" sz="2400" b="1" dirty="0" smtClean="0"/>
          </a:p>
          <a:p>
            <a:pPr marL="400050" lvl="1" indent="0">
              <a:buNone/>
            </a:pPr>
            <a:r>
              <a:rPr lang="en-CA" sz="2400" b="1" dirty="0" smtClean="0"/>
              <a:t>Country </a:t>
            </a:r>
            <a:r>
              <a:rPr lang="en-CA" sz="2400" b="1" dirty="0"/>
              <a:t>X has reputation for having a weak rule of law, and you have just learned that protests have led to violent altercations between locals and state police forces in the area of your project.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1736757"/>
      </p:ext>
    </p:extLst>
  </p:cSld>
  <p:clrMapOvr>
    <a:masterClrMapping/>
  </p:clrMapOvr>
  <p:transition advClick="0" advTm="1000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Scenario Two – Water and Stakeholder Relations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850" y="1844674"/>
            <a:ext cx="856863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CA" dirty="0" smtClean="0"/>
              <a:t>You </a:t>
            </a:r>
            <a:r>
              <a:rPr lang="en-CA" dirty="0"/>
              <a:t>are </a:t>
            </a:r>
            <a:r>
              <a:rPr lang="en-CA" dirty="0" smtClean="0"/>
              <a:t>working for a </a:t>
            </a:r>
            <a:r>
              <a:rPr lang="en-CA" dirty="0"/>
              <a:t>mid-tier </a:t>
            </a:r>
            <a:r>
              <a:rPr lang="en-CA" dirty="0" smtClean="0"/>
              <a:t>company in the exploration stage of a project. While </a:t>
            </a:r>
            <a:r>
              <a:rPr lang="en-CA" dirty="0"/>
              <a:t>doing a site visit </a:t>
            </a:r>
            <a:r>
              <a:rPr lang="en-CA" dirty="0" smtClean="0"/>
              <a:t>you </a:t>
            </a:r>
            <a:r>
              <a:rPr lang="en-CA" dirty="0"/>
              <a:t>learn from local indigenous leaders that water becomes very scarce during dry </a:t>
            </a:r>
            <a:r>
              <a:rPr lang="en-CA" dirty="0" smtClean="0"/>
              <a:t>months </a:t>
            </a:r>
            <a:r>
              <a:rPr lang="en-CA" dirty="0"/>
              <a:t>and there is serious concern that the mine will use up the small amount of water they have, and possibly contaminate it. </a:t>
            </a:r>
            <a:endParaRPr lang="en-CA" dirty="0" smtClean="0"/>
          </a:p>
          <a:p>
            <a:pPr marL="0" indent="0" algn="l">
              <a:buNone/>
            </a:pPr>
            <a:r>
              <a:rPr lang="en-CA" dirty="0" smtClean="0"/>
              <a:t>They </a:t>
            </a:r>
            <a:r>
              <a:rPr lang="en-CA" dirty="0"/>
              <a:t>depend on water for subsistence agriculture and have threatened to not provide FPIC and erect a blockade if an exploitation permit is approved.</a:t>
            </a:r>
          </a:p>
        </p:txBody>
      </p:sp>
    </p:spTree>
    <p:extLst>
      <p:ext uri="{BB962C8B-B14F-4D97-AF65-F5344CB8AC3E}">
        <p14:creationId xmlns:p14="http://schemas.microsoft.com/office/powerpoint/2010/main" val="753352971"/>
      </p:ext>
    </p:extLst>
  </p:cSld>
  <p:clrMapOvr>
    <a:masterClrMapping/>
  </p:clrMapOvr>
  <p:transition advClick="0" advTm="1000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332656"/>
            <a:ext cx="8568952" cy="1204501"/>
          </a:xfrm>
        </p:spPr>
        <p:txBody>
          <a:bodyPr/>
          <a:lstStyle/>
          <a:p>
            <a:r>
              <a:rPr lang="en-CA" altLang="en-US" dirty="0"/>
              <a:t/>
            </a:r>
            <a:br>
              <a:rPr lang="en-CA" altLang="en-US" dirty="0"/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79512" y="1518723"/>
            <a:ext cx="8964488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Contact Info</a:t>
            </a:r>
          </a:p>
          <a:p>
            <a:pPr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latin typeface="+mn-lt"/>
            </a:endParaRPr>
          </a:p>
          <a:p>
            <a:r>
              <a:rPr lang="en-US" sz="1800" b="1" dirty="0"/>
              <a:t>Sean Cornelissen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chemeClr val="tx2"/>
                </a:solidFill>
              </a:rPr>
              <a:t>Research and Special Projects Officer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chemeClr val="tx2"/>
                </a:solidFill>
                <a:hlinkClick r:id="rId3"/>
              </a:rPr>
              <a:t>Sean.cornelissen@international.gc.ca</a:t>
            </a:r>
            <a:endParaRPr lang="en-US" sz="14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r>
              <a:rPr lang="en-US" sz="1800" b="1" dirty="0" smtClean="0"/>
              <a:t>Esma Mneina</a:t>
            </a: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Stakeholder Liaison Officer</a:t>
            </a: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chemeClr val="tx2"/>
                </a:solidFill>
                <a:hlinkClick r:id="rId4"/>
              </a:rPr>
              <a:t>Esma.mneina@international.gc.ca</a:t>
            </a:r>
            <a:endParaRPr lang="en-US" sz="1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endParaRPr lang="en-US" sz="18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smtClean="0"/>
              <a:t>Download the tool and read office updates:</a:t>
            </a:r>
          </a:p>
          <a:p>
            <a:pPr>
              <a:spcBef>
                <a:spcPts val="0"/>
              </a:spcBef>
            </a:pPr>
            <a:r>
              <a:rPr lang="en-US" sz="1800" b="1" smtClean="0">
                <a:hlinkClick r:id="rId5"/>
              </a:rPr>
              <a:t>http</a:t>
            </a:r>
            <a:r>
              <a:rPr lang="en-US" sz="1800" b="1" dirty="0">
                <a:hlinkClick r:id="rId5"/>
              </a:rPr>
              <a:t>://</a:t>
            </a:r>
            <a:r>
              <a:rPr lang="en-US" sz="1800" b="1" dirty="0" smtClean="0">
                <a:hlinkClick r:id="rId5"/>
              </a:rPr>
              <a:t>www.international.gc.ca/csr_counsellor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92253"/>
      </p:ext>
    </p:extLst>
  </p:cSld>
  <p:clrMapOvr>
    <a:masterClrMapping/>
  </p:clrMapOvr>
  <p:transition advClick="0" advTm="1000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/>
        </p:nvSpPr>
        <p:spPr bwMode="auto">
          <a:xfrm>
            <a:off x="242255" y="2707759"/>
            <a:ext cx="86486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Aft>
                <a:spcPts val="600"/>
              </a:spcAft>
              <a:buClr>
                <a:srgbClr val="000066"/>
              </a:buClr>
              <a:buSzPct val="130000"/>
              <a:defRPr/>
            </a:pPr>
            <a:r>
              <a:rPr lang="fr-CA" altLang="en-US" sz="3200" b="1" dirty="0" smtClean="0">
                <a:solidFill>
                  <a:srgbClr val="C00000"/>
                </a:solidFill>
                <a:latin typeface="+mn-lt"/>
              </a:rPr>
              <a:t>CANADIAN DEFINITION OF CSR</a:t>
            </a:r>
            <a:endParaRPr lang="fr-CA" altLang="en-US" sz="1600" b="1" dirty="0">
              <a:solidFill>
                <a:srgbClr val="C00000"/>
              </a:solidFill>
              <a:latin typeface="+mn-lt"/>
            </a:endParaRPr>
          </a:p>
          <a:p>
            <a:pPr lvl="1" indent="0" eaLnBrk="1" hangingPunct="1">
              <a:spcBef>
                <a:spcPts val="600"/>
              </a:spcBef>
              <a:buClr>
                <a:srgbClr val="000066"/>
              </a:buClr>
              <a:buSzPct val="130000"/>
              <a:defRPr/>
            </a:pPr>
            <a:endParaRPr lang="fr-CA" altLang="en-US" dirty="0" smtClean="0">
              <a:cs typeface="Arial" charset="0"/>
            </a:endParaRPr>
          </a:p>
        </p:txBody>
      </p:sp>
      <p:sp>
        <p:nvSpPr>
          <p:cNvPr id="5" name="Rectangle 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366954" y="3364238"/>
            <a:ext cx="641704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ts val="2400"/>
              </a:spcBef>
              <a:buFont typeface="Wingdings" pitchFamily="2" charset="2"/>
              <a:buNone/>
            </a:pPr>
            <a:r>
              <a:rPr lang="fr-CA" altLang="en-US" sz="2400" b="1" dirty="0" smtClean="0"/>
              <a:t>« </a:t>
            </a:r>
            <a:r>
              <a:rPr lang="en-CA" sz="2400" b="1" dirty="0"/>
              <a:t>Corporate Social Responsibility (CSR) is defined as the voluntary activities undertaken by a </a:t>
            </a:r>
            <a:r>
              <a:rPr lang="en-CA" sz="2400" b="1" dirty="0" smtClean="0"/>
              <a:t>company, </a:t>
            </a:r>
            <a:r>
              <a:rPr lang="en-CA" sz="2400" b="1" i="1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beyond </a:t>
            </a:r>
            <a:r>
              <a:rPr lang="en-CA" sz="2400" b="1" i="1" dirty="0">
                <a:solidFill>
                  <a:schemeClr val="tx1">
                    <a:lumMod val="40000"/>
                    <a:lumOff val="60000"/>
                  </a:schemeClr>
                </a:solidFill>
              </a:rPr>
              <a:t>the minimum requirements imposed by </a:t>
            </a:r>
            <a:r>
              <a:rPr lang="en-CA" sz="2400" b="1" i="1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law</a:t>
            </a:r>
            <a:r>
              <a:rPr lang="en-CA" sz="2400" b="1" dirty="0" smtClean="0"/>
              <a:t>, </a:t>
            </a:r>
            <a:r>
              <a:rPr lang="en-CA" sz="2400" b="1" dirty="0"/>
              <a:t>to operate in an economic, social and environmentally sustainable manner</a:t>
            </a:r>
            <a:r>
              <a:rPr lang="fr-CA" altLang="en-US" sz="2400" b="1" dirty="0" smtClean="0"/>
              <a:t>»</a:t>
            </a:r>
            <a:endParaRPr lang="fr-CA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7749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Office of the CSR Counsellor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569325" cy="3896451"/>
          </a:xfrm>
        </p:spPr>
        <p:txBody>
          <a:bodyPr/>
          <a:lstStyle/>
          <a:p>
            <a:pPr marL="0" indent="0">
              <a:buNone/>
            </a:pPr>
            <a:r>
              <a:rPr lang="en-CA" sz="2000" dirty="0" smtClean="0"/>
              <a:t>The Counsellor </a:t>
            </a:r>
            <a:r>
              <a:rPr lang="en-CA" sz="2000" dirty="0"/>
              <a:t>-</a:t>
            </a:r>
            <a:r>
              <a:rPr lang="en-CA" sz="2000" dirty="0" smtClean="0"/>
              <a:t>  </a:t>
            </a:r>
            <a:r>
              <a:rPr lang="en-CA" sz="2000" dirty="0" smtClean="0">
                <a:solidFill>
                  <a:srgbClr val="C00000"/>
                </a:solidFill>
              </a:rPr>
              <a:t>special Advisor to the Minister of International Trade</a:t>
            </a:r>
          </a:p>
          <a:p>
            <a:pPr marL="0" indent="0">
              <a:buNone/>
            </a:pPr>
            <a:r>
              <a:rPr lang="en-CA" sz="2000" dirty="0" smtClean="0"/>
              <a:t>Office established in </a:t>
            </a:r>
            <a:r>
              <a:rPr lang="en-CA" sz="2000" dirty="0" smtClean="0">
                <a:solidFill>
                  <a:srgbClr val="C00000"/>
                </a:solidFill>
              </a:rPr>
              <a:t>2009 </a:t>
            </a:r>
          </a:p>
          <a:p>
            <a:pPr marL="0" indent="0">
              <a:buNone/>
            </a:pPr>
            <a:r>
              <a:rPr lang="en-CA" sz="2000" dirty="0"/>
              <a:t>Two mandated functions:</a:t>
            </a:r>
          </a:p>
          <a:p>
            <a:pPr lvl="1"/>
            <a:r>
              <a:rPr lang="en-CA" sz="1800" dirty="0">
                <a:solidFill>
                  <a:srgbClr val="C00000"/>
                </a:solidFill>
              </a:rPr>
              <a:t>Advisory – explaining </a:t>
            </a:r>
            <a:r>
              <a:rPr lang="en-CA" sz="1800" dirty="0" smtClean="0">
                <a:solidFill>
                  <a:srgbClr val="C00000"/>
                </a:solidFill>
              </a:rPr>
              <a:t>Government </a:t>
            </a:r>
            <a:r>
              <a:rPr lang="en-CA" sz="1800" dirty="0">
                <a:solidFill>
                  <a:srgbClr val="C00000"/>
                </a:solidFill>
              </a:rPr>
              <a:t>CSR expectations </a:t>
            </a:r>
            <a:r>
              <a:rPr lang="en-CA" sz="1800" dirty="0" smtClean="0">
                <a:solidFill>
                  <a:srgbClr val="C00000"/>
                </a:solidFill>
              </a:rPr>
              <a:t>to Canadian mining, oil and gas companies</a:t>
            </a:r>
            <a:endParaRPr lang="en-CA" sz="1800" dirty="0"/>
          </a:p>
          <a:p>
            <a:pPr lvl="1"/>
            <a:r>
              <a:rPr lang="en-CA" sz="1800" dirty="0">
                <a:solidFill>
                  <a:srgbClr val="C00000"/>
                </a:solidFill>
              </a:rPr>
              <a:t>Review - </a:t>
            </a:r>
            <a:r>
              <a:rPr lang="en-CA" sz="1800" dirty="0" smtClean="0">
                <a:solidFill>
                  <a:srgbClr val="C00000"/>
                </a:solidFill>
              </a:rPr>
              <a:t>non-judicial </a:t>
            </a:r>
            <a:r>
              <a:rPr lang="en-CA" sz="1800" dirty="0">
                <a:solidFill>
                  <a:srgbClr val="C00000"/>
                </a:solidFill>
              </a:rPr>
              <a:t>dispute resolution </a:t>
            </a:r>
            <a:r>
              <a:rPr lang="en-CA" sz="1800" dirty="0" smtClean="0">
                <a:solidFill>
                  <a:srgbClr val="C00000"/>
                </a:solidFill>
              </a:rPr>
              <a:t>mechanism</a:t>
            </a:r>
            <a:endParaRPr lang="en-CA" sz="1800" dirty="0">
              <a:solidFill>
                <a:srgbClr val="C00000"/>
              </a:solidFill>
            </a:endParaRPr>
          </a:p>
          <a:p>
            <a:r>
              <a:rPr lang="en-CA" sz="2000" dirty="0" smtClean="0"/>
              <a:t>Currently guided by the</a:t>
            </a:r>
            <a:r>
              <a:rPr lang="en-CA" sz="2000" dirty="0" smtClean="0">
                <a:solidFill>
                  <a:srgbClr val="C00000"/>
                </a:solidFill>
              </a:rPr>
              <a:t> 2014 CSR Strategy, “Doing Business the Canadian Way”</a:t>
            </a:r>
          </a:p>
          <a:p>
            <a:pPr marL="0" indent="0">
              <a:buNone/>
            </a:pPr>
            <a:endParaRPr lang="en-CA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293206"/>
      </p:ext>
    </p:extLst>
  </p:cSld>
  <p:clrMapOvr>
    <a:masterClrMapping/>
  </p:clrMapOvr>
  <p:transition advClick="0" advTm="1000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Cambria" panose="02040503050406030204" pitchFamily="18" charset="0"/>
              </a:rPr>
              <a:t>From Reacting to Preventing</a:t>
            </a:r>
            <a:endParaRPr lang="en-CA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01988"/>
            <a:ext cx="8569325" cy="5318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CA" sz="2000" dirty="0" smtClean="0">
                <a:latin typeface="Cambria" panose="02040503050406030204" pitchFamily="18" charset="0"/>
              </a:rPr>
              <a:t>Being </a:t>
            </a:r>
            <a:r>
              <a:rPr lang="en-CA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pro-active and preventative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000" dirty="0" smtClean="0">
                <a:latin typeface="Cambria" panose="02040503050406030204" pitchFamily="18" charset="0"/>
              </a:rPr>
              <a:t>Active </a:t>
            </a:r>
            <a:r>
              <a:rPr lang="en-CA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promotion of good practice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sz="1600" dirty="0" smtClean="0">
                <a:latin typeface="Cambria" panose="02040503050406030204" pitchFamily="18" charset="0"/>
              </a:rPr>
              <a:t>Conferences or special event presentations, face to face meetings; small group discussions and dialogues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000" dirty="0" smtClean="0">
                <a:latin typeface="Cambria" panose="02040503050406030204" pitchFamily="18" charset="0"/>
              </a:rPr>
              <a:t>Early </a:t>
            </a:r>
            <a:r>
              <a:rPr lang="en-CA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detection of emerging situations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sz="1800" dirty="0">
                <a:latin typeface="Cambria" panose="02040503050406030204" pitchFamily="18" charset="0"/>
              </a:rPr>
              <a:t>Office initiated research and monitoring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sz="1800" dirty="0" smtClean="0">
                <a:latin typeface="Cambria" panose="02040503050406030204" pitchFamily="18" charset="0"/>
              </a:rPr>
              <a:t>Trade </a:t>
            </a:r>
            <a:r>
              <a:rPr lang="en-CA" sz="1800" dirty="0">
                <a:latin typeface="Cambria" panose="02040503050406030204" pitchFamily="18" charset="0"/>
              </a:rPr>
              <a:t>Commissioners on Post as CSR advocates and eyes and ears on the </a:t>
            </a:r>
            <a:r>
              <a:rPr lang="en-CA" sz="1800" dirty="0" smtClean="0">
                <a:latin typeface="Cambria" panose="02040503050406030204" pitchFamily="18" charset="0"/>
              </a:rPr>
              <a:t>ground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Constructive interventions </a:t>
            </a:r>
            <a:r>
              <a:rPr lang="en-CA" sz="2000" dirty="0" smtClean="0">
                <a:latin typeface="Cambria" panose="02040503050406030204" pitchFamily="18" charset="0"/>
              </a:rPr>
              <a:t>to facilitate solutions and diminish risks of escalation and conflict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sz="1800" dirty="0" smtClean="0">
                <a:latin typeface="Cambria" panose="02040503050406030204" pitchFamily="18" charset="0"/>
              </a:rPr>
              <a:t>Direct contact with company senior management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CA" sz="1800" dirty="0" smtClean="0">
                <a:latin typeface="Cambria" panose="02040503050406030204" pitchFamily="18" charset="0"/>
              </a:rPr>
              <a:t>Assessment and advice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Authority to recommend denial  or withdrawal of certain government services  </a:t>
            </a:r>
            <a:r>
              <a:rPr lang="en-CA" sz="2000" dirty="0" smtClean="0">
                <a:latin typeface="Cambria" panose="02040503050406030204" pitchFamily="18" charset="0"/>
              </a:rPr>
              <a:t>when companies not operating  or interested in operating responsibly </a:t>
            </a:r>
            <a:endParaRPr lang="en-CA" sz="2000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72997"/>
      </p:ext>
    </p:extLst>
  </p:cSld>
  <p:clrMapOvr>
    <a:masterClrMapping/>
  </p:clrMapOvr>
  <p:transition advClick="0" advTm="1000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50" y="116632"/>
            <a:ext cx="8027987" cy="1152128"/>
          </a:xfrm>
        </p:spPr>
        <p:txBody>
          <a:bodyPr/>
          <a:lstStyle/>
          <a:p>
            <a:r>
              <a:rPr lang="en-CA" sz="3200" dirty="0" smtClean="0"/>
              <a:t>The 6 International CSR Standards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556792"/>
            <a:ext cx="8569325" cy="37394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The </a:t>
            </a:r>
            <a:r>
              <a:rPr lang="en-CA" sz="2000" dirty="0" smtClean="0"/>
              <a:t>UN Guiding </a:t>
            </a:r>
            <a:r>
              <a:rPr lang="en-CA" sz="2000" dirty="0"/>
              <a:t>Principles on Business and Human Rights </a:t>
            </a:r>
            <a:endParaRPr lang="en-CA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FF0000"/>
                </a:solidFill>
              </a:rPr>
              <a:t>The UN Voluntary Principles on Security and Human Rights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The OECD Guidelines for Multinational Enterprises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>
                <a:solidFill>
                  <a:srgbClr val="FF0000"/>
                </a:solidFill>
              </a:rPr>
              <a:t>The </a:t>
            </a:r>
            <a:r>
              <a:rPr lang="en-CA" sz="2000" dirty="0">
                <a:solidFill>
                  <a:srgbClr val="FF0000"/>
                </a:solidFill>
              </a:rPr>
              <a:t>OECD Due Diligence Guidance for Responsible Supply Chains of Minerals from Conflict-Affected and High-Risk Areas </a:t>
            </a:r>
            <a:endParaRPr lang="en-CA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IFC </a:t>
            </a:r>
            <a:r>
              <a:rPr lang="en-CA" sz="2000" dirty="0"/>
              <a:t>Performance Standards on Social and Environmental Sustainability </a:t>
            </a:r>
            <a:endParaRPr lang="en-CA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 smtClean="0">
                <a:solidFill>
                  <a:srgbClr val="FF0000"/>
                </a:solidFill>
              </a:rPr>
              <a:t>The </a:t>
            </a:r>
            <a:r>
              <a:rPr lang="en-CA" sz="2000" dirty="0">
                <a:solidFill>
                  <a:srgbClr val="FF0000"/>
                </a:solidFill>
              </a:rPr>
              <a:t>Global Reporting Initiative for extractive sector CSR </a:t>
            </a:r>
            <a:endParaRPr lang="en-CA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1760191822"/>
      </p:ext>
    </p:extLst>
  </p:cSld>
  <p:clrMapOvr>
    <a:masterClrMapping/>
  </p:clrMapOvr>
  <p:transition advClick="0" advTm="1000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627784" y="172083"/>
            <a:ext cx="3744416" cy="4248472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endParaRPr kumimoji="0" lang="en-CA" sz="1200" b="0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159" y="388107"/>
            <a:ext cx="2971665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ght Arrow 11"/>
          <p:cNvSpPr/>
          <p:nvPr/>
        </p:nvSpPr>
        <p:spPr bwMode="auto">
          <a:xfrm>
            <a:off x="3275856" y="4968671"/>
            <a:ext cx="2304256" cy="100811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endParaRPr kumimoji="0" lang="en-CA" sz="1200" b="0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4935968"/>
            <a:ext cx="2664296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000" b="1" dirty="0"/>
              <a:t>6</a:t>
            </a:r>
            <a:r>
              <a:rPr lang="en-CA" sz="2000" b="1" dirty="0" smtClean="0"/>
              <a:t> International Guidelines </a:t>
            </a:r>
            <a:r>
              <a:rPr lang="en-CA" sz="2000" b="1" dirty="0"/>
              <a:t>+</a:t>
            </a:r>
            <a:r>
              <a:rPr lang="en-CA" sz="2000" b="1" dirty="0" smtClean="0"/>
              <a:t> Additional Tools</a:t>
            </a:r>
            <a:endParaRPr lang="en-CA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40152" y="5272672"/>
            <a:ext cx="2664296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1 Navigation Tool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423291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8027987" cy="865187"/>
          </a:xfrm>
        </p:spPr>
        <p:txBody>
          <a:bodyPr/>
          <a:lstStyle/>
          <a:p>
            <a:r>
              <a:rPr lang="en-CA" dirty="0" smtClean="0"/>
              <a:t>CSR Standards Navigation Tool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345" y="1268760"/>
            <a:ext cx="8569325" cy="1938992"/>
          </a:xfrm>
        </p:spPr>
        <p:txBody>
          <a:bodyPr/>
          <a:lstStyle/>
          <a:p>
            <a:r>
              <a:rPr lang="en-CA" dirty="0" smtClean="0"/>
              <a:t>Allows companies to more quickly access and understand international best CSR practices</a:t>
            </a:r>
          </a:p>
          <a:p>
            <a:endParaRPr lang="en-CA" dirty="0" smtClean="0"/>
          </a:p>
          <a:p>
            <a:endParaRPr lang="en-CA" b="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279455" y="2276867"/>
            <a:ext cx="2520280" cy="276999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r>
              <a:rPr kumimoji="0" lang="en-CA" sz="12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Corporate Governance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99299" y="2996948"/>
            <a:ext cx="2520280" cy="27699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r>
              <a:rPr kumimoji="0" lang="en-CA" sz="12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Social 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17951" y="3645019"/>
            <a:ext cx="2520280" cy="27699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r>
              <a:rPr kumimoji="0" lang="en-CA" sz="12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Environmental 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5699299" y="4293092"/>
            <a:ext cx="2520280" cy="27699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30000"/>
              <a:buFontTx/>
              <a:buNone/>
              <a:tabLst/>
            </a:pPr>
            <a:r>
              <a:rPr kumimoji="0" lang="en-CA" sz="12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Labour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11534" y="5085184"/>
            <a:ext cx="85693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SzTx/>
            </a:pPr>
            <a:r>
              <a:rPr lang="en-CA" kern="0" dirty="0" smtClean="0"/>
              <a:t>Gathering point of tools and guidelines from principle international organizations</a:t>
            </a:r>
          </a:p>
          <a:p>
            <a:pPr>
              <a:buSzTx/>
            </a:pPr>
            <a:endParaRPr lang="en-CA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3394584" cy="2783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156528"/>
      </p:ext>
    </p:extLst>
  </p:cSld>
  <p:clrMapOvr>
    <a:masterClrMapping/>
  </p:clrMapOvr>
  <p:transition advClick="0" advTm="1000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Stages of Development</a:t>
            </a:r>
            <a:endParaRPr lang="en-C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45425683"/>
              </p:ext>
            </p:extLst>
          </p:nvPr>
        </p:nvGraphicFramePr>
        <p:xfrm>
          <a:off x="1547664" y="4153173"/>
          <a:ext cx="6552728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84663813"/>
              </p:ext>
            </p:extLst>
          </p:nvPr>
        </p:nvGraphicFramePr>
        <p:xfrm>
          <a:off x="1524000" y="1397000"/>
          <a:ext cx="6504384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902" y="1515636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PHASE 1</a:t>
            </a:r>
            <a:endParaRPr lang="en-CA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2902" y="4221088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/>
              <a:t>PHASE 2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567422955"/>
      </p:ext>
    </p:extLst>
  </p:cSld>
  <p:clrMapOvr>
    <a:masterClrMapping/>
  </p:clrMapOvr>
  <p:transition advClick="0" advTm="1000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247" y="115541"/>
            <a:ext cx="8027987" cy="865187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i</a:t>
            </a:r>
            <a:r>
              <a:rPr lang="en-CA" dirty="0" smtClean="0">
                <a:solidFill>
                  <a:schemeClr val="tx1"/>
                </a:solidFill>
              </a:rPr>
              <a:t>nternational.gc.ca/</a:t>
            </a:r>
            <a:r>
              <a:rPr lang="en-CA" dirty="0" err="1" smtClean="0">
                <a:solidFill>
                  <a:schemeClr val="tx1"/>
                </a:solidFill>
              </a:rPr>
              <a:t>csr</a:t>
            </a:r>
            <a:r>
              <a:rPr lang="en-CA" dirty="0" smtClean="0">
                <a:solidFill>
                  <a:schemeClr val="tx1"/>
                </a:solidFill>
              </a:rPr>
              <a:t>-counsellor</a:t>
            </a:r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" y="836712"/>
            <a:ext cx="9036496" cy="53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372200" y="5100127"/>
            <a:ext cx="2473034" cy="1478568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372200" y="4365104"/>
            <a:ext cx="432048" cy="735023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200067"/>
      </p:ext>
    </p:extLst>
  </p:cSld>
  <p:clrMapOvr>
    <a:masterClrMapping/>
  </p:clrMapOvr>
  <p:transition advClick="0" advTm="1000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MINT Deck Comms October 2005">
  <a:themeElements>
    <a:clrScheme name="MINT Deck Comms October 2005 8">
      <a:dk1>
        <a:srgbClr val="000066"/>
      </a:dk1>
      <a:lt1>
        <a:srgbClr val="FFFFFF"/>
      </a:lt1>
      <a:dk2>
        <a:srgbClr val="000066"/>
      </a:dk2>
      <a:lt2>
        <a:srgbClr val="808080"/>
      </a:lt2>
      <a:accent1>
        <a:srgbClr val="FFFFCC"/>
      </a:accent1>
      <a:accent2>
        <a:srgbClr val="3333FF"/>
      </a:accent2>
      <a:accent3>
        <a:srgbClr val="FFFFFF"/>
      </a:accent3>
      <a:accent4>
        <a:srgbClr val="000056"/>
      </a:accent4>
      <a:accent5>
        <a:srgbClr val="FFFFE2"/>
      </a:accent5>
      <a:accent6>
        <a:srgbClr val="2D2DE7"/>
      </a:accent6>
      <a:hlink>
        <a:srgbClr val="3333FF"/>
      </a:hlink>
      <a:folHlink>
        <a:srgbClr val="FFCCFF"/>
      </a:folHlink>
    </a:clrScheme>
    <a:fontScheme name="MINT Deck Comms October 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130000"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130000"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INT Deck Comms October 2005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T Deck Comms October 200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8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FFFFCC"/>
        </a:accent1>
        <a:accent2>
          <a:srgbClr val="3333FF"/>
        </a:accent2>
        <a:accent3>
          <a:srgbClr val="FFFFFF"/>
        </a:accent3>
        <a:accent4>
          <a:srgbClr val="000056"/>
        </a:accent4>
        <a:accent5>
          <a:srgbClr val="FFFFE2"/>
        </a:accent5>
        <a:accent6>
          <a:srgbClr val="2D2DE7"/>
        </a:accent6>
        <a:hlink>
          <a:srgbClr val="3333FF"/>
        </a:hlink>
        <a:folHlink>
          <a:srgbClr val="FF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INT Deck Comms October 2005">
  <a:themeElements>
    <a:clrScheme name="MINT Deck Comms October 2005 8">
      <a:dk1>
        <a:srgbClr val="000066"/>
      </a:dk1>
      <a:lt1>
        <a:srgbClr val="FFFFFF"/>
      </a:lt1>
      <a:dk2>
        <a:srgbClr val="000066"/>
      </a:dk2>
      <a:lt2>
        <a:srgbClr val="808080"/>
      </a:lt2>
      <a:accent1>
        <a:srgbClr val="FFFFCC"/>
      </a:accent1>
      <a:accent2>
        <a:srgbClr val="3333FF"/>
      </a:accent2>
      <a:accent3>
        <a:srgbClr val="FFFFFF"/>
      </a:accent3>
      <a:accent4>
        <a:srgbClr val="000056"/>
      </a:accent4>
      <a:accent5>
        <a:srgbClr val="FFFFE2"/>
      </a:accent5>
      <a:accent6>
        <a:srgbClr val="2D2DE7"/>
      </a:accent6>
      <a:hlink>
        <a:srgbClr val="3333FF"/>
      </a:hlink>
      <a:folHlink>
        <a:srgbClr val="FFCCFF"/>
      </a:folHlink>
    </a:clrScheme>
    <a:fontScheme name="MINT Deck Comms October 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130000"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130000"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INT Deck Comms October 2005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T Deck Comms October 200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T Deck Comms October 2005 8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FFFFCC"/>
        </a:accent1>
        <a:accent2>
          <a:srgbClr val="3333FF"/>
        </a:accent2>
        <a:accent3>
          <a:srgbClr val="FFFFFF"/>
        </a:accent3>
        <a:accent4>
          <a:srgbClr val="000056"/>
        </a:accent4>
        <a:accent5>
          <a:srgbClr val="FFFFE2"/>
        </a:accent5>
        <a:accent6>
          <a:srgbClr val="2D2DE7"/>
        </a:accent6>
        <a:hlink>
          <a:srgbClr val="3333FF"/>
        </a:hlink>
        <a:folHlink>
          <a:srgbClr val="FF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Dan Regional Growth Movie</Template>
  <TotalTime>15456</TotalTime>
  <Words>1392</Words>
  <Application>Microsoft Office PowerPoint</Application>
  <PresentationFormat>Letter Paper (8.5x11 in)</PresentationFormat>
  <Paragraphs>163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MS PGothic</vt:lpstr>
      <vt:lpstr>Arial</vt:lpstr>
      <vt:lpstr>Cambria</vt:lpstr>
      <vt:lpstr>Times New Roman</vt:lpstr>
      <vt:lpstr>Wingdings</vt:lpstr>
      <vt:lpstr>MINT Deck Comms October 2005</vt:lpstr>
      <vt:lpstr>1_MINT Deck Comms October 2005</vt:lpstr>
      <vt:lpstr>PowerPoint Presentation</vt:lpstr>
      <vt:lpstr>PowerPoint Presentation</vt:lpstr>
      <vt:lpstr>Office of the CSR Counsellor</vt:lpstr>
      <vt:lpstr>From Reacting to Preventing</vt:lpstr>
      <vt:lpstr>The 6 International CSR Standards</vt:lpstr>
      <vt:lpstr>PowerPoint Presentation</vt:lpstr>
      <vt:lpstr>CSR Standards Navigation Tool</vt:lpstr>
      <vt:lpstr>Stages of Development</vt:lpstr>
      <vt:lpstr>international.gc.ca/csr-counsellor</vt:lpstr>
      <vt:lpstr>Stages of Development</vt:lpstr>
      <vt:lpstr>PowerPoint Presentation</vt:lpstr>
      <vt:lpstr>Scenario One - Security</vt:lpstr>
      <vt:lpstr>Scenario Two – Water and Stakeholder Relations</vt:lpstr>
      <vt:lpstr> </vt:lpstr>
    </vt:vector>
  </TitlesOfParts>
  <Company>DFAIT-MAECI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CSR Counsellor</dc:title>
  <dc:creator>elliotn</dc:creator>
  <cp:lastModifiedBy>Kernaghan Webb</cp:lastModifiedBy>
  <cp:revision>1028</cp:revision>
  <cp:lastPrinted>2018-03-08T20:45:49Z</cp:lastPrinted>
  <dcterms:created xsi:type="dcterms:W3CDTF">2007-08-30T14:18:55Z</dcterms:created>
  <dcterms:modified xsi:type="dcterms:W3CDTF">2018-03-12T20:57:17Z</dcterms:modified>
</cp:coreProperties>
</file>