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7" r:id="rId2"/>
    <p:sldMasterId id="2147483680" r:id="rId3"/>
    <p:sldMasterId id="2147483693" r:id="rId4"/>
    <p:sldMasterId id="2147483706" r:id="rId5"/>
    <p:sldMasterId id="2147483719" r:id="rId6"/>
    <p:sldMasterId id="2147483732" r:id="rId7"/>
    <p:sldMasterId id="2147483746" r:id="rId8"/>
  </p:sldMasterIdLst>
  <p:notesMasterIdLst>
    <p:notesMasterId r:id="rId77"/>
  </p:notesMasterIdLst>
  <p:sldIdLst>
    <p:sldId id="258" r:id="rId9"/>
    <p:sldId id="259" r:id="rId10"/>
    <p:sldId id="260" r:id="rId11"/>
    <p:sldId id="261" r:id="rId12"/>
    <p:sldId id="265" r:id="rId13"/>
    <p:sldId id="268" r:id="rId14"/>
    <p:sldId id="270" r:id="rId15"/>
    <p:sldId id="271" r:id="rId16"/>
    <p:sldId id="275" r:id="rId17"/>
    <p:sldId id="276" r:id="rId18"/>
    <p:sldId id="277" r:id="rId19"/>
    <p:sldId id="278" r:id="rId20"/>
    <p:sldId id="279" r:id="rId21"/>
    <p:sldId id="280" r:id="rId22"/>
    <p:sldId id="327" r:id="rId23"/>
    <p:sldId id="328" r:id="rId24"/>
    <p:sldId id="329" r:id="rId25"/>
    <p:sldId id="330" r:id="rId26"/>
    <p:sldId id="331" r:id="rId27"/>
    <p:sldId id="332" r:id="rId28"/>
    <p:sldId id="264" r:id="rId29"/>
    <p:sldId id="281" r:id="rId30"/>
    <p:sldId id="282" r:id="rId31"/>
    <p:sldId id="283" r:id="rId32"/>
    <p:sldId id="284" r:id="rId33"/>
    <p:sldId id="285" r:id="rId34"/>
    <p:sldId id="286" r:id="rId35"/>
    <p:sldId id="287" r:id="rId36"/>
    <p:sldId id="272"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x="9144000" cy="5143500" type="screen16x9"/>
  <p:notesSz cx="6858000" cy="9144000"/>
  <p:embeddedFontLst>
    <p:embeddedFont>
      <p:font typeface="Calibri" panose="020F0502020204030204" pitchFamily="34" charset="0"/>
      <p:regular r:id="rId78"/>
      <p:bold r:id="rId79"/>
      <p:italic r:id="rId80"/>
      <p:boldItalic r:id="rId81"/>
    </p:embeddedFont>
    <p:embeddedFont>
      <p:font typeface="Helvetica Neue" panose="020B060402020202020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A4A3A4"/>
          </p15:clr>
        </p15:guide>
        <p15:guide id="2" orient="horz" pos="162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i/Hn3mYCiKQ/IEUy6jNrSUlmCt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A85CB2-7C66-460D-852C-AA3A33DDE2C3}">
  <a:tblStyle styleId="{26A85CB2-7C66-460D-852C-AA3A33DDE2C3}"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E3B329C-A978-4145-BB34-83EF51C977E0}"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8E7"/>
          </a:solidFill>
        </a:fill>
      </a:tcStyle>
    </a:wholeTbl>
    <a:band1H>
      <a:tcTxStyle b="off" i="off"/>
      <a:tcStyle>
        <a:tcBdr/>
        <a:fill>
          <a:solidFill>
            <a:srgbClr val="DDF0CB"/>
          </a:solidFill>
        </a:fill>
      </a:tcStyle>
    </a:band1H>
    <a:band2H>
      <a:tcTxStyle b="off" i="off"/>
      <a:tcStyle>
        <a:tcBdr/>
      </a:tcStyle>
    </a:band2H>
    <a:band1V>
      <a:tcTxStyle b="off" i="off"/>
      <a:tcStyle>
        <a:tcBdr/>
        <a:fill>
          <a:solidFill>
            <a:srgbClr val="DDF0CB"/>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60" y="60"/>
      </p:cViewPr>
      <p:guideLst>
        <p:guide/>
        <p:guide orient="horz" pos="1620"/>
      </p:guideLst>
    </p:cSldViewPr>
  </p:slideViewPr>
  <p:notesTextViewPr>
    <p:cViewPr>
      <p:scale>
        <a:sx n="1" d="1"/>
        <a:sy n="1" d="1"/>
      </p:scale>
      <p:origin x="0" y="0"/>
    </p:cViewPr>
  </p:notesTextViewPr>
  <p:sorterViewPr>
    <p:cViewPr varScale="1">
      <p:scale>
        <a:sx n="100" d="100"/>
        <a:sy n="100" d="100"/>
      </p:scale>
      <p:origin x="0" y="-8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7.fntdata"/><Relationship Id="rId89" Type="http://customschemas.google.com/relationships/presentationmetadata" Target="meta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font" Target="fonts/font2.fntdata"/><Relationship Id="rId5" Type="http://schemas.openxmlformats.org/officeDocument/2006/relationships/slideMaster" Target="slideMasters/slideMaster5.xml"/><Relationship Id="rId90" Type="http://schemas.openxmlformats.org/officeDocument/2006/relationships/presProps" Target="presProp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font" Target="fonts/font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1.fntdata"/><Relationship Id="rId8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font" Target="fonts/font5.fntdata"/><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Sample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503-4410-AD24-DB963D7CEF9B}"/>
            </c:ext>
          </c:extLst>
        </c:ser>
        <c:ser>
          <c:idx val="1"/>
          <c:order val="1"/>
          <c:tx>
            <c:strRef>
              <c:f>Sheet1!$C$1</c:f>
              <c:strCache>
                <c:ptCount val="1"/>
                <c:pt idx="0">
                  <c:v>Series 2</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503-4410-AD24-DB963D7CEF9B}"/>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503-4410-AD24-DB963D7CEF9B}"/>
            </c:ext>
          </c:extLst>
        </c:ser>
        <c:dLbls>
          <c:showLegendKey val="0"/>
          <c:showVal val="0"/>
          <c:showCatName val="0"/>
          <c:showSerName val="0"/>
          <c:showPercent val="0"/>
          <c:showBubbleSize val="0"/>
        </c:dLbls>
        <c:gapWidth val="219"/>
        <c:overlap val="-27"/>
        <c:axId val="1167788416"/>
        <c:axId val="1212809840"/>
      </c:barChart>
      <c:catAx>
        <c:axId val="116778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2809840"/>
        <c:crosses val="autoZero"/>
        <c:auto val="1"/>
        <c:lblAlgn val="ctr"/>
        <c:lblOffset val="100"/>
        <c:noMultiLvlLbl val="0"/>
      </c:catAx>
      <c:valAx>
        <c:axId val="12128098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167788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energymix.com/rbc-bmo-expected-to-quit-global-climate-finance-alliance/" TargetMode="External"/><Relationship Id="rId7" Type="http://schemas.openxmlformats.org/officeDocument/2006/relationships/hyperlink" Target="https://financialpost.com/fp-finance/banking/rbc-bmo-wall-street-climate-club"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investmentexecutive.com/news/industry-news/bmo-becomes-first-canadian-bank-to-withdraw-from-banking-climate-alliance/" TargetMode="External"/><Relationship Id="rId5" Type="http://schemas.openxmlformats.org/officeDocument/2006/relationships/hyperlink" Target="https://www.thecanadianpressnews.ca/environment/scotiabank-leaves-net-zero-climate-alliance-joining-other-major-banks/article_6407ca83-e804-51f1-89d8-477fd34dec60.html" TargetMode="External"/><Relationship Id="rId4" Type="http://schemas.openxmlformats.org/officeDocument/2006/relationships/hyperlink" Target="https://financialpost.com/fp-finance/banking/bmo-first-canadian-bank-leave-un-climate-allianc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lobalnews.ca/news/10948859/university-of-alberta-dei-acb-diversity/" TargetMode="External"/><Relationship Id="rId7" Type="http://schemas.openxmlformats.org/officeDocument/2006/relationships/hyperlink" Target="https://www.hrreporter.com/focus-areas/diversity/canadian-university-moving-focus-from-edi-to-access-community-and-belonging/39050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bloomberg.com/news/articles/2024-03-01/uber-citi-among-us-companies-dropping-anti-racist-tag-with-dei-backlash?leadSource=uverify%20wall" TargetMode="External"/><Relationship Id="rId5" Type="http://schemas.openxmlformats.org/officeDocument/2006/relationships/hyperlink" Target="https://www.latimes.com/world-nation/story/2025-01-09/desantis-appointee-to-university-board-says-women-should-become-mothers-not-pursue-higher-ed" TargetMode="External"/><Relationship Id="rId4" Type="http://schemas.openxmlformats.org/officeDocument/2006/relationships/hyperlink" Target="https://edmontonjournal.com/news/politics/university-alberta-dei-diversity-flanaga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lobeandmail.com/business/commentary/article-its-time-for-canada-to-take-its-foot-off-the-immigration-gas-peda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v47gtxv3TFM&amp;t=1182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docs.google.com/document/d/12y52CDThcIaY8NybWcSr_3juW4PT46DKVbRDgsbeEzE/edit?tab=t.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hamber.ca/news/canadian-chamber-statement-on-immigration-targets-cuts/?doing_wp_cron=1741821926.589364051818847656250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inancialpost.com/feature/businesses-say-unfairly-targeted-foreign-worker-cu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orbes.com/sites/janicegassam/2023/07/13/the-history-of-dei-resistance-in-americ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apa.org/monitor/2024/11/edi-approach-political-backlash#:~:text=Criticisms%20of%20EDI%20have%20historically,people%20based%20on%20their%20identitie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anantonioreport.org/texas-new-laws-college-faculty-fearful-loss-dei/"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sap.com/resources/why-dei-backlash-exist" TargetMode="External"/><Relationship Id="rId4" Type="http://schemas.openxmlformats.org/officeDocument/2006/relationships/hyperlink" Target="https://edge.sagepub.com/node/33113/student-resources/chapter-16/learning-objective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orbes.com/councils/forbesbusinessdevelopmentcouncil/2023/05/11/the-business-case-for-diversity-equity-and-inclusion/"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uken.com/company" TargetMode="External"/><Relationship Id="rId5" Type="http://schemas.openxmlformats.org/officeDocument/2006/relationships/hyperlink" Target="https://www.newswire.ca/news-releases/air-canada-proudly-salutes-its-indigenous-employees-on-national-indigenous-peoples-day-897845526.html" TargetMode="External"/><Relationship Id="rId4" Type="http://schemas.openxmlformats.org/officeDocument/2006/relationships/hyperlink" Target="https://abcnews.go.com/US/corporate-america-slashing-dei-workers-amid-backlash-diversity/story?id=100477952"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150.statcan.gc.ca/n1/daily-quotidien/220908/dq220908a-eng.htm" TargetMode="External"/><Relationship Id="rId3" Type="http://schemas.openxmlformats.org/officeDocument/2006/relationships/hyperlink" Target="https://doi.org/10.25318/1410043801-eng" TargetMode="External"/><Relationship Id="rId7" Type="http://schemas.openxmlformats.org/officeDocument/2006/relationships/hyperlink" Target="https://www150.statcan.gc.ca/n1/daily-quotidien/240125/dq240125b-eng.ht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oi.org/10.25318/1310037401-eng" TargetMode="External"/><Relationship Id="rId5" Type="http://schemas.openxmlformats.org/officeDocument/2006/relationships/hyperlink" Target="https://www.canada.ca/en/immigration-refugees-citizenship/campaigns/canada-future-immigration-system/context.html" TargetMode="External"/><Relationship Id="rId4" Type="http://schemas.openxmlformats.org/officeDocument/2006/relationships/hyperlink" Target="https://www.bdc.ca/en/articles-tools/blog/how-do-women-impact-the-canadian-economy"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bc.com/worklife/article/20240304-us-corporate-diversity-equity-and-inclusion-programme-controvers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deloitte.com/global/en/issues/work/content/genz-millennialsurvey.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robertwalters.us/content/dam/robert-walters/country/united-states/files/2023-edi-report/RW-EDI-Report-Age.pdf?utm_campaign=EDImaile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orontomu.ca/content/dam/diversity/reports/gender--diversity-and-discrimination-in-the-workplace/Gender,%20Diversity%20and%20Discrimination_EN.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2105/AJPH.2011.300275"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ublications.gc.ca/collections/collection_2021/ccn-scc/Iu81-3-22-2020-eng.pdf"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washingtonpost.com/archive/politics/2000/11/17/coke-to-pay-193-million-in-bias-suit/6a43c0c7-dcde-4d8c-a95f-3fe57c508c85/" TargetMode="External"/><Relationship Id="rId3" Type="http://schemas.openxmlformats.org/officeDocument/2006/relationships/hyperlink" Target="https://www.lawtimesnews.com/practice-areas/labour-and-employment/bell-canada-ordered-to-pay-a-former-employee-over-120000-for-discriminatory-firing/368506" TargetMode="External"/><Relationship Id="rId7" Type="http://schemas.openxmlformats.org/officeDocument/2006/relationships/hyperlink" Target="https://www.theguardian.com/technology/2024/mar/16/tesla-settles-racial-discrimination-claim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hrreporter.com/focus-areas/employment-law/harassed-fired-ontario-worker-gets-8-months-notice-plus-175000-in-damages/390557?hsmemberId=437227&amp;tu=b321a158-51a3-4bc4-aca7-8ffaeb668719&amp;utm_campaign=&amp;utm_medium=20250109&amp;_hsenc=p2ANqtz-_hxwi9uofGyMll18vagtuUaFN2Jc-6LSdibytttfvcjEab3bdUvKgGI507s_RJYFtnSb6FUtWO-Bv8a4YHDbZNRf3hnA&amp;_hsmi=341815811&amp;utm_content=b321a158-51a3-4bc4-aca7-8ffaeb668719&amp;utm_source=" TargetMode="External"/><Relationship Id="rId5" Type="http://schemas.openxmlformats.org/officeDocument/2006/relationships/hyperlink" Target="https://www.cnbc.com/2024/03/15/tesla-settles-racial-discrimination-lawsuit.html" TargetMode="External"/><Relationship Id="rId4" Type="http://schemas.openxmlformats.org/officeDocument/2006/relationships/hyperlink" Target="https://www.theglobeandmail.com/business/international-business/article-tesla-workers-shared-sensitive-images-recorded-by-customer-cars/" TargetMode="External"/><Relationship Id="rId9" Type="http://schemas.openxmlformats.org/officeDocument/2006/relationships/hyperlink" Target="https://www.hrreporter.com/focus-areas/employment-law/harassed-fired-ontario-worker-gets-8-months-notice-plus-175000-in-damages/390557"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inkedin.com/pulse/responding-reacting-dei-backlash-concerns-shyamsunder-she-her--fy3ec/"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whitehouse.gov/presidential-actions/2025/01/ending-radical-and-wasteful-government-dei-programs-and-preferencing/" TargetMode="External"/><Relationship Id="rId5" Type="http://schemas.openxmlformats.org/officeDocument/2006/relationships/hyperlink" Target="https://www.nytimes.com/2025/01/20/us/politics/trump-executive-orders-list.html" TargetMode="External"/><Relationship Id="rId4" Type="http://schemas.openxmlformats.org/officeDocument/2006/relationships/hyperlink" Target="https://www.theguardian.com/law/2023/jun/29/us-supreme-court-affirmative-action-harvard-unc-rul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eps.org/sites/default/files/2021-01/CASE_STUDY_Musket_Transport.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pulse/responding-reacting-dei-backlash-concerns-shyamsunder-she-her--fy3ec/"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benefitscanada.com/news/bencan/dei-pushback-an-opportunity-for-employers-to-highlight-intention-behind-diversity-inclusion-initiatives-expert/" TargetMode="External"/><Relationship Id="rId4" Type="http://schemas.openxmlformats.org/officeDocument/2006/relationships/hyperlink" Target="https://www.apa.org/monitor/2024/11/edi-approach-political-backlash#:~:text=Criticisms%20of%20EDI%20have%20historically,people%20based%20on%20their%20identitie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pa.org/monitor/2024/11/edi-approach-political-backlash#:~:text=Criticisms%20of%20EDI%20have%20historically,people%20based%20on%20their%20identiti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cbc.ca/news/world/trump-dei-staff-1.7437918" TargetMode="External"/><Relationship Id="rId5" Type="http://schemas.openxmlformats.org/officeDocument/2006/relationships/hyperlink" Target="https://apnews.com/article/trump-sex-gender-transgender-dei-order-245350b97e0c4dcc221fefc49ef44699" TargetMode="External"/><Relationship Id="rId4" Type="http://schemas.openxmlformats.org/officeDocument/2006/relationships/hyperlink" Target="https://www.reuters.com/legal/us-appeals-court-tosses-nasdaq-board-diversity-rules-2024-12-11/"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uters.com/world/americas/backlash-against-immigrants-challenges-canadas-welcoming-image-2024-09-06/"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linkedin.com/pulse/contextualising-dei-backlash-inevitable-resistance-power-menzies-ueapc/"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ytimes.com/2023/05/31/business/chick-fil-a-woke-dei.html" TargetMode="External"/><Relationship Id="rId3" Type="http://schemas.openxmlformats.org/officeDocument/2006/relationships/hyperlink" Target="https://www.aclrc.com/myth-of-reverse-racism" TargetMode="External"/><Relationship Id="rId7" Type="http://schemas.openxmlformats.org/officeDocument/2006/relationships/hyperlink" Target="https://www.npr.org/2023/06/29/1181138066/affirmative-action-supreme-court-decision#:~:text=In%20a%20decision%20divided%20along,that%20included%20Republican%2Dappointed%20justice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cbc.ca/news/politics/woke-trudeau-poilievre-1.6840196" TargetMode="External"/><Relationship Id="rId11" Type="http://schemas.openxmlformats.org/officeDocument/2006/relationships/hyperlink" Target="https://globalnews.ca/news/4288791/diversity-immigration-canada-mixed-feelings-survey/" TargetMode="External"/><Relationship Id="rId5" Type="http://schemas.openxmlformats.org/officeDocument/2006/relationships/hyperlink" Target="https://www.cbc.ca/news/politics/trudeau-cabinet-mediocre-gender-1.4015580" TargetMode="External"/><Relationship Id="rId10" Type="http://schemas.openxmlformats.org/officeDocument/2006/relationships/hyperlink" Target="https://tnc.news/2023/01/20/quebec-edi-universities/" TargetMode="External"/><Relationship Id="rId4" Type="http://schemas.openxmlformats.org/officeDocument/2006/relationships/hyperlink" Target="https://www.pewresearch.org/internet/2021/05/19/americans-and-cancel-culture-where-some-see-calls-for-accountability-others-see-censorship-punishment/" TargetMode="External"/><Relationship Id="rId9" Type="http://schemas.openxmlformats.org/officeDocument/2006/relationships/hyperlink" Target="https://www.theglobeandmail.com/opinion/article-diversity-equity-and-inclusion-initiatives-do-not-belong-in-academi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orontomu.ca/diversity/reports/canadian-public-opinion-about-immigration-and-refuge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ck8eZCpglc"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innovationbanking.cibc.com/insight-list-videos" TargetMode="External"/><Relationship Id="rId4" Type="http://schemas.openxmlformats.org/officeDocument/2006/relationships/hyperlink" Target="https://www.theglobeandmail.com/business/article-dei-esg-backlash-canadian-compani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33afb4e23a4_0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g33afb4e23a4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4294e0d2df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34294e0d2df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5 of Canada’s 6 banks quit global climate alliance - BMO, TD, National Bank of Canada, Canadian Imperial Bank of Commerce, and Scotiabank</a:t>
            </a:r>
            <a:endParaRPr/>
          </a:p>
          <a:p>
            <a:pPr marL="457200" lvl="0" indent="-285750" algn="l" rtl="0">
              <a:lnSpc>
                <a:spcPct val="90000"/>
              </a:lnSpc>
              <a:spcBef>
                <a:spcPts val="0"/>
              </a:spcBef>
              <a:spcAft>
                <a:spcPts val="0"/>
              </a:spcAft>
              <a:buSzPts val="900"/>
              <a:buChar char="●"/>
            </a:pPr>
            <a:r>
              <a:rPr lang="en-US"/>
              <a:t>⅚ big banks in canada have withdrawn from global climate thing. (first BMO, Bank of Canada, CIBC, now Scotiabank. No word on RBC - I asked)</a:t>
            </a:r>
            <a:endParaRPr/>
          </a:p>
          <a:p>
            <a:pPr marL="457200" lvl="0" indent="-285750" algn="l" rtl="0">
              <a:lnSpc>
                <a:spcPct val="90000"/>
              </a:lnSpc>
              <a:spcBef>
                <a:spcPts val="0"/>
              </a:spcBef>
              <a:spcAft>
                <a:spcPts val="0"/>
              </a:spcAft>
              <a:buSzPts val="900"/>
              <a:buChar char="●"/>
            </a:pPr>
            <a:r>
              <a:rPr lang="en-US"/>
              <a:t>Jan 13 2025: RBC could soon walk away from the climate alliance // The Royal Bank of Canada and the Bank of Montreal are signalling that they’re reconsidering their membership in the Net Zero Banking Alliance</a:t>
            </a:r>
            <a:endParaRPr/>
          </a:p>
          <a:p>
            <a:pPr marL="457200" lvl="0" indent="-285750" algn="l" rtl="0">
              <a:lnSpc>
                <a:spcPct val="90000"/>
              </a:lnSpc>
              <a:spcBef>
                <a:spcPts val="0"/>
              </a:spcBef>
              <a:spcAft>
                <a:spcPts val="0"/>
              </a:spcAft>
              <a:buSzPts val="900"/>
              <a:buChar char="●"/>
            </a:pPr>
            <a:r>
              <a:rPr lang="en-US"/>
              <a:t>From: </a:t>
            </a:r>
            <a:r>
              <a:rPr lang="en-US" u="sng">
                <a:solidFill>
                  <a:schemeClr val="hlink"/>
                </a:solidFill>
                <a:hlinkClick r:id="rId3"/>
              </a:rPr>
              <a:t>https://www.theenergymix.com/rbc-bmo-expected-to-quit-global-climate-finance-alliance/</a:t>
            </a:r>
            <a:r>
              <a:rPr lang="en-US"/>
              <a:t> </a:t>
            </a:r>
            <a:endParaRPr/>
          </a:p>
          <a:p>
            <a:pPr marL="0" lvl="0" indent="0" algn="l" rtl="0">
              <a:lnSpc>
                <a:spcPct val="90000"/>
              </a:lnSpc>
              <a:spcBef>
                <a:spcPts val="0"/>
              </a:spcBef>
              <a:spcAft>
                <a:spcPts val="0"/>
              </a:spcAft>
              <a:buSzPts val="1400"/>
              <a:buNone/>
            </a:pPr>
            <a:r>
              <a:rPr lang="en-US" b="1"/>
              <a:t>Sources:</a:t>
            </a:r>
            <a:endParaRPr b="1"/>
          </a:p>
          <a:p>
            <a:pPr marL="457200" lvl="0" indent="-285750" algn="l" rtl="0">
              <a:lnSpc>
                <a:spcPct val="90000"/>
              </a:lnSpc>
              <a:spcBef>
                <a:spcPts val="0"/>
              </a:spcBef>
              <a:spcAft>
                <a:spcPts val="0"/>
              </a:spcAft>
              <a:buSzPts val="900"/>
              <a:buChar char="●"/>
            </a:pPr>
            <a:r>
              <a:rPr lang="en-US"/>
              <a:t>Karim, N. (2025, January 17). </a:t>
            </a:r>
            <a:r>
              <a:rPr lang="en-US" i="1"/>
              <a:t>Five of Canada’s Big Six banks quit global climate alliance. </a:t>
            </a:r>
            <a:r>
              <a:rPr lang="en-US"/>
              <a:t>Financial Post. </a:t>
            </a:r>
            <a:r>
              <a:rPr lang="en-US" u="sng">
                <a:solidFill>
                  <a:schemeClr val="hlink"/>
                </a:solidFill>
                <a:hlinkClick r:id="rId4"/>
              </a:rPr>
              <a:t>https://financialpost.com/fp-finance/banking/bmo-first-canadian-bank-leave-un-climate-alliance</a:t>
            </a:r>
            <a:r>
              <a:rPr lang="en-US"/>
              <a:t> </a:t>
            </a:r>
            <a:endParaRPr/>
          </a:p>
          <a:p>
            <a:pPr marL="457200" lvl="0" indent="-285750" algn="l" rtl="0">
              <a:lnSpc>
                <a:spcPct val="90000"/>
              </a:lnSpc>
              <a:spcBef>
                <a:spcPts val="0"/>
              </a:spcBef>
              <a:spcAft>
                <a:spcPts val="0"/>
              </a:spcAft>
              <a:buSzPts val="900"/>
              <a:buChar char="●"/>
            </a:pPr>
            <a:r>
              <a:rPr lang="en-US"/>
              <a:t>The Canadian Press. (2025, January 20). </a:t>
            </a:r>
            <a:r>
              <a:rPr lang="en-US" i="1"/>
              <a:t>Scotiabank leaves net-zero climate alliance, joining other major banks. </a:t>
            </a:r>
            <a:r>
              <a:rPr lang="en-US" u="sng">
                <a:solidFill>
                  <a:schemeClr val="hlink"/>
                </a:solidFill>
                <a:hlinkClick r:id="rId5"/>
              </a:rPr>
              <a:t>https://www.thecanadianpressnews.ca/environment/scotiabank-leaves-net-zero-climate-alliance-joining-other-major-banks/article_6407ca83-e804-51f1-89d8-477fd34dec60.html</a:t>
            </a:r>
            <a:endParaRPr/>
          </a:p>
          <a:p>
            <a:pPr marL="457200" lvl="0" indent="-285750" algn="l" rtl="0">
              <a:lnSpc>
                <a:spcPct val="90000"/>
              </a:lnSpc>
              <a:spcBef>
                <a:spcPts val="0"/>
              </a:spcBef>
              <a:spcAft>
                <a:spcPts val="0"/>
              </a:spcAft>
              <a:buSzPts val="900"/>
              <a:buChar char="●"/>
            </a:pPr>
            <a:r>
              <a:rPr lang="en-US"/>
              <a:t>Bickis, I. (2025, January 17). </a:t>
            </a:r>
            <a:r>
              <a:rPr lang="en-US" i="1"/>
              <a:t>BMO becomes first Canadian bank to withdraw from banking climate alliance. </a:t>
            </a:r>
            <a:r>
              <a:rPr lang="en-US"/>
              <a:t>Investment Executive.  </a:t>
            </a:r>
            <a:r>
              <a:rPr lang="en-US" u="sng">
                <a:solidFill>
                  <a:schemeClr val="hlink"/>
                </a:solidFill>
                <a:hlinkClick r:id="rId6"/>
              </a:rPr>
              <a:t>https://www.investmentexecutive.com/news/industry-news/bmo-becomes-first-canadian-bank-to-withdraw-from-banking-climate-alliance/</a:t>
            </a:r>
            <a:r>
              <a:rPr lang="en-US"/>
              <a:t>  </a:t>
            </a:r>
            <a:endParaRPr/>
          </a:p>
          <a:p>
            <a:pPr marL="457200" lvl="0" indent="-285750" algn="l" rtl="0">
              <a:lnSpc>
                <a:spcPct val="90000"/>
              </a:lnSpc>
              <a:spcBef>
                <a:spcPts val="0"/>
              </a:spcBef>
              <a:spcAft>
                <a:spcPts val="0"/>
              </a:spcAft>
              <a:buSzPts val="900"/>
              <a:buChar char="●"/>
            </a:pPr>
            <a:r>
              <a:rPr lang="en-US"/>
              <a:t>Marsh, A., &amp; Dobby, C. (2025, January 8). </a:t>
            </a:r>
            <a:r>
              <a:rPr lang="en-US" i="1"/>
              <a:t>RBC, BMO could soon follow Wall Street out of climate club. </a:t>
            </a:r>
            <a:r>
              <a:rPr lang="en-US"/>
              <a:t>Financial Post. </a:t>
            </a:r>
            <a:r>
              <a:rPr lang="en-US" u="sng">
                <a:solidFill>
                  <a:schemeClr val="hlink"/>
                </a:solidFill>
                <a:hlinkClick r:id="rId7"/>
              </a:rPr>
              <a:t>https://financialpost.com/fp-finance/banking/rbc-bmo-wall-street-climate-club</a:t>
            </a:r>
            <a:r>
              <a:rPr lang="en-US"/>
              <a:t> </a:t>
            </a:r>
            <a:endParaRPr/>
          </a:p>
          <a:p>
            <a:pPr marL="0" lvl="0" indent="0" algn="l" rtl="0">
              <a:lnSpc>
                <a:spcPct val="100000"/>
              </a:lnSpc>
              <a:spcBef>
                <a:spcPts val="0"/>
              </a:spcBef>
              <a:spcAft>
                <a:spcPts val="0"/>
              </a:spcAft>
              <a:buSzPts val="1400"/>
              <a:buNone/>
            </a:pPr>
            <a:r>
              <a:rPr lang="en-US"/>
              <a:t> </a:t>
            </a:r>
            <a:endParaRPr/>
          </a:p>
        </p:txBody>
      </p:sp>
      <p:sp>
        <p:nvSpPr>
          <p:cNvPr id="1087" name="Google Shape;1087;g34294e0d2df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4294e0d2df_0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g34294e0d2df_0_5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g34294e0d2df_0_5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4294e0d2df_0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g34294e0d2df_0_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4" name="Google Shape;1124;g34294e0d2df_0_5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4294e0d2df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34294e0d2df_0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Speaking notes Point 1:Olaniran, C. (2025, January 14). Group of attorneys general urge Walmart to reconsider ending DEI initiatives. CBS News. https://www.cbsnews.com/baltimore/news/walmart-dei-policies-meta-mcdonalds-ford/</a:t>
            </a:r>
            <a:endParaRPr/>
          </a:p>
          <a:p>
            <a:pPr marL="0" lvl="0" indent="0" algn="l" rtl="0">
              <a:lnSpc>
                <a:spcPct val="100000"/>
              </a:lnSpc>
              <a:spcBef>
                <a:spcPts val="0"/>
              </a:spcBef>
              <a:spcAft>
                <a:spcPts val="0"/>
              </a:spcAft>
              <a:buClr>
                <a:schemeClr val="dk1"/>
              </a:buClr>
              <a:buSzPts val="1100"/>
              <a:buFont typeface="Arial"/>
              <a:buNone/>
            </a:pPr>
            <a:r>
              <a:rPr lang="en-US"/>
              <a:t>Point 2: Gibson, K. (2025, January 16). Investors urge Walmart not to “give into bullying” on diversity. CBS News. https://www.cbsnews.com/news/walmart-dei-costco-diversity/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Speaking Notes (Additional context on Walmart):</a:t>
            </a:r>
            <a:endParaRPr/>
          </a:p>
          <a:p>
            <a:pPr marL="457200" lvl="0" indent="-317500" algn="l" rtl="0">
              <a:lnSpc>
                <a:spcPct val="100000"/>
              </a:lnSpc>
              <a:spcBef>
                <a:spcPts val="0"/>
              </a:spcBef>
              <a:spcAft>
                <a:spcPts val="0"/>
              </a:spcAft>
              <a:buClr>
                <a:schemeClr val="dk1"/>
              </a:buClr>
              <a:buSzPts val="1400"/>
              <a:buAutoNum type="arabicPeriod"/>
            </a:pPr>
            <a:r>
              <a:rPr lang="en-US"/>
              <a:t>A coalition of 13 attorneys general has written a letter urging Walmart to reconsider its plans to back away from EDI initiatives, stating these actions risk undermining important social progress and anti-discrimination efforts</a:t>
            </a:r>
            <a:endParaRPr/>
          </a:p>
          <a:p>
            <a:pPr marL="457200" lvl="0" indent="-317500" algn="l" rtl="0">
              <a:lnSpc>
                <a:spcPct val="100000"/>
              </a:lnSpc>
              <a:spcBef>
                <a:spcPts val="0"/>
              </a:spcBef>
              <a:spcAft>
                <a:spcPts val="0"/>
              </a:spcAft>
              <a:buClr>
                <a:schemeClr val="dk1"/>
              </a:buClr>
              <a:buSzPts val="1400"/>
              <a:buAutoNum type="arabicPeriod"/>
            </a:pPr>
            <a:r>
              <a:rPr lang="en-US"/>
              <a:t>Dozens of Walmart shareholders representing $266 billion in assets urge the company not to “give into bullying” by anti-EDI groups</a:t>
            </a:r>
            <a:endParaRPr/>
          </a:p>
        </p:txBody>
      </p:sp>
      <p:sp>
        <p:nvSpPr>
          <p:cNvPr id="1137" name="Google Shape;1137;g34294e0d2df_0_5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34294e0d2df_0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g34294e0d2df_0_5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Speaking notes:</a:t>
            </a:r>
            <a:endParaRPr b="1"/>
          </a:p>
          <a:p>
            <a:pPr marL="0" lvl="0" indent="0" algn="l" rtl="0">
              <a:lnSpc>
                <a:spcPct val="100000"/>
              </a:lnSpc>
              <a:spcBef>
                <a:spcPts val="0"/>
              </a:spcBef>
              <a:spcAft>
                <a:spcPts val="0"/>
              </a:spcAft>
              <a:buSzPts val="1400"/>
              <a:buNone/>
            </a:pPr>
            <a:r>
              <a:rPr lang="en-US" b="1"/>
              <a:t>Softening of language by changing EDI terminology is another new trend of how EDI and what it really means and stands for is getting curtailed </a:t>
            </a:r>
            <a:endParaRPr b="1"/>
          </a:p>
          <a:p>
            <a:pPr marL="0" lvl="0" indent="0" algn="l" rtl="0">
              <a:lnSpc>
                <a:spcPct val="100000"/>
              </a:lnSpc>
              <a:spcBef>
                <a:spcPts val="0"/>
              </a:spcBef>
              <a:spcAft>
                <a:spcPts val="0"/>
              </a:spcAft>
              <a:buSzPts val="1400"/>
              <a:buNone/>
            </a:pPr>
            <a:r>
              <a:rPr lang="en-US" b="1"/>
              <a:t>There were multiple reactions of disappointment to the University of Alberta’s shift in focus. </a:t>
            </a:r>
            <a:endParaRPr b="1"/>
          </a:p>
          <a:p>
            <a:pPr marL="457200" lvl="0" indent="-285750" algn="l" rtl="0">
              <a:lnSpc>
                <a:spcPct val="100000"/>
              </a:lnSpc>
              <a:spcBef>
                <a:spcPts val="0"/>
              </a:spcBef>
              <a:spcAft>
                <a:spcPts val="0"/>
              </a:spcAft>
              <a:buClr>
                <a:schemeClr val="dk1"/>
              </a:buClr>
              <a:buSzPts val="900"/>
              <a:buChar char="●"/>
            </a:pPr>
            <a:r>
              <a:rPr lang="en-US" b="1"/>
              <a:t>University’s rebrand is giving in to momentum against EDI and attempting to build a better relationship with the provincial government</a:t>
            </a:r>
            <a:endParaRPr b="1"/>
          </a:p>
          <a:p>
            <a:pPr marL="457200" lvl="0" indent="-285750" algn="l" rtl="0">
              <a:lnSpc>
                <a:spcPct val="100000"/>
              </a:lnSpc>
              <a:spcBef>
                <a:spcPts val="0"/>
              </a:spcBef>
              <a:spcAft>
                <a:spcPts val="0"/>
              </a:spcAft>
              <a:buClr>
                <a:schemeClr val="dk1"/>
              </a:buClr>
              <a:buSzPts val="900"/>
              <a:buChar char="●"/>
            </a:pPr>
            <a:r>
              <a:rPr lang="en-US" b="1"/>
              <a:t>Could signal a diluting of accountability by the university</a:t>
            </a:r>
            <a:endParaRPr b="1"/>
          </a:p>
          <a:p>
            <a:pPr marL="457200" lvl="0" indent="-285750" algn="l" rtl="0">
              <a:lnSpc>
                <a:spcPct val="100000"/>
              </a:lnSpc>
              <a:spcBef>
                <a:spcPts val="0"/>
              </a:spcBef>
              <a:spcAft>
                <a:spcPts val="0"/>
              </a:spcAft>
              <a:buClr>
                <a:schemeClr val="dk1"/>
              </a:buClr>
              <a:buSzPts val="900"/>
              <a:buChar char="●"/>
            </a:pPr>
            <a:r>
              <a:rPr lang="en-US" b="1"/>
              <a:t>Rebranding diversity programs is trending in Canada in response to what is happening in the US (a wave of diversity offices on American campuses in Republican states have shut down). According to Bill Flanagan, President of the University of Alberta, other Canadian post-secondary institutions are also considering a rebranding</a:t>
            </a:r>
            <a:endParaRPr b="1"/>
          </a:p>
          <a:p>
            <a:pPr marL="457200" lvl="0" indent="-285750" algn="l" rtl="0">
              <a:lnSpc>
                <a:spcPct val="100000"/>
              </a:lnSpc>
              <a:spcBef>
                <a:spcPts val="0"/>
              </a:spcBef>
              <a:spcAft>
                <a:spcPts val="0"/>
              </a:spcAft>
              <a:buClr>
                <a:schemeClr val="dk1"/>
              </a:buClr>
              <a:buSzPts val="900"/>
              <a:buChar char="●"/>
            </a:pPr>
            <a:r>
              <a:rPr lang="en-US" b="1"/>
              <a:t>Flanagan stated that this was done with consultations with the community and the University of Alberta’s Non-Academic Staff Association (NASA) was also consulted. However, NASA said the consultation involved the University going forward, but asking for their ‘two cents’. The decision was already made. The Association of Academic Staff was not consulted or given a ‘heads-up’ about the announcement</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Baig, F. (2025, January 8). </a:t>
            </a:r>
            <a:r>
              <a:rPr lang="en-US" i="1"/>
              <a:t>University of Alberta rebrands DEI policy to ACT: ‘Time for a refresh’.</a:t>
            </a:r>
            <a:r>
              <a:rPr lang="en-US"/>
              <a:t> Global News. </a:t>
            </a:r>
            <a:r>
              <a:rPr lang="en-US" u="sng">
                <a:solidFill>
                  <a:schemeClr val="hlink"/>
                </a:solidFill>
                <a:hlinkClick r:id="rId3"/>
              </a:rPr>
              <a:t>https://globalnews.ca/news/10948859/university-of-alberta-dei-acb-diversity/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Provincial Conservative government voted in 2023 and 2024 at their general meeting:</a:t>
            </a:r>
            <a:endParaRPr b="1"/>
          </a:p>
          <a:p>
            <a:pPr marL="914400" lvl="1" indent="-285750" algn="l" rtl="0">
              <a:lnSpc>
                <a:spcPct val="100000"/>
              </a:lnSpc>
              <a:spcBef>
                <a:spcPts val="0"/>
              </a:spcBef>
              <a:spcAft>
                <a:spcPts val="0"/>
              </a:spcAft>
              <a:buClr>
                <a:schemeClr val="dk1"/>
              </a:buClr>
              <a:buSzPts val="900"/>
              <a:buChar char="○"/>
            </a:pPr>
            <a:r>
              <a:rPr lang="en-US" b="1"/>
              <a:t>Elimination of diversity, equity and inclusion offices in post-secondary institutions</a:t>
            </a:r>
            <a:endParaRPr b="1"/>
          </a:p>
          <a:p>
            <a:pPr marL="914400" lvl="1" indent="-285750" algn="l" rtl="0">
              <a:lnSpc>
                <a:spcPct val="100000"/>
              </a:lnSpc>
              <a:spcBef>
                <a:spcPts val="0"/>
              </a:spcBef>
              <a:spcAft>
                <a:spcPts val="0"/>
              </a:spcAft>
              <a:buClr>
                <a:schemeClr val="dk1"/>
              </a:buClr>
              <a:buSzPts val="900"/>
              <a:buChar char="○"/>
            </a:pPr>
            <a:r>
              <a:rPr lang="en-US" b="1"/>
              <a:t>Elimination of EDI training in the Alberta public service</a:t>
            </a:r>
            <a:endParaRPr b="1"/>
          </a:p>
          <a:p>
            <a:pPr marL="0" lvl="0" indent="0" algn="l" rtl="0">
              <a:lnSpc>
                <a:spcPct val="100000"/>
              </a:lnSpc>
              <a:spcBef>
                <a:spcPts val="0"/>
              </a:spcBef>
              <a:spcAft>
                <a:spcPts val="0"/>
              </a:spcAft>
              <a:buSzPts val="1400"/>
              <a:buNone/>
            </a:pPr>
            <a:r>
              <a:rPr lang="en-US"/>
              <a:t>Wakefield, J. (2025, January 6). </a:t>
            </a:r>
            <a:r>
              <a:rPr lang="en-US" i="1"/>
              <a:t>Campus groups respond after University of Alberta ditches diversity, equity and inclusion policies.</a:t>
            </a:r>
            <a:r>
              <a:rPr lang="en-US"/>
              <a:t> Edmonton Journal. </a:t>
            </a:r>
            <a:r>
              <a:rPr lang="en-US" u="sng">
                <a:solidFill>
                  <a:schemeClr val="hlink"/>
                </a:solidFill>
                <a:hlinkClick r:id="rId4"/>
              </a:rPr>
              <a:t>https://edmontonjournal.com/news/politics/university-alberta-dei-diversity-flanagan</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Clr>
                <a:schemeClr val="dk1"/>
              </a:buClr>
              <a:buSzPts val="1100"/>
              <a:buFont typeface="Arial"/>
              <a:buNone/>
            </a:pPr>
            <a:r>
              <a:rPr lang="en-US" b="1"/>
              <a:t>Is Canada aligning with academic trend in the US?</a:t>
            </a:r>
            <a:endParaRPr b="1"/>
          </a:p>
          <a:p>
            <a:pPr marL="0" lvl="0" indent="0" algn="l" rtl="0">
              <a:lnSpc>
                <a:spcPct val="100000"/>
              </a:lnSpc>
              <a:spcBef>
                <a:spcPts val="0"/>
              </a:spcBef>
              <a:spcAft>
                <a:spcPts val="0"/>
              </a:spcAft>
              <a:buClr>
                <a:schemeClr val="dk1"/>
              </a:buClr>
              <a:buSzPts val="1100"/>
              <a:buFont typeface="Arial"/>
              <a:buNone/>
            </a:pPr>
            <a:r>
              <a:rPr lang="en-US" b="1" i="1"/>
              <a:t>On </a:t>
            </a:r>
            <a:r>
              <a:rPr lang="en-US" b="1"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rPr>
              <a:t>January 9, 2025 in the LA Times:</a:t>
            </a:r>
            <a:endParaRPr b="1"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endParaRPr>
          </a:p>
          <a:p>
            <a:pPr marL="457200" lvl="0" indent="-285750" algn="l" rtl="0">
              <a:lnSpc>
                <a:spcPct val="100000"/>
              </a:lnSpc>
              <a:spcBef>
                <a:spcPts val="0"/>
              </a:spcBef>
              <a:spcAft>
                <a:spcPts val="0"/>
              </a:spcAft>
              <a:buClr>
                <a:schemeClr val="dk1"/>
              </a:buClr>
              <a:buSzPts val="900"/>
              <a:buChar char="●"/>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rPr>
              <a:t>Political scientist Scott Yenor is appointed to the board of the University of West Florida by Governor DeSantis and argues:</a:t>
            </a:r>
            <a:endParaRPr b="1"/>
          </a:p>
          <a:p>
            <a:pPr marL="914400" lvl="1" indent="-285750" algn="l" rtl="0">
              <a:lnSpc>
                <a:spcPct val="100000"/>
              </a:lnSpc>
              <a:spcBef>
                <a:spcPts val="0"/>
              </a:spcBef>
              <a:spcAft>
                <a:spcPts val="0"/>
              </a:spcAft>
              <a:buClr>
                <a:schemeClr val="dk1"/>
              </a:buClr>
              <a:buSzPts val="900"/>
              <a:buChar char="○"/>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9"/>
                  </a:ext>
                </a:extLst>
              </a:rPr>
              <a:t>If we want a great nation, we should be preparing young women to become mothers… not finding every reason for young women to delay motherhood until they are established in a career or sufficiently independent</a:t>
            </a:r>
            <a:endParaRPr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endParaRPr>
          </a:p>
          <a:p>
            <a:pPr marL="914400" lvl="1" indent="-285750" algn="l" rtl="0">
              <a:lnSpc>
                <a:spcPct val="100000"/>
              </a:lnSpc>
              <a:spcBef>
                <a:spcPts val="0"/>
              </a:spcBef>
              <a:spcAft>
                <a:spcPts val="0"/>
              </a:spcAft>
              <a:buClr>
                <a:schemeClr val="dk1"/>
              </a:buClr>
              <a:buSzPts val="900"/>
              <a:buChar char="○"/>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rPr>
              <a:t>Every effort must be made not to recruit women into engineering, but rather to recruit and demand more of men who become engineers. Ditto for med school and the law and every trade</a:t>
            </a:r>
            <a:r>
              <a:rPr lang="en-US" b="1"/>
              <a:t>.</a:t>
            </a:r>
            <a:endParaRPr b="1"/>
          </a:p>
          <a:p>
            <a:pPr marL="0" lvl="0" indent="0" algn="l" rtl="0">
              <a:lnSpc>
                <a:spcPct val="100000"/>
              </a:lnSpc>
              <a:spcBef>
                <a:spcPts val="0"/>
              </a:spcBef>
              <a:spcAft>
                <a:spcPts val="0"/>
              </a:spcAft>
              <a:buSzPts val="1400"/>
              <a:buNone/>
            </a:pPr>
            <a:r>
              <a:rPr lang="en-US" b="1"/>
              <a:t>Source: Payne, K. (2025, January 9). </a:t>
            </a:r>
            <a:r>
              <a:rPr lang="en-US" b="1" i="1"/>
              <a:t>DeSantis university board appointee says women should pursue motherhood, not careers</a:t>
            </a:r>
            <a:r>
              <a:rPr lang="en-US" b="1"/>
              <a:t>. LA Times. </a:t>
            </a:r>
            <a:r>
              <a:rPr lang="en-US" u="sng">
                <a:solidFill>
                  <a:schemeClr val="hlink"/>
                </a:solidFill>
                <a:hlinkClick r:id="rId5"/>
              </a:rPr>
              <a:t>https://www.latimes.com/world-nation/story/2025-01-09/desantis-appointee-to-university-board-says-women-should-become-mothers-not-pursue-higher-ed</a:t>
            </a:r>
            <a:endParaRPr b="1"/>
          </a:p>
          <a:p>
            <a:pPr marL="0" lvl="0" indent="0" algn="l" rtl="0">
              <a:lnSpc>
                <a:spcPct val="100000"/>
              </a:lnSpc>
              <a:spcBef>
                <a:spcPts val="0"/>
              </a:spcBef>
              <a:spcAft>
                <a:spcPts val="0"/>
              </a:spcAft>
              <a:buSzPts val="1400"/>
              <a:buNone/>
            </a:pPr>
            <a:endParaRPr b="1"/>
          </a:p>
          <a:p>
            <a:pPr marL="457200" lvl="0" indent="-285750" algn="l" rtl="0">
              <a:lnSpc>
                <a:spcPct val="100000"/>
              </a:lnSpc>
              <a:spcBef>
                <a:spcPts val="0"/>
              </a:spcBef>
              <a:spcAft>
                <a:spcPts val="0"/>
              </a:spcAft>
              <a:buSzPts val="900"/>
              <a:buChar char="●"/>
            </a:pPr>
            <a:r>
              <a:rPr lang="en-US" b="1"/>
              <a:t>Corporate giants CitiGroup and Coca-Cola say they remain committed to EDI but have made changes. CitiGroup dropped mention of anti-racist practices but says this doesn't reflect shift in policy. Coca-Cola have removed women’s initiative information. </a:t>
            </a:r>
            <a:endParaRPr b="1"/>
          </a:p>
          <a:p>
            <a:pPr marL="0" lvl="0" indent="0" algn="l" rtl="0">
              <a:lnSpc>
                <a:spcPct val="100000"/>
              </a:lnSpc>
              <a:spcBef>
                <a:spcPts val="0"/>
              </a:spcBef>
              <a:spcAft>
                <a:spcPts val="0"/>
              </a:spcAft>
              <a:buSzPts val="1400"/>
              <a:buNone/>
            </a:pPr>
            <a:r>
              <a:rPr lang="en-US"/>
              <a:t>Source: Green, J., &amp; Foxman, S. (2024, March 1). </a:t>
            </a:r>
            <a:r>
              <a:rPr lang="en-US" i="1"/>
              <a:t>Uber and Citi cut ‘anti-racist’ from corporate vocabulary following DEI backlash.</a:t>
            </a:r>
            <a:r>
              <a:rPr lang="en-US"/>
              <a:t> Bloomberg. </a:t>
            </a:r>
            <a:r>
              <a:rPr lang="en-US" u="sng">
                <a:solidFill>
                  <a:schemeClr val="hlink"/>
                </a:solidFill>
                <a:hlinkClick r:id="rId6"/>
              </a:rPr>
              <a:t>https://www.bloomberg.com/news/articles/2024-03-01/uber-citi-among-us-companies-dropping-anti-racist-tag-with-dei-backlash?leadSource=uverify%20wall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b="1"/>
              <a:t>Source</a:t>
            </a:r>
            <a:r>
              <a:rPr lang="en-US"/>
              <a:t>: </a:t>
            </a:r>
            <a:endParaRPr/>
          </a:p>
          <a:p>
            <a:pPr marL="0" lvl="0" indent="0" algn="l" rtl="0">
              <a:lnSpc>
                <a:spcPct val="100000"/>
              </a:lnSpc>
              <a:spcBef>
                <a:spcPts val="0"/>
              </a:spcBef>
              <a:spcAft>
                <a:spcPts val="0"/>
              </a:spcAft>
              <a:buClr>
                <a:schemeClr val="dk1"/>
              </a:buClr>
              <a:buSzPts val="1100"/>
              <a:buFont typeface="Arial"/>
              <a:buNone/>
            </a:pPr>
            <a:r>
              <a:rPr lang="en-US"/>
              <a:t>Point 1 &amp; Point 2: Baig, F. (2025, January 8). </a:t>
            </a:r>
            <a:r>
              <a:rPr lang="en-US" i="1"/>
              <a:t>University of alberta rebrands DEI policy to ACT: ‘Time for a refresh’.</a:t>
            </a:r>
            <a:r>
              <a:rPr lang="en-US"/>
              <a:t> Global News. </a:t>
            </a:r>
            <a:r>
              <a:rPr lang="en-US" u="sng">
                <a:solidFill>
                  <a:schemeClr val="hlink"/>
                </a:solidFill>
                <a:hlinkClick r:id="rId3"/>
              </a:rPr>
              <a:t>https://globalnews.ca/news/10948859/university-of-alberta-dei-acb-diversity/</a:t>
            </a:r>
            <a:endParaRPr/>
          </a:p>
          <a:p>
            <a:pPr marL="0" lvl="0" indent="0" algn="l" rtl="0">
              <a:lnSpc>
                <a:spcPct val="100000"/>
              </a:lnSpc>
              <a:spcBef>
                <a:spcPts val="0"/>
              </a:spcBef>
              <a:spcAft>
                <a:spcPts val="0"/>
              </a:spcAft>
              <a:buClr>
                <a:schemeClr val="dk1"/>
              </a:buClr>
              <a:buSzPts val="1100"/>
              <a:buFont typeface="Arial"/>
              <a:buNone/>
            </a:pPr>
            <a:r>
              <a:rPr lang="en-US"/>
              <a:t>Point 3: Wilson, J. (2025, January 6). </a:t>
            </a:r>
            <a:r>
              <a:rPr lang="en-US" i="1"/>
              <a:t>Canadian university moving focus from EDI to ‘access, community, and belonging’</a:t>
            </a:r>
            <a:r>
              <a:rPr lang="en-US"/>
              <a:t>. Canadian HRReporter. </a:t>
            </a:r>
            <a:r>
              <a:rPr lang="en-US" u="sng">
                <a:solidFill>
                  <a:schemeClr val="hlink"/>
                </a:solidFill>
                <a:hlinkClick r:id="rId7"/>
              </a:rPr>
              <a:t>https://www.hrreporter.com/focus-areas/diversity/canadian-university-moving-focus-from-edi-to-access-community-and-belonging/390501</a:t>
            </a:r>
            <a:endParaRPr/>
          </a:p>
          <a:p>
            <a:pPr marL="0" lvl="0" indent="0" algn="l" rtl="0">
              <a:lnSpc>
                <a:spcPct val="100000"/>
              </a:lnSpc>
              <a:spcBef>
                <a:spcPts val="0"/>
              </a:spcBef>
              <a:spcAft>
                <a:spcPts val="0"/>
              </a:spcAft>
              <a:buClr>
                <a:schemeClr val="dk1"/>
              </a:buClr>
              <a:buSzPts val="1100"/>
              <a:buFont typeface="Arial"/>
              <a:buNone/>
            </a:pPr>
            <a:r>
              <a:rPr lang="en-US"/>
              <a:t>Point 5: Wakefield, J. (2025, January 6). </a:t>
            </a:r>
            <a:r>
              <a:rPr lang="en-US" i="1"/>
              <a:t>Campus groups respond after University of Alberta ditches diversity, equity and inclusion policies.</a:t>
            </a:r>
            <a:r>
              <a:rPr lang="en-US"/>
              <a:t> Edmonton Journal. </a:t>
            </a:r>
            <a:r>
              <a:rPr lang="en-US" u="sng">
                <a:solidFill>
                  <a:schemeClr val="hlink"/>
                </a:solidFill>
                <a:hlinkClick r:id="rId4"/>
              </a:rPr>
              <a:t>https://edmontonjournal.com/news/politics/university-alberta-dei-diversity-flanagan</a:t>
            </a:r>
            <a:endParaRPr/>
          </a:p>
        </p:txBody>
      </p:sp>
      <p:sp>
        <p:nvSpPr>
          <p:cNvPr id="1151" name="Google Shape;1151;g34294e0d2df_0_5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35c2111d1a_0_26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35c2111d1a_0_26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g335c2111d1a_0_26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35c2111d1a_0_2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335c2111d1a_0_2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Source: </a:t>
            </a:r>
            <a:r>
              <a:rPr lang="en-US" u="sng">
                <a:solidFill>
                  <a:schemeClr val="hlink"/>
                </a:solidFill>
                <a:hlinkClick r:id="rId3"/>
              </a:rPr>
              <a:t>https://www.theglobeandmail.com/business/commentary/article-its-time-for-canada-to-take-its-foot-off-the-immigration-gas-pedal/</a:t>
            </a:r>
            <a:r>
              <a:rPr lang="en-US"/>
              <a:t> </a:t>
            </a:r>
            <a:endParaRPr/>
          </a:p>
        </p:txBody>
      </p:sp>
      <p:sp>
        <p:nvSpPr>
          <p:cNvPr id="864" name="Google Shape;864;g335c2111d1a_0_27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35c2111d1a_0_1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335c2111d1a_0_16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Source: </a:t>
            </a:r>
            <a:r>
              <a:rPr lang="en-US" u="sng">
                <a:solidFill>
                  <a:schemeClr val="hlink"/>
                </a:solidFill>
                <a:hlinkClick r:id="rId3"/>
              </a:rPr>
              <a:t>https://www.youtube.com/watch?v=v47gtxv3TFM&amp;t=1182s</a:t>
            </a:r>
            <a:r>
              <a:rPr lang="en-US"/>
              <a:t> (</a:t>
            </a:r>
            <a:r>
              <a:rPr lang="en-US" u="sng">
                <a:solidFill>
                  <a:schemeClr val="hlink"/>
                </a:solidFill>
                <a:hlinkClick r:id="rId4"/>
              </a:rPr>
              <a:t>Transcript</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Transcript here: https://docs.google.com/document/d/12y52CDThcIaY8NybWcSr_3juW4PT46DKVbRDgsbeEzE/edit?tab=t.0</a:t>
            </a:r>
            <a:endParaRPr/>
          </a:p>
        </p:txBody>
      </p:sp>
      <p:sp>
        <p:nvSpPr>
          <p:cNvPr id="873" name="Google Shape;873;g335c2111d1a_0_16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35c2111d1a_0_1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335c2111d1a_0_16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Source: </a:t>
            </a:r>
            <a:endParaRPr/>
          </a:p>
          <a:p>
            <a:pPr marL="457200" lvl="0" indent="-317500" algn="l" rtl="0">
              <a:lnSpc>
                <a:spcPct val="100000"/>
              </a:lnSpc>
              <a:spcBef>
                <a:spcPts val="0"/>
              </a:spcBef>
              <a:spcAft>
                <a:spcPts val="0"/>
              </a:spcAft>
              <a:buSzPts val="1400"/>
              <a:buAutoNum type="arabicPeriod"/>
            </a:pPr>
            <a:r>
              <a:rPr lang="en-US" sz="1100" u="sng">
                <a:solidFill>
                  <a:schemeClr val="hlink"/>
                </a:solidFill>
                <a:hlinkClick r:id="rId3"/>
              </a:rPr>
              <a:t>https://chamber.ca/news/canadian-chamber-statement-on-immigration-targets-cuts/?doing_wp_cron=1741821926.5893640518188476562500</a:t>
            </a:r>
            <a:endParaRPr sz="1100"/>
          </a:p>
          <a:p>
            <a:pPr marL="457200" lvl="0" indent="-317500" algn="l" rtl="0">
              <a:lnSpc>
                <a:spcPct val="100000"/>
              </a:lnSpc>
              <a:spcBef>
                <a:spcPts val="0"/>
              </a:spcBef>
              <a:spcAft>
                <a:spcPts val="0"/>
              </a:spcAft>
              <a:buSzPts val="1400"/>
              <a:buAutoNum type="arabicPeriod"/>
            </a:pPr>
            <a:endParaRPr/>
          </a:p>
        </p:txBody>
      </p:sp>
      <p:sp>
        <p:nvSpPr>
          <p:cNvPr id="883" name="Google Shape;883;g335c2111d1a_0_16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35c2111d1a_0_1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35c2111d1a_0_16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Source: </a:t>
            </a:r>
            <a:endParaRPr/>
          </a:p>
          <a:p>
            <a:pPr marL="457200" lvl="0" indent="-317500" algn="l" rtl="0">
              <a:spcBef>
                <a:spcPts val="0"/>
              </a:spcBef>
              <a:spcAft>
                <a:spcPts val="0"/>
              </a:spcAft>
              <a:buSzPts val="1400"/>
              <a:buAutoNum type="arabicPeriod"/>
            </a:pPr>
            <a:r>
              <a:rPr lang="en-US" sz="1100" u="sng">
                <a:solidFill>
                  <a:schemeClr val="hlink"/>
                </a:solidFill>
                <a:hlinkClick r:id="rId3"/>
              </a:rPr>
              <a:t>https://financialpost.com/feature/businesses-say-unfairly-targeted-foreign-worker-cuts</a:t>
            </a:r>
            <a:endParaRPr/>
          </a:p>
          <a:p>
            <a:pPr marL="457200" lvl="0" indent="-317500" algn="l" rtl="0">
              <a:spcBef>
                <a:spcPts val="0"/>
              </a:spcBef>
              <a:spcAft>
                <a:spcPts val="0"/>
              </a:spcAft>
              <a:buSzPts val="1400"/>
              <a:buAutoNum type="arabicPeriod"/>
            </a:pPr>
            <a:endParaRPr/>
          </a:p>
        </p:txBody>
      </p:sp>
      <p:sp>
        <p:nvSpPr>
          <p:cNvPr id="891" name="Google Shape;891;g335c2111d1a_0_16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3afb4e23a4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33afb4e23a4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51" name="Google Shape;851;g33afb4e23a4_0_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335c2111d1a_0_2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g335c2111d1a_0_2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Asare Gassam, J. (2023, July 13). </a:t>
            </a:r>
            <a:r>
              <a:rPr lang="en-US" i="1"/>
              <a:t>The History of DEI Resistance In America. </a:t>
            </a:r>
            <a:r>
              <a:rPr lang="en-US"/>
              <a:t>Forbes. </a:t>
            </a:r>
            <a:r>
              <a:rPr lang="en-US" u="sng">
                <a:solidFill>
                  <a:schemeClr val="hlink"/>
                </a:solidFill>
                <a:hlinkClick r:id="rId3"/>
              </a:rPr>
              <a:t>https://www.forbes.com/sites/janicegassam/2023/07/13/the-history-of-dei-resistance-in-america/</a:t>
            </a:r>
            <a:r>
              <a:rPr lang="en-US"/>
              <a:t> </a:t>
            </a:r>
            <a:endParaRPr/>
          </a:p>
          <a:p>
            <a:pPr marL="0" lvl="0" indent="0" algn="l" rtl="0">
              <a:lnSpc>
                <a:spcPct val="100000"/>
              </a:lnSpc>
              <a:spcBef>
                <a:spcPts val="0"/>
              </a:spcBef>
              <a:spcAft>
                <a:spcPts val="0"/>
              </a:spcAft>
              <a:buSzPts val="1400"/>
              <a:buNone/>
            </a:pPr>
            <a:r>
              <a:rPr lang="en-US"/>
              <a:t>Tu, L. (2024, November 24). </a:t>
            </a:r>
            <a:r>
              <a:rPr lang="en-US" i="1"/>
              <a:t>A new era of EDI work in a turbulent time. </a:t>
            </a:r>
            <a:r>
              <a:rPr lang="en-US"/>
              <a:t>American Psychological Association. </a:t>
            </a:r>
            <a:r>
              <a:rPr lang="en-US" u="sng">
                <a:solidFill>
                  <a:schemeClr val="hlink"/>
                </a:solidFill>
                <a:hlinkClick r:id="rId4"/>
              </a:rPr>
              <a:t>https://www.apa.org/monitor/2024/11/edi-approach-political-backlash#:~:text=Criticisms%20of%20EDI%20have%20historically,people%20based%20on%20their%20identities</a:t>
            </a:r>
            <a:r>
              <a:rPr lang="en-US"/>
              <a:t>. </a:t>
            </a:r>
            <a:endParaRPr/>
          </a:p>
        </p:txBody>
      </p:sp>
      <p:sp>
        <p:nvSpPr>
          <p:cNvPr id="899" name="Google Shape;899;g335c2111d1a_0_26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4294e0d2df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34294e0d2df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highlight>
                  <a:srgbClr val="FFFF00"/>
                </a:highlight>
              </a:rPr>
              <a:t>Speaking notes</a:t>
            </a:r>
            <a:endParaRPr>
              <a:highlight>
                <a:srgbClr val="FFFF00"/>
              </a:highlight>
            </a:endParaRPr>
          </a:p>
          <a:p>
            <a:pPr marL="0" lvl="0" indent="0" algn="l" rtl="0">
              <a:lnSpc>
                <a:spcPct val="100000"/>
              </a:lnSpc>
              <a:spcBef>
                <a:spcPts val="0"/>
              </a:spcBef>
              <a:spcAft>
                <a:spcPts val="0"/>
              </a:spcAft>
              <a:buSzPts val="1400"/>
              <a:buNone/>
            </a:pPr>
            <a:r>
              <a:rPr lang="en-US">
                <a:highlight>
                  <a:srgbClr val="FFFF00"/>
                </a:highlight>
              </a:rPr>
              <a:t>Evidence of Backlash</a:t>
            </a:r>
            <a:endParaRPr>
              <a:highlight>
                <a:srgbClr val="FFFF00"/>
              </a:highlight>
            </a:endParaRPr>
          </a:p>
          <a:p>
            <a:pPr marL="457200" lvl="0" indent="-285750" algn="l" rtl="0">
              <a:lnSpc>
                <a:spcPct val="100000"/>
              </a:lnSpc>
              <a:spcBef>
                <a:spcPts val="0"/>
              </a:spcBef>
              <a:spcAft>
                <a:spcPts val="0"/>
              </a:spcAft>
              <a:buSzPts val="900"/>
              <a:buChar char="●"/>
            </a:pPr>
            <a:r>
              <a:rPr lang="en-US"/>
              <a:t>US shifts in courts and policy - Senate Bill 17 which bans EDI offices at higher education institutions. Laws passed in Texas in 2021 restricted K-12 curriculum regarding reaching anything about race and or slavery was not popular</a:t>
            </a:r>
            <a:endParaRPr/>
          </a:p>
          <a:p>
            <a:pPr marL="0" lvl="0" indent="0" algn="l" rtl="0">
              <a:lnSpc>
                <a:spcPct val="100000"/>
              </a:lnSpc>
              <a:spcBef>
                <a:spcPts val="0"/>
              </a:spcBef>
              <a:spcAft>
                <a:spcPts val="0"/>
              </a:spcAft>
              <a:buSzPts val="1400"/>
              <a:buNone/>
            </a:pPr>
            <a:r>
              <a:rPr lang="en-US"/>
              <a:t>Source: Windes, I. (2024, January 10). </a:t>
            </a:r>
            <a:r>
              <a:rPr lang="en-US" i="1"/>
              <a:t>New laws fueling fear at college campuses, causing some faculty to leave state</a:t>
            </a:r>
            <a:r>
              <a:rPr lang="en-US"/>
              <a:t>. San Antonio Report. </a:t>
            </a:r>
            <a:r>
              <a:rPr lang="en-US" u="sng">
                <a:solidFill>
                  <a:schemeClr val="hlink"/>
                </a:solidFill>
                <a:hlinkClick r:id="rId3"/>
              </a:rPr>
              <a:t>https://sanantonioreport.org/texas-new-laws-college-faculty-fearful-loss-dei/</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highlight>
                  <a:srgbClr val="FFFF00"/>
                </a:highlight>
              </a:rPr>
              <a:t>Possible sources; </a:t>
            </a:r>
            <a:endParaRPr>
              <a:highlight>
                <a:srgbClr val="FFFF00"/>
              </a:highlight>
            </a:endParaRPr>
          </a:p>
          <a:p>
            <a:pPr marL="0" lvl="0" indent="0" algn="l" rtl="0">
              <a:lnSpc>
                <a:spcPct val="100000"/>
              </a:lnSpc>
              <a:spcBef>
                <a:spcPts val="0"/>
              </a:spcBef>
              <a:spcAft>
                <a:spcPts val="0"/>
              </a:spcAft>
              <a:buSzPts val="1400"/>
              <a:buNone/>
            </a:pPr>
            <a:r>
              <a:rPr lang="en-US"/>
              <a:t>Neck, C. P., Houghton, J. D., &amp; Murray, E. L. (2023). </a:t>
            </a:r>
            <a:r>
              <a:rPr lang="en-US" i="1"/>
              <a:t>Organizational behavior: A critical-thinking approach.</a:t>
            </a:r>
            <a:r>
              <a:rPr lang="en-US"/>
              <a:t> Sage Edge. </a:t>
            </a:r>
            <a:r>
              <a:rPr lang="en-US" u="sng">
                <a:solidFill>
                  <a:schemeClr val="hlink"/>
                </a:solidFill>
                <a:hlinkClick r:id="rId4"/>
              </a:rPr>
              <a:t>https://edge.sagepub.com/node/33113/student-resources/chapter-16/learning-objectives</a:t>
            </a:r>
            <a:endParaRPr/>
          </a:p>
          <a:p>
            <a:pPr marL="0" lvl="0" indent="0" algn="l" rtl="0">
              <a:lnSpc>
                <a:spcPct val="100000"/>
              </a:lnSpc>
              <a:spcBef>
                <a:spcPts val="0"/>
              </a:spcBef>
              <a:spcAft>
                <a:spcPts val="0"/>
              </a:spcAft>
              <a:buSzPts val="1400"/>
              <a:buNone/>
            </a:pPr>
            <a:r>
              <a:rPr lang="en-US"/>
              <a:t>Park, L. &amp; Grensing-Pophal. (2023, August 30). Why DEI backlash exist and what to do about it. </a:t>
            </a:r>
            <a:r>
              <a:rPr lang="en-US" u="sng">
                <a:solidFill>
                  <a:schemeClr val="hlink"/>
                </a:solidFill>
                <a:hlinkClick r:id="rId5"/>
              </a:rPr>
              <a:t>https://www.sap.com/resources/why-dei-backlash-exist</a:t>
            </a:r>
            <a:r>
              <a:rPr lang="en-US"/>
              <a: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Weaponization of EDI: Twisting the meaning of what EDI is to fuel division.</a:t>
            </a:r>
            <a:endParaRPr/>
          </a:p>
        </p:txBody>
      </p:sp>
      <p:sp>
        <p:nvSpPr>
          <p:cNvPr id="946" name="Google Shape;946;g34294e0d2df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1111740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4294e0d2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34294e0d2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Speaking notes:</a:t>
            </a:r>
            <a:endParaRPr b="1"/>
          </a:p>
          <a:p>
            <a:pPr marL="0" lvl="0" indent="0" algn="l" rtl="0">
              <a:lnSpc>
                <a:spcPct val="100000"/>
              </a:lnSpc>
              <a:spcBef>
                <a:spcPts val="0"/>
              </a:spcBef>
              <a:spcAft>
                <a:spcPts val="0"/>
              </a:spcAft>
              <a:buClr>
                <a:schemeClr val="dk1"/>
              </a:buClr>
              <a:buSzPts val="1400"/>
              <a:buFont typeface="Arial"/>
              <a:buNone/>
            </a:pPr>
            <a:r>
              <a:rPr lang="en-US" b="1"/>
              <a:t>Diversity, equity and inclusion are critical components of business success. Promoting diversity can lead to a more innovative and productive workforce, help companies better understand and serve diverse customer bases and improve overall business performance. </a:t>
            </a:r>
            <a:endParaRPr b="1"/>
          </a:p>
          <a:p>
            <a:pPr marL="0" lvl="0" indent="0" algn="l" rtl="0">
              <a:lnSpc>
                <a:spcPct val="100000"/>
              </a:lnSpc>
              <a:spcBef>
                <a:spcPts val="0"/>
              </a:spcBef>
              <a:spcAft>
                <a:spcPts val="0"/>
              </a:spcAft>
              <a:buClr>
                <a:schemeClr val="dk1"/>
              </a:buClr>
              <a:buSzPts val="1100"/>
              <a:buFont typeface="Arial"/>
              <a:buNone/>
            </a:pPr>
            <a:r>
              <a:rPr lang="en-US"/>
              <a:t>Source: Forbes Expert Panel. (2023, May 11). </a:t>
            </a:r>
            <a:r>
              <a:rPr lang="en-US" i="1"/>
              <a:t>The business case for diversity, equity and inclusion.</a:t>
            </a:r>
            <a:r>
              <a:rPr lang="en-US"/>
              <a:t> Forbes. </a:t>
            </a:r>
            <a:r>
              <a:rPr lang="en-US" u="sng">
                <a:solidFill>
                  <a:schemeClr val="hlink"/>
                </a:solidFill>
                <a:hlinkClick r:id="rId3"/>
              </a:rPr>
              <a:t>https://www.forbes.com/councils/forbesbusinessdevelopmentcouncil/2023/05/11/the-business-case-for-diversity-equity-and-inclusion/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t>Without EDI policies, organizations could fall back into patterns that create unhealthy or exclusive work cultures that drive away diverse candidates, employees and customers alike. This directly impacts the bottom line. </a:t>
            </a:r>
            <a:endParaRPr b="1"/>
          </a:p>
          <a:p>
            <a:pPr marL="0" lvl="0" indent="0" algn="l" rtl="0">
              <a:lnSpc>
                <a:spcPct val="100000"/>
              </a:lnSpc>
              <a:spcBef>
                <a:spcPts val="0"/>
              </a:spcBef>
              <a:spcAft>
                <a:spcPts val="0"/>
              </a:spcAft>
              <a:buClr>
                <a:schemeClr val="dk1"/>
              </a:buClr>
              <a:buSzPts val="1100"/>
              <a:buFont typeface="Arial"/>
              <a:buNone/>
            </a:pPr>
            <a:r>
              <a:rPr lang="en-US"/>
              <a:t>Source: Alfonseca, K., &amp; Zahn, M. (2023, July 7). </a:t>
            </a:r>
            <a:r>
              <a:rPr lang="en-US" i="1"/>
              <a:t>How corporate America is slashing EDI workers amid backlash to diversity programs</a:t>
            </a:r>
            <a:r>
              <a:rPr lang="en-US"/>
              <a:t>. abc News. </a:t>
            </a:r>
            <a:r>
              <a:rPr lang="en-US" u="sng">
                <a:solidFill>
                  <a:schemeClr val="hlink"/>
                </a:solidFill>
                <a:hlinkClick r:id="rId4"/>
              </a:rPr>
              <a:t>https://abcnews.go.com/US/corporate-america-slashing-dei-workers-amid-backlash-diversity/story?id=100477952</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t>Examples:</a:t>
            </a:r>
            <a:endParaRPr b="1"/>
          </a:p>
          <a:p>
            <a:pPr marL="0" lvl="0" indent="0" algn="l" rtl="0">
              <a:lnSpc>
                <a:spcPct val="100000"/>
              </a:lnSpc>
              <a:spcBef>
                <a:spcPts val="0"/>
              </a:spcBef>
              <a:spcAft>
                <a:spcPts val="0"/>
              </a:spcAft>
              <a:buClr>
                <a:schemeClr val="dk1"/>
              </a:buClr>
              <a:buSzPts val="1100"/>
              <a:buFont typeface="Arial"/>
              <a:buNone/>
            </a:pPr>
            <a:r>
              <a:rPr lang="en-US" b="1"/>
              <a:t>Air Canada: Air Canada has several recruitment strategies. For example, through partnerships, they hire First Nations people across Canada. They also work with the First Nations Technical Institute to help young First Nations people become pilots.</a:t>
            </a:r>
            <a:endParaRPr b="1"/>
          </a:p>
          <a:p>
            <a:pPr marL="0" lvl="0" indent="0" algn="l" rtl="0">
              <a:lnSpc>
                <a:spcPct val="100000"/>
              </a:lnSpc>
              <a:spcBef>
                <a:spcPts val="0"/>
              </a:spcBef>
              <a:spcAft>
                <a:spcPts val="0"/>
              </a:spcAft>
              <a:buClr>
                <a:schemeClr val="dk1"/>
              </a:buClr>
              <a:buSzPts val="1100"/>
              <a:buFont typeface="Arial"/>
              <a:buNone/>
            </a:pPr>
            <a:r>
              <a:rPr lang="en-US"/>
              <a:t>Source: Cision. (2019, June 21). Air Canada proudly salutes its Indigenous employees on National Indigenous Peoples Day. </a:t>
            </a:r>
            <a:r>
              <a:rPr lang="en-US" u="sng">
                <a:solidFill>
                  <a:schemeClr val="hlink"/>
                </a:solidFill>
                <a:hlinkClick r:id="rId5"/>
              </a:rPr>
              <a:t>https://www.newswire.ca/news-releases/air-canada-proudly-salutes-its-indigenous-employees-on-national-indigenous-peoples-day-897845526.html</a:t>
            </a:r>
            <a:endParaRPr/>
          </a:p>
          <a:p>
            <a:pPr marL="0" lvl="0" indent="0" algn="l" rtl="0">
              <a:lnSpc>
                <a:spcPct val="100000"/>
              </a:lnSpc>
              <a:spcBef>
                <a:spcPts val="0"/>
              </a:spcBef>
              <a:spcAft>
                <a:spcPts val="0"/>
              </a:spcAft>
              <a:buClr>
                <a:schemeClr val="dk1"/>
              </a:buClr>
              <a:buSzPts val="1100"/>
              <a:buFont typeface="Arial"/>
              <a:buNone/>
            </a:pPr>
            <a:r>
              <a:rPr lang="en-US" b="1"/>
              <a:t>Uken Games: Their culture fosters creativity, collaboration, quality ideas, and a data driven mindset. Uken Games’ commitments to EDI include engagement in the act of allyship and commitment to anti-racism and anti-discrimination. They accelerate the equitable development of team members through their career pathing program. </a:t>
            </a:r>
            <a:endParaRPr b="1"/>
          </a:p>
          <a:p>
            <a:pPr marL="0" lvl="0" indent="0" algn="l" rtl="0">
              <a:lnSpc>
                <a:spcPct val="100000"/>
              </a:lnSpc>
              <a:spcBef>
                <a:spcPts val="0"/>
              </a:spcBef>
              <a:spcAft>
                <a:spcPts val="0"/>
              </a:spcAft>
              <a:buClr>
                <a:schemeClr val="dk1"/>
              </a:buClr>
              <a:buSzPts val="1100"/>
              <a:buFont typeface="Arial"/>
              <a:buNone/>
            </a:pPr>
            <a:r>
              <a:rPr lang="en-US"/>
              <a:t>Source: Uken Games. (2024). </a:t>
            </a:r>
            <a:r>
              <a:rPr lang="en-US" u="sng">
                <a:solidFill>
                  <a:schemeClr val="hlink"/>
                </a:solidFill>
                <a:hlinkClick r:id="rId6"/>
              </a:rPr>
              <a:t>https://www.uken.com/company</a:t>
            </a:r>
            <a:endParaRPr/>
          </a:p>
          <a:p>
            <a:pPr marL="0" lvl="0" indent="0" algn="l" rtl="0">
              <a:lnSpc>
                <a:spcPct val="100000"/>
              </a:lnSpc>
              <a:spcBef>
                <a:spcPts val="0"/>
              </a:spcBef>
              <a:spcAft>
                <a:spcPts val="0"/>
              </a:spcAft>
              <a:buClr>
                <a:schemeClr val="dk1"/>
              </a:buClr>
              <a:buSzPts val="1100"/>
              <a:buFont typeface="Arial"/>
              <a:buNone/>
            </a:pPr>
            <a:endParaRPr sz="1000"/>
          </a:p>
          <a:p>
            <a:pPr marL="0" lvl="0" indent="0" algn="l" rtl="0">
              <a:lnSpc>
                <a:spcPct val="100000"/>
              </a:lnSpc>
              <a:spcBef>
                <a:spcPts val="0"/>
              </a:spcBef>
              <a:spcAft>
                <a:spcPts val="0"/>
              </a:spcAft>
              <a:buClr>
                <a:schemeClr val="dk1"/>
              </a:buClr>
              <a:buSzPts val="1400"/>
              <a:buFont typeface="Arial"/>
              <a:buNone/>
            </a:pPr>
            <a:endParaRPr b="1"/>
          </a:p>
        </p:txBody>
      </p:sp>
      <p:sp>
        <p:nvSpPr>
          <p:cNvPr id="1165" name="Google Shape;1165;g34294e0d2d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4294e0d2df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34294e0d2df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Source:</a:t>
            </a:r>
            <a:endParaRPr/>
          </a:p>
          <a:p>
            <a:pPr marL="0" lvl="0" indent="0" algn="l" rtl="0">
              <a:lnSpc>
                <a:spcPct val="100000"/>
              </a:lnSpc>
              <a:spcBef>
                <a:spcPts val="764"/>
              </a:spcBef>
              <a:spcAft>
                <a:spcPts val="0"/>
              </a:spcAft>
              <a:buClr>
                <a:schemeClr val="dk1"/>
              </a:buClr>
              <a:buSzPts val="1400"/>
              <a:buFont typeface="Arial"/>
              <a:buNone/>
            </a:pPr>
            <a:r>
              <a:rPr lang="en-US"/>
              <a:t>1 Statistics Canada. (2025, January 17). </a:t>
            </a:r>
            <a:r>
              <a:rPr lang="en-US" i="1"/>
              <a:t>Table 14-10-0438-01  Employment characteristics by visible minority group, annual</a:t>
            </a:r>
            <a:r>
              <a:rPr lang="en-US"/>
              <a:t>. </a:t>
            </a:r>
            <a:r>
              <a:rPr lang="en-US" u="sng">
                <a:solidFill>
                  <a:schemeClr val="hlink"/>
                </a:solidFill>
                <a:hlinkClick r:id="rId3"/>
              </a:rPr>
              <a:t>https://doi.org/10.25318/1410043801-eng</a:t>
            </a:r>
            <a:r>
              <a:rPr lang="en-US"/>
              <a:t> </a:t>
            </a:r>
            <a:endParaRPr/>
          </a:p>
          <a:p>
            <a:pPr marL="0" lvl="0" indent="0" algn="l" rtl="0">
              <a:lnSpc>
                <a:spcPct val="100000"/>
              </a:lnSpc>
              <a:spcBef>
                <a:spcPts val="764"/>
              </a:spcBef>
              <a:spcAft>
                <a:spcPts val="0"/>
              </a:spcAft>
              <a:buClr>
                <a:schemeClr val="dk1"/>
              </a:buClr>
              <a:buSzPts val="1400"/>
              <a:buFont typeface="Arial"/>
              <a:buNone/>
            </a:pPr>
            <a:r>
              <a:rPr lang="en-US"/>
              <a:t>2 BDC. (2024, March 7). </a:t>
            </a:r>
            <a:r>
              <a:rPr lang="en-US" i="1"/>
              <a:t>How do women impact the Canadian economy</a:t>
            </a:r>
            <a:r>
              <a:rPr lang="en-US"/>
              <a:t>.</a:t>
            </a:r>
            <a:r>
              <a:rPr lang="en-US">
                <a:solidFill>
                  <a:schemeClr val="hlink"/>
                </a:solidFill>
                <a:uFill>
                  <a:noFill/>
                </a:uFill>
                <a:hlinkClick r:id="rId4"/>
              </a:rPr>
              <a:t> </a:t>
            </a:r>
            <a:r>
              <a:rPr lang="en-US" u="sng">
                <a:solidFill>
                  <a:schemeClr val="hlink"/>
                </a:solidFill>
                <a:hlinkClick r:id="rId4"/>
              </a:rPr>
              <a:t>https://www.bdc.ca/en/articles-tools/blog/how-do-women-impact-the-canadian-economy</a:t>
            </a:r>
            <a:endParaRPr sz="700"/>
          </a:p>
          <a:p>
            <a:pPr marL="0" lvl="0" indent="0" algn="l" rtl="0">
              <a:lnSpc>
                <a:spcPct val="100000"/>
              </a:lnSpc>
              <a:spcBef>
                <a:spcPts val="764"/>
              </a:spcBef>
              <a:spcAft>
                <a:spcPts val="0"/>
              </a:spcAft>
              <a:buClr>
                <a:schemeClr val="dk1"/>
              </a:buClr>
              <a:buSzPts val="1400"/>
              <a:buFont typeface="Arial"/>
              <a:buNone/>
            </a:pPr>
            <a:r>
              <a:rPr lang="en-US"/>
              <a:t>3 Government of Canada. (2024, November 21). An immigration system for Canada’s future. </a:t>
            </a:r>
            <a:r>
              <a:rPr lang="en-US" u="sng">
                <a:solidFill>
                  <a:schemeClr val="hlink"/>
                </a:solidFill>
                <a:hlinkClick r:id="rId5"/>
              </a:rPr>
              <a:t>https://www.canada.ca/en/immigration-refugees-citizenship/campaigns/canada-future-immigration-system/context.html</a:t>
            </a:r>
            <a:endParaRPr/>
          </a:p>
          <a:p>
            <a:pPr marL="0" lvl="0" indent="0" algn="l" rtl="0">
              <a:lnSpc>
                <a:spcPct val="100000"/>
              </a:lnSpc>
              <a:spcBef>
                <a:spcPts val="764"/>
              </a:spcBef>
              <a:spcAft>
                <a:spcPts val="0"/>
              </a:spcAft>
              <a:buClr>
                <a:schemeClr val="dk1"/>
              </a:buClr>
              <a:buSzPts val="1400"/>
              <a:buFont typeface="Arial"/>
              <a:buNone/>
            </a:pPr>
            <a:r>
              <a:rPr lang="en-US"/>
              <a:t>4 Statistics Canada. (2024, December 3). </a:t>
            </a:r>
            <a:r>
              <a:rPr lang="en-US" i="1"/>
              <a:t>Table 13-10-0374-01  Persons with and without disabilities aged 15 years and over, by age group and gender</a:t>
            </a:r>
            <a:r>
              <a:rPr lang="en-US"/>
              <a:t>. </a:t>
            </a:r>
            <a:r>
              <a:rPr lang="en-US" u="sng">
                <a:solidFill>
                  <a:schemeClr val="hlink"/>
                </a:solidFill>
                <a:hlinkClick r:id="rId6"/>
              </a:rPr>
              <a:t>https://doi.org/10.25318/1310037401-eng</a:t>
            </a:r>
            <a:r>
              <a:rPr lang="en-US"/>
              <a:t> </a:t>
            </a:r>
            <a:endParaRPr/>
          </a:p>
          <a:p>
            <a:pPr marL="0" lvl="0" indent="0" algn="l" rtl="0">
              <a:lnSpc>
                <a:spcPct val="100000"/>
              </a:lnSpc>
              <a:spcBef>
                <a:spcPts val="764"/>
              </a:spcBef>
              <a:spcAft>
                <a:spcPts val="0"/>
              </a:spcAft>
              <a:buClr>
                <a:schemeClr val="dk1"/>
              </a:buClr>
              <a:buSzPts val="1400"/>
              <a:buFont typeface="Arial"/>
              <a:buNone/>
            </a:pPr>
            <a:r>
              <a:rPr lang="en-US"/>
              <a:t>5 Statistics Canada. (2024, January 25). </a:t>
            </a:r>
            <a:r>
              <a:rPr lang="en-US" i="1"/>
              <a:t>Socioeconomic profile of the 2SLGBTQ+ population aged 15 years and older, 2019 to 2021</a:t>
            </a:r>
            <a:r>
              <a:rPr lang="en-US"/>
              <a:t>. Statistics Canada. </a:t>
            </a:r>
            <a:r>
              <a:rPr lang="en-US" u="sng">
                <a:solidFill>
                  <a:schemeClr val="hlink"/>
                </a:solidFill>
                <a:hlinkClick r:id="rId7"/>
              </a:rPr>
              <a:t>https://www150.statcan.gc.ca/n1/daily-quotidien/240125/dq240125b-eng.htm</a:t>
            </a:r>
            <a:endParaRPr/>
          </a:p>
          <a:p>
            <a:pPr marL="0" lvl="0" indent="0" algn="l" rtl="0">
              <a:lnSpc>
                <a:spcPct val="100000"/>
              </a:lnSpc>
              <a:spcBef>
                <a:spcPts val="764"/>
              </a:spcBef>
              <a:spcAft>
                <a:spcPts val="0"/>
              </a:spcAft>
              <a:buClr>
                <a:schemeClr val="dk1"/>
              </a:buClr>
              <a:buSzPts val="1400"/>
              <a:buFont typeface="Arial"/>
              <a:buNone/>
            </a:pPr>
            <a:r>
              <a:rPr lang="en-US"/>
              <a:t> 6 Statistics Canada. (2022, September 8). </a:t>
            </a:r>
            <a:r>
              <a:rPr lang="en-US" i="1"/>
              <a:t>Canada in 2041: A larger, more diverse population with greater differences between regions</a:t>
            </a:r>
            <a:r>
              <a:rPr lang="en-US"/>
              <a:t>. </a:t>
            </a:r>
            <a:r>
              <a:rPr lang="en-US" u="sng">
                <a:solidFill>
                  <a:schemeClr val="hlink"/>
                </a:solidFill>
                <a:hlinkClick r:id="rId8"/>
              </a:rPr>
              <a:t>https://www150.statcan.gc.ca/n1/daily-quotidien/220908/dq220908a-eng.htm</a:t>
            </a:r>
            <a:r>
              <a:rPr lang="en-US"/>
              <a:t> </a:t>
            </a:r>
            <a:endParaRPr b="1"/>
          </a:p>
        </p:txBody>
      </p:sp>
      <p:sp>
        <p:nvSpPr>
          <p:cNvPr id="1183" name="Google Shape;1183;g34294e0d2df_0_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4294e0d2df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34294e0d2df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Walk-Morris, T. (2024, march 5). DEI is a lighting rod for controversy- but the practice isn’t dead. BBC.</a:t>
            </a:r>
            <a:r>
              <a:rPr lang="en-US">
                <a:solidFill>
                  <a:schemeClr val="hlink"/>
                </a:solidFill>
                <a:uFill>
                  <a:noFill/>
                </a:uFill>
                <a:hlinkClick r:id="rId3"/>
              </a:rPr>
              <a:t> </a:t>
            </a:r>
            <a:r>
              <a:rPr lang="en-US" u="sng">
                <a:solidFill>
                  <a:schemeClr val="hlink"/>
                </a:solidFill>
                <a:hlinkClick r:id="rId3"/>
              </a:rPr>
              <a:t>https://www.bbc.com/worklife/article/20240304-us-corporate-diversity-equity-and-inclusion-programme-controversy</a:t>
            </a:r>
            <a:endParaRPr/>
          </a:p>
        </p:txBody>
      </p:sp>
      <p:sp>
        <p:nvSpPr>
          <p:cNvPr id="1196" name="Google Shape;1196;g34294e0d2df_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34294e0d2df_0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g34294e0d2df_0_7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Source:</a:t>
            </a:r>
            <a:endParaRPr b="1"/>
          </a:p>
          <a:p>
            <a:pPr marL="0" lvl="0" indent="0" algn="l" rtl="0">
              <a:lnSpc>
                <a:spcPct val="100000"/>
              </a:lnSpc>
              <a:spcBef>
                <a:spcPts val="0"/>
              </a:spcBef>
              <a:spcAft>
                <a:spcPts val="0"/>
              </a:spcAft>
              <a:buClr>
                <a:schemeClr val="dk1"/>
              </a:buClr>
              <a:buSzPts val="1100"/>
              <a:buFont typeface="Arial"/>
              <a:buNone/>
            </a:pPr>
            <a:r>
              <a:rPr lang="en-US" sz="1000" b="1"/>
              <a:t>Point 1-2: </a:t>
            </a:r>
            <a:r>
              <a:rPr lang="en-US" sz="1000"/>
              <a:t>Deloitte Touche Tohmatsu Limited. (2024). </a:t>
            </a:r>
            <a:r>
              <a:rPr lang="en-US" sz="1000" i="1"/>
              <a:t>2024 Gen Z and Millennial Survey: Living and working with purpose in a transforming world</a:t>
            </a:r>
            <a:r>
              <a:rPr lang="en-US" sz="1000"/>
              <a:t>. </a:t>
            </a:r>
            <a:r>
              <a:rPr lang="en-US" sz="1000" u="sng">
                <a:solidFill>
                  <a:schemeClr val="hlink"/>
                </a:solidFill>
                <a:hlinkClick r:id="rId3"/>
              </a:rPr>
              <a:t>https://www.deloitte.com/global/en/issues/work/content/genz-millennialsurvey.html</a:t>
            </a:r>
            <a:r>
              <a:rPr lang="en-US" sz="1000"/>
              <a:t> </a:t>
            </a:r>
            <a:endParaRPr/>
          </a:p>
          <a:p>
            <a:pPr marL="0" lvl="0" indent="0" algn="l" rtl="0">
              <a:lnSpc>
                <a:spcPct val="100000"/>
              </a:lnSpc>
              <a:spcBef>
                <a:spcPts val="0"/>
              </a:spcBef>
              <a:spcAft>
                <a:spcPts val="0"/>
              </a:spcAft>
              <a:buClr>
                <a:schemeClr val="dk1"/>
              </a:buClr>
              <a:buSzPts val="1100"/>
              <a:buFont typeface="Arial"/>
              <a:buNone/>
            </a:pPr>
            <a:r>
              <a:rPr lang="en-US" sz="1000" b="1"/>
              <a:t>Point 3: </a:t>
            </a:r>
            <a:r>
              <a:rPr lang="en-US" sz="1100"/>
              <a:t>Robert Walters Group. (2023). </a:t>
            </a:r>
            <a:r>
              <a:rPr lang="en-US" sz="1100" i="1"/>
              <a:t>Diversity and Inclusion Strategy Report: A Review of Generational Workplace Trends in North America</a:t>
            </a:r>
            <a:r>
              <a:rPr lang="en-US" sz="1100"/>
              <a:t>. </a:t>
            </a:r>
            <a:r>
              <a:rPr lang="en-US" sz="1100" u="sng">
                <a:solidFill>
                  <a:schemeClr val="hlink"/>
                </a:solidFill>
                <a:hlinkClick r:id="rId4"/>
              </a:rPr>
              <a:t>https://www.robertwalters.us/content/dam/robert-walters/country/united-states/files/2023-edi-report/RW-EDI-Report-Age.pdf?utm_campaign=EDImailer</a:t>
            </a:r>
            <a:r>
              <a:rPr lang="en-US" sz="1100"/>
              <a:t> </a:t>
            </a:r>
            <a:endParaRPr b="1"/>
          </a:p>
        </p:txBody>
      </p:sp>
      <p:sp>
        <p:nvSpPr>
          <p:cNvPr id="1208" name="Google Shape;1208;g34294e0d2df_0_7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4294e0d2df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g34294e0d2df_0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Source:</a:t>
            </a:r>
            <a:endParaRPr b="1"/>
          </a:p>
          <a:p>
            <a:pPr marL="0" lvl="0" indent="0" algn="l" rtl="0">
              <a:lnSpc>
                <a:spcPct val="100000"/>
              </a:lnSpc>
              <a:spcBef>
                <a:spcPts val="0"/>
              </a:spcBef>
              <a:spcAft>
                <a:spcPts val="0"/>
              </a:spcAft>
              <a:buClr>
                <a:schemeClr val="dk1"/>
              </a:buClr>
              <a:buSzPts val="1400"/>
              <a:buFont typeface="Arial"/>
              <a:buNone/>
            </a:pPr>
            <a:r>
              <a:rPr lang="en-US"/>
              <a:t>Cukier, W., Parkin, A., Saiphoo, A., Borova, B., &amp; Edwards, M. (2024). </a:t>
            </a:r>
            <a:r>
              <a:rPr lang="en-US" i="1"/>
              <a:t>Gender, diversity and discrimination in the workplace</a:t>
            </a:r>
            <a:r>
              <a:rPr lang="en-US"/>
              <a:t>. Environics Institute, Diversity Institute, Future Skills Centre. </a:t>
            </a:r>
            <a:r>
              <a:rPr lang="en-US" u="sng">
                <a:solidFill>
                  <a:schemeClr val="hlink"/>
                </a:solidFill>
                <a:hlinkClick r:id="rId3"/>
              </a:rPr>
              <a:t>https://www.torontomu.ca/content/dam/diversity/reports/gender--diversity-and-discrimination-in-the-workplace/Gender,%20Diversity%20and%20Discrimination_EN.pdf</a:t>
            </a:r>
            <a:endParaRPr b="1"/>
          </a:p>
        </p:txBody>
      </p:sp>
      <p:sp>
        <p:nvSpPr>
          <p:cNvPr id="1216" name="Google Shape;1216;g34294e0d2df_0_7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34294e0d2df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g34294e0d2df_0_7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Bose, D., Segui-Gomez, M., &amp; Crandall, J. R. (2011). Vulnerability of female drivers involved in motor vehicle crashes: an analysis of US population at risk. </a:t>
            </a:r>
            <a:r>
              <a:rPr lang="en-US" i="1"/>
              <a:t>American journal of public health, 101</a:t>
            </a:r>
            <a:r>
              <a:rPr lang="en-US"/>
              <a:t>(12), 2368–2373. </a:t>
            </a:r>
            <a:r>
              <a:rPr lang="en-US" u="sng">
                <a:solidFill>
                  <a:schemeClr val="hlink"/>
                </a:solidFill>
                <a:hlinkClick r:id="rId3"/>
              </a:rPr>
              <a:t>https://doi.org/10.2105/AJPH.2011.300275</a:t>
            </a:r>
            <a:r>
              <a:rPr lang="en-US"/>
              <a:t> </a:t>
            </a:r>
            <a:endParaRPr/>
          </a:p>
          <a:p>
            <a:pPr marL="0" lvl="0" indent="0" algn="l" rtl="0">
              <a:lnSpc>
                <a:spcPct val="100000"/>
              </a:lnSpc>
              <a:spcBef>
                <a:spcPts val="0"/>
              </a:spcBef>
              <a:spcAft>
                <a:spcPts val="0"/>
              </a:spcAft>
              <a:buClr>
                <a:schemeClr val="dk1"/>
              </a:buClr>
              <a:buSzPts val="1100"/>
              <a:buFont typeface="Arial"/>
              <a:buNone/>
            </a:pPr>
            <a:r>
              <a:rPr lang="en-US"/>
              <a:t>Standards Council of Canada. (2020). </a:t>
            </a:r>
            <a:r>
              <a:rPr lang="en-US" i="1"/>
              <a:t>When one size does not protect all: Understanding why gender matters for standardization</a:t>
            </a:r>
            <a:r>
              <a:rPr lang="en-US"/>
              <a:t>. </a:t>
            </a:r>
            <a:r>
              <a:rPr lang="en-US" u="sng">
                <a:solidFill>
                  <a:schemeClr val="hlink"/>
                </a:solidFill>
                <a:hlinkClick r:id="rId4"/>
              </a:rPr>
              <a:t>https://publications.gc.ca/collections/collection_2021/ccn-scc/Iu81-3-22-2020-eng.pdf</a:t>
            </a:r>
            <a:r>
              <a:rPr lang="en-US"/>
              <a:t> </a:t>
            </a:r>
            <a:endParaRPr/>
          </a:p>
          <a:p>
            <a:pPr marL="0" lvl="0" indent="0" algn="l" rtl="0">
              <a:lnSpc>
                <a:spcPct val="100000"/>
              </a:lnSpc>
              <a:spcBef>
                <a:spcPts val="0"/>
              </a:spcBef>
              <a:spcAft>
                <a:spcPts val="0"/>
              </a:spcAft>
              <a:buSzPts val="1400"/>
              <a:buNone/>
            </a:pPr>
            <a:r>
              <a:rPr lang="en-US"/>
              <a:t>Image from: https://www.theguardian.com/australia-news/2024/apr/01/female-car-crash-test-dummy-model-australia-thor</a:t>
            </a:r>
            <a:endParaRPr/>
          </a:p>
        </p:txBody>
      </p:sp>
      <p:sp>
        <p:nvSpPr>
          <p:cNvPr id="1224" name="Google Shape;1224;g34294e0d2df_0_7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4294e0d2df_0_7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34294e0d2df_0_7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Oromoni, A. (2022, July 25). </a:t>
            </a:r>
            <a:r>
              <a:rPr lang="en-US" i="1"/>
              <a:t>Bell Canada ordered to pay a former employee over 120,000 for discriminatory firing</a:t>
            </a:r>
            <a:r>
              <a:rPr lang="en-US"/>
              <a:t>. The Law Times. </a:t>
            </a:r>
            <a:r>
              <a:rPr lang="en-US" u="sng">
                <a:solidFill>
                  <a:schemeClr val="hlink"/>
                </a:solidFill>
                <a:hlinkClick r:id="rId3"/>
              </a:rPr>
              <a:t>https://www.lawtimesnews.com/practice-areas/labour-and-employment/bell-canada-ordered-to-pay-a-former-employee-over-120000-for-discriminatory-firing/368506</a:t>
            </a:r>
            <a:endParaRPr/>
          </a:p>
          <a:p>
            <a:pPr marL="457200" lvl="0" indent="-228600" algn="l" rtl="0">
              <a:lnSpc>
                <a:spcPct val="100000"/>
              </a:lnSpc>
              <a:spcBef>
                <a:spcPts val="0"/>
              </a:spcBef>
              <a:spcAft>
                <a:spcPts val="0"/>
              </a:spcAft>
              <a:buSzPts val="1400"/>
              <a:buNone/>
            </a:pPr>
            <a:r>
              <a:rPr lang="en-US" u="sng">
                <a:solidFill>
                  <a:schemeClr val="hlink"/>
                </a:solidFill>
                <a:hlinkClick r:id="rId4"/>
              </a:rPr>
              <a:t>https://www.theglobeandmail.com/business/international-business/article-tesla-workers-shared-sensitive-images-recorded-by-customer-cars/</a:t>
            </a:r>
            <a:endParaRPr/>
          </a:p>
          <a:p>
            <a:pPr marL="457200" lvl="0" indent="-228600" algn="l" rtl="0">
              <a:lnSpc>
                <a:spcPct val="100000"/>
              </a:lnSpc>
              <a:spcBef>
                <a:spcPts val="0"/>
              </a:spcBef>
              <a:spcAft>
                <a:spcPts val="0"/>
              </a:spcAft>
              <a:buSzPts val="1400"/>
              <a:buNone/>
            </a:pPr>
            <a:r>
              <a:rPr lang="en-US" u="sng">
                <a:solidFill>
                  <a:schemeClr val="hlink"/>
                </a:solidFill>
                <a:hlinkClick r:id="rId5"/>
              </a:rPr>
              <a:t>https://www.cnbc.com/2024/03/15/tesla-settles-racial-discrimination-lawsuit.html</a:t>
            </a:r>
            <a:r>
              <a:rPr lang="en-US"/>
              <a:t> </a:t>
            </a:r>
            <a:endParaRPr/>
          </a:p>
          <a:p>
            <a:pPr marL="457200" lvl="0" indent="-228600" algn="l" rtl="0">
              <a:lnSpc>
                <a:spcPct val="100000"/>
              </a:lnSpc>
              <a:spcBef>
                <a:spcPts val="0"/>
              </a:spcBef>
              <a:spcAft>
                <a:spcPts val="0"/>
              </a:spcAft>
              <a:buSzPts val="1400"/>
              <a:buNone/>
            </a:pPr>
            <a:r>
              <a:rPr lang="en-US" u="sng">
                <a:solidFill>
                  <a:schemeClr val="hlink"/>
                </a:solidFill>
                <a:hlinkClick r:id="rId6"/>
              </a:rPr>
              <a:t>https://www.hrreporter.com/focus-areas/employment-law/harassed-fired-ontario-worker-gets-8-months-notice-plus-175000-in-damages/390557?hsmemberId=437227&amp;tu=b321a158-51a3-4bc4-aca7-8ffaeb668719&amp;utm_campaign=&amp;utm_medium=20250109&amp;_hsenc=p2ANqtz-_hxwi9uofGyMll18vagtuUaFN2Jc-6LSdibytttfvcjEab3bdUvKgGI507s_RJYFtnSb6FUtWO-Bv8a4YHDbZNRf3hnA&amp;_hsmi=341815811&amp;utm_content=b321a158-51a3-4bc4-aca7-8ffaeb668719&amp;utm_source=</a:t>
            </a:r>
            <a:r>
              <a:rPr lang="en-US"/>
              <a:t> </a:t>
            </a:r>
            <a:endParaRPr/>
          </a:p>
          <a:p>
            <a:pPr marL="457200" lvl="0" indent="-317500" algn="l" rtl="0">
              <a:lnSpc>
                <a:spcPct val="100000"/>
              </a:lnSpc>
              <a:spcBef>
                <a:spcPts val="0"/>
              </a:spcBef>
              <a:spcAft>
                <a:spcPts val="0"/>
              </a:spcAft>
              <a:buSzPts val="1400"/>
              <a:buChar char="●"/>
            </a:pPr>
            <a:r>
              <a:rPr lang="en-US"/>
              <a:t>In 2024, Tesla settled with a Black employee at $3.2 million USD on alleged racial discriminations, including racial slurs and anti-Black graffiti in manufacturing facilities </a:t>
            </a:r>
            <a:r>
              <a:rPr lang="en-US" u="sng">
                <a:solidFill>
                  <a:schemeClr val="hlink"/>
                </a:solidFill>
                <a:hlinkClick r:id="rId7"/>
              </a:rPr>
              <a:t>https://www.theguardian.com/technology/2024/mar/16/tesla-settles-racial-discrimination-claims</a:t>
            </a:r>
            <a:r>
              <a:rPr lang="en-US"/>
              <a:t> </a:t>
            </a:r>
            <a:endParaRPr/>
          </a:p>
          <a:p>
            <a:pPr marL="457200" lvl="0" indent="-317500" algn="l" rtl="0">
              <a:lnSpc>
                <a:spcPct val="100000"/>
              </a:lnSpc>
              <a:spcBef>
                <a:spcPts val="0"/>
              </a:spcBef>
              <a:spcAft>
                <a:spcPts val="0"/>
              </a:spcAft>
              <a:buSzPts val="1400"/>
              <a:buChar char="●"/>
            </a:pPr>
            <a:r>
              <a:rPr lang="en-US"/>
              <a:t>Coca-Cola Co. agreed yesterday to pay a record $192.5 million to settle a racial-discrimination lawsuit brought by black workers and agreed to make significant changes in the way it manages, promotes and treats its minority employees. </a:t>
            </a:r>
            <a:r>
              <a:rPr lang="en-US" u="sng">
                <a:solidFill>
                  <a:schemeClr val="hlink"/>
                </a:solidFill>
                <a:hlinkClick r:id="rId8"/>
              </a:rPr>
              <a:t>https://www.washingtonpost.com/archive/politics/2000/11/17/coke-to-pay-193-million-in-bias-suit/6a43c0c7-dcde-4d8c-a95f-3fe57c508c85/</a:t>
            </a:r>
            <a:endParaRPr/>
          </a:p>
          <a:p>
            <a:pPr marL="457200" lvl="0" indent="-317500" algn="l" rtl="0">
              <a:lnSpc>
                <a:spcPct val="100000"/>
              </a:lnSpc>
              <a:spcBef>
                <a:spcPts val="0"/>
              </a:spcBef>
              <a:spcAft>
                <a:spcPts val="0"/>
              </a:spcAft>
              <a:buSzPts val="1400"/>
              <a:buChar char="●"/>
            </a:pPr>
            <a:r>
              <a:rPr lang="en-US"/>
              <a:t>Harassed, fired Ontario worker gets 8 months' notice plus $175,000 in damages </a:t>
            </a:r>
            <a:r>
              <a:rPr lang="en-US" u="sng">
                <a:solidFill>
                  <a:schemeClr val="hlink"/>
                </a:solidFill>
                <a:hlinkClick r:id="rId9"/>
              </a:rPr>
              <a:t>https://www.hrreporter.com/focus-areas/employment-law/harassed-fired-ontario-worker-gets-8-months-notice-plus-175000-in-damages/390557</a:t>
            </a:r>
            <a:r>
              <a:rPr lang="en-US"/>
              <a:t> </a:t>
            </a:r>
            <a:endParaRPr/>
          </a:p>
          <a:p>
            <a:pPr marL="457200" lvl="0" indent="-228600" algn="l" rtl="0">
              <a:lnSpc>
                <a:spcPct val="100000"/>
              </a:lnSpc>
              <a:spcBef>
                <a:spcPts val="0"/>
              </a:spcBef>
              <a:spcAft>
                <a:spcPts val="0"/>
              </a:spcAft>
              <a:buSzPts val="1400"/>
              <a:buNone/>
            </a:pPr>
            <a:endParaRPr/>
          </a:p>
        </p:txBody>
      </p:sp>
      <p:sp>
        <p:nvSpPr>
          <p:cNvPr id="1233" name="Google Shape;1233;g34294e0d2df_0_7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34294e0d2df_0_1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34294e0d2df_0_1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521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3afb4e23a4_0_316:notes"/>
          <p:cNvSpPr txBox="1">
            <a:spLocks noGrp="1"/>
          </p:cNvSpPr>
          <p:nvPr>
            <p:ph type="body" idx="1"/>
          </p:nvPr>
        </p:nvSpPr>
        <p:spPr>
          <a:xfrm>
            <a:off x="685800" y="4399845"/>
            <a:ext cx="5486400" cy="360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To help frame today’s presentation, we, at the Diversity Institute are grounded in research but we also partner to deliver impactful programs that advance job creation, inclusion and diversity and entrepreneurship. We focus on “what works, for whom” so that we can innovate, replicate and scale best practices, this also applies to our programming so we can mobilize quickly and provide training on in demand skills, both for employers on EDI training, and for upskilling and reskilling training for participants. We also have a national reach with 10 community hubs across Canada.</a:t>
            </a:r>
            <a:endParaRPr sz="1000"/>
          </a:p>
          <a:p>
            <a:pPr marL="0" lvl="0" indent="0" algn="l" rtl="0">
              <a:lnSpc>
                <a:spcPct val="100000"/>
              </a:lnSpc>
              <a:spcBef>
                <a:spcPts val="0"/>
              </a:spcBef>
              <a:spcAft>
                <a:spcPts val="0"/>
              </a:spcAft>
              <a:buSzPts val="1400"/>
              <a:buNone/>
            </a:pPr>
            <a:endParaRPr/>
          </a:p>
        </p:txBody>
      </p:sp>
      <p:sp>
        <p:nvSpPr>
          <p:cNvPr id="861" name="Google Shape;861;g33afb4e23a4_0_316:notes"/>
          <p:cNvSpPr>
            <a:spLocks noGrp="1" noRot="1" noChangeAspect="1"/>
          </p:cNvSpPr>
          <p:nvPr>
            <p:ph type="sldImg" idx="2"/>
          </p:nvPr>
        </p:nvSpPr>
        <p:spPr>
          <a:xfrm>
            <a:off x="685800" y="1143000"/>
            <a:ext cx="5486400" cy="3087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34294e0d2df_0_1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9" name="Google Shape;1249;g34294e0d2df_0_1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4294e0d2df_0_1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400"/>
              <a:buNone/>
            </a:pPr>
            <a:r>
              <a:rPr lang="en-US" sz="1200" b="1"/>
              <a:t>The response to societal level is activism (as per Wendy’s notes)</a:t>
            </a:r>
            <a:endParaRPr sz="1200" b="1"/>
          </a:p>
          <a:p>
            <a:pPr marL="0" marR="0" lvl="0" indent="0" algn="l" rtl="0">
              <a:lnSpc>
                <a:spcPct val="9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Creating nonjudgmental spaces for lawmakers, institutional leaders and other stakeholders to learn about EDI.</a:t>
            </a:r>
            <a:endParaRPr/>
          </a:p>
          <a:p>
            <a:pPr marL="457200" lvl="0" indent="-285750" algn="l" rtl="0">
              <a:lnSpc>
                <a:spcPct val="100000"/>
              </a:lnSpc>
              <a:spcBef>
                <a:spcPts val="0"/>
              </a:spcBef>
              <a:spcAft>
                <a:spcPts val="0"/>
              </a:spcAft>
              <a:buSzPts val="900"/>
              <a:buChar char="●"/>
            </a:pPr>
            <a:r>
              <a:rPr lang="en-US"/>
              <a:t>Apparent polarization may or may not reflect genuine polarization in your community, but may be amplified by external parties with independent agendas. </a:t>
            </a:r>
            <a:endParaRPr/>
          </a:p>
          <a:p>
            <a:pPr marL="457200" lvl="0" indent="-285750" algn="l" rtl="0">
              <a:lnSpc>
                <a:spcPct val="100000"/>
              </a:lnSpc>
              <a:spcBef>
                <a:spcPts val="0"/>
              </a:spcBef>
              <a:spcAft>
                <a:spcPts val="0"/>
              </a:spcAft>
              <a:buSzPts val="900"/>
              <a:buChar char="●"/>
            </a:pPr>
            <a:r>
              <a:rPr lang="en-US"/>
              <a:t>Identifying stakeholders that really matter to the organization and understanding what matters to these stakeholders will provide the anchor needed to stay firm.</a:t>
            </a:r>
            <a:endParaRPr/>
          </a:p>
          <a:p>
            <a:pPr marL="457200" lvl="0" indent="-285750" algn="l" rtl="0">
              <a:lnSpc>
                <a:spcPct val="100000"/>
              </a:lnSpc>
              <a:spcBef>
                <a:spcPts val="0"/>
              </a:spcBef>
              <a:spcAft>
                <a:spcPts val="0"/>
              </a:spcAft>
              <a:buClr>
                <a:schemeClr val="dk1"/>
              </a:buClr>
              <a:buSzPts val="900"/>
              <a:buChar char="●"/>
            </a:pPr>
            <a:r>
              <a:rPr lang="en-US"/>
              <a:t>Most organizations today are global, and every region has a different readiness and susceptibility to this perceived backlash.</a:t>
            </a:r>
            <a:endParaRPr/>
          </a:p>
          <a:p>
            <a:pPr marL="457200" lvl="0" indent="-285750" algn="l" rtl="0">
              <a:lnSpc>
                <a:spcPct val="100000"/>
              </a:lnSpc>
              <a:spcBef>
                <a:spcPts val="0"/>
              </a:spcBef>
              <a:spcAft>
                <a:spcPts val="0"/>
              </a:spcAft>
              <a:buClr>
                <a:schemeClr val="dk1"/>
              </a:buClr>
              <a:buSzPts val="900"/>
              <a:buChar char="●"/>
            </a:pPr>
            <a:r>
              <a:rPr lang="en-US"/>
              <a:t>In the US and Europe,  the phrase “go woke, go broke” has been used to imply – erroneously – that corporations supporting progressive social issues are suffering financially. Understand the real from the imagined conversations and debunk the myths. </a:t>
            </a:r>
            <a:endParaRPr/>
          </a:p>
          <a:p>
            <a:pPr marL="0" lvl="0" indent="0" algn="l" rtl="0">
              <a:lnSpc>
                <a:spcPct val="100000"/>
              </a:lnSpc>
              <a:spcBef>
                <a:spcPts val="0"/>
              </a:spcBef>
              <a:spcAft>
                <a:spcPts val="0"/>
              </a:spcAft>
              <a:buSzPts val="1400"/>
              <a:buNone/>
            </a:pPr>
            <a:r>
              <a:rPr lang="en-US"/>
              <a:t>Source: Shyamsunder, A. (2023, October 27). </a:t>
            </a:r>
            <a:r>
              <a:rPr lang="en-US" i="1"/>
              <a:t>Responding (not reacting) to DEI ‘backlash’ concerns. </a:t>
            </a:r>
            <a:r>
              <a:rPr lang="en-US"/>
              <a:t>LinkedIn.</a:t>
            </a:r>
            <a:r>
              <a:rPr lang="en-US">
                <a:solidFill>
                  <a:schemeClr val="hlink"/>
                </a:solidFill>
                <a:uFill>
                  <a:noFill/>
                </a:uFill>
                <a:hlinkClick r:id="rId3"/>
              </a:rPr>
              <a:t> </a:t>
            </a:r>
            <a:r>
              <a:rPr lang="en-US" u="sng">
                <a:solidFill>
                  <a:schemeClr val="hlink"/>
                </a:solidFill>
                <a:hlinkClick r:id="rId3"/>
              </a:rPr>
              <a:t>https://www.linkedin.com/pulse/responding-reacting-dei-backlash-concerns-shyamsunder-she-her--fy3ec/</a:t>
            </a:r>
            <a:endParaRPr u="sng">
              <a:solidFill>
                <a:schemeClr val="hlink"/>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below is pulled from FedNor Presentation:</a:t>
            </a:r>
            <a:endParaRPr/>
          </a:p>
          <a:p>
            <a:pPr marL="457200" lvl="0" indent="-285750" algn="l" rtl="0">
              <a:lnSpc>
                <a:spcPct val="100000"/>
              </a:lnSpc>
              <a:spcBef>
                <a:spcPts val="0"/>
              </a:spcBef>
              <a:spcAft>
                <a:spcPts val="0"/>
              </a:spcAft>
              <a:buSzPts val="900"/>
              <a:buAutoNum type="arabicPeriod"/>
            </a:pPr>
            <a:r>
              <a:rPr lang="en-US"/>
              <a:t>Consider the implications of program design such as - industries targeted, definitions of innovation, framing of challenges and eligibility requirements in relation to the profile of equity-deserving groups</a:t>
            </a:r>
            <a:endParaRPr/>
          </a:p>
          <a:p>
            <a:pPr marL="457200" lvl="0" indent="-285750" algn="l" rtl="0">
              <a:lnSpc>
                <a:spcPct val="100000"/>
              </a:lnSpc>
              <a:spcBef>
                <a:spcPts val="0"/>
              </a:spcBef>
              <a:spcAft>
                <a:spcPts val="0"/>
              </a:spcAft>
              <a:buSzPts val="900"/>
              <a:buAutoNum type="arabicPeriod"/>
            </a:pPr>
            <a:r>
              <a:rPr lang="en-US"/>
              <a:t>Consult with equity-deserving groups in the development process about their needs</a:t>
            </a:r>
            <a:endParaRPr/>
          </a:p>
          <a:p>
            <a:pPr marL="457200" lvl="0" indent="-285750" algn="l" rtl="0">
              <a:lnSpc>
                <a:spcPct val="100000"/>
              </a:lnSpc>
              <a:spcBef>
                <a:spcPts val="0"/>
              </a:spcBef>
              <a:spcAft>
                <a:spcPts val="0"/>
              </a:spcAft>
              <a:buSzPts val="900"/>
              <a:buAutoNum type="arabicPeriod"/>
            </a:pPr>
            <a:r>
              <a:rPr lang="en-US"/>
              <a:t>Consider the nature of the instruments being proposed and their impact</a:t>
            </a:r>
            <a:endParaRPr/>
          </a:p>
          <a:p>
            <a:pPr marL="457200" lvl="0" indent="-285750" algn="l" rtl="0">
              <a:lnSpc>
                <a:spcPct val="100000"/>
              </a:lnSpc>
              <a:spcBef>
                <a:spcPts val="0"/>
              </a:spcBef>
              <a:spcAft>
                <a:spcPts val="0"/>
              </a:spcAft>
              <a:buSzPts val="900"/>
              <a:buAutoNum type="arabicPeriod"/>
            </a:pPr>
            <a:r>
              <a:rPr lang="en-US"/>
              <a:t>Challenge any biases already built into “feeder”, or pre-cursor programs (e.g., IRAP), or financial institutions (e.g., BDC)</a:t>
            </a:r>
            <a:endParaRPr/>
          </a:p>
          <a:p>
            <a:pPr marL="457200" lvl="0" indent="-285750" algn="l" rtl="0">
              <a:lnSpc>
                <a:spcPct val="100000"/>
              </a:lnSpc>
              <a:spcBef>
                <a:spcPts val="0"/>
              </a:spcBef>
              <a:spcAft>
                <a:spcPts val="0"/>
              </a:spcAft>
              <a:buSzPts val="900"/>
              <a:buAutoNum type="arabicPeriod"/>
            </a:pPr>
            <a:r>
              <a:rPr lang="en-US"/>
              <a:t>Set specific objectives based on information about equity-deserving groups in the target population recognizing this will change with the goals of the programs.</a:t>
            </a:r>
            <a:endParaRPr/>
          </a:p>
          <a:p>
            <a:pPr marL="457200" lvl="0" indent="-285750" algn="l" rtl="0">
              <a:lnSpc>
                <a:spcPct val="100000"/>
              </a:lnSpc>
              <a:spcBef>
                <a:spcPts val="0"/>
              </a:spcBef>
              <a:spcAft>
                <a:spcPts val="0"/>
              </a:spcAft>
              <a:buSzPts val="900"/>
              <a:buAutoNum type="arabicPeriod"/>
            </a:pPr>
            <a:r>
              <a:rPr lang="en-US"/>
              <a:t>In addition to eroding barriers, continue to develop targeted programs </a:t>
            </a:r>
            <a:endParaRPr/>
          </a:p>
          <a:p>
            <a:pPr marL="457200" lvl="0" indent="-285750" algn="l" rtl="0">
              <a:lnSpc>
                <a:spcPct val="100000"/>
              </a:lnSpc>
              <a:spcBef>
                <a:spcPts val="0"/>
              </a:spcBef>
              <a:spcAft>
                <a:spcPts val="0"/>
              </a:spcAft>
              <a:buSzPts val="900"/>
              <a:buAutoNum type="arabicPeriod"/>
            </a:pPr>
            <a:r>
              <a:rPr lang="en-US"/>
              <a:t>Ensure plans allow for flexibility and iteration to ensure EDIA goals are met</a:t>
            </a:r>
            <a:endParaRPr/>
          </a:p>
          <a:p>
            <a:pPr marL="457200" lvl="0" indent="-285750" algn="l" rtl="0">
              <a:lnSpc>
                <a:spcPct val="100000"/>
              </a:lnSpc>
              <a:spcBef>
                <a:spcPts val="0"/>
              </a:spcBef>
              <a:spcAft>
                <a:spcPts val="0"/>
              </a:spcAft>
              <a:buSzPts val="900"/>
              <a:buAutoNum type="arabicPeriod"/>
            </a:pPr>
            <a:r>
              <a:rPr lang="en-US"/>
              <a:t>Ensure funding and resource allocation recognizes greater investments may be needed to overcome barriers faced by equity-deserving groups</a:t>
            </a:r>
            <a:endParaRPr/>
          </a:p>
          <a:p>
            <a:pPr marL="457200" lvl="0" indent="-285750" algn="l" rtl="0">
              <a:lnSpc>
                <a:spcPct val="100000"/>
              </a:lnSpc>
              <a:spcBef>
                <a:spcPts val="0"/>
              </a:spcBef>
              <a:spcAft>
                <a:spcPts val="0"/>
              </a:spcAft>
              <a:buSzPts val="900"/>
              <a:buAutoNum type="arabicPeriod"/>
            </a:pPr>
            <a:r>
              <a:rPr lang="en-US"/>
              <a:t>Consider the diversity, knowledge and lived experience of program delivery staff </a:t>
            </a:r>
            <a:endParaRPr/>
          </a:p>
          <a:p>
            <a:pPr marL="457200" lvl="0" indent="-285750" algn="l" rtl="0">
              <a:lnSpc>
                <a:spcPct val="100000"/>
              </a:lnSpc>
              <a:spcBef>
                <a:spcPts val="0"/>
              </a:spcBef>
              <a:spcAft>
                <a:spcPts val="0"/>
              </a:spcAft>
              <a:buSzPts val="900"/>
              <a:buAutoNum type="arabicPeriod"/>
            </a:pPr>
            <a:r>
              <a:rPr lang="en-US"/>
              <a:t>Continue to experiment and encourage innovative pilot projects.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How can we support the implementation of legislation that promotes EDI?</a:t>
            </a:r>
            <a:endParaRPr/>
          </a:p>
          <a:p>
            <a:pPr marL="457200" lvl="0" indent="-425450" algn="l" rtl="0">
              <a:lnSpc>
                <a:spcPct val="100000"/>
              </a:lnSpc>
              <a:spcBef>
                <a:spcPts val="0"/>
              </a:spcBef>
              <a:spcAft>
                <a:spcPts val="0"/>
              </a:spcAft>
              <a:buClr>
                <a:schemeClr val="dk1"/>
              </a:buClr>
              <a:buSzPts val="900"/>
              <a:buChar char="•"/>
            </a:pPr>
            <a:r>
              <a:rPr lang="en-US"/>
              <a:t>Consider the race-based data collected during the pandemic? We saw clear differences between the experiences of non-racialized and racialized people. Similarly, the government needs to further track the representation of racialized leaders, to inform policy. </a:t>
            </a:r>
            <a:endParaRPr/>
          </a:p>
          <a:p>
            <a:pPr marL="457200" lvl="0" indent="-425450" algn="l" rtl="0">
              <a:lnSpc>
                <a:spcPct val="100000"/>
              </a:lnSpc>
              <a:spcBef>
                <a:spcPts val="0"/>
              </a:spcBef>
              <a:spcAft>
                <a:spcPts val="0"/>
              </a:spcAft>
              <a:buClr>
                <a:schemeClr val="dk1"/>
              </a:buClr>
              <a:buSzPts val="900"/>
              <a:buChar char="•"/>
            </a:pPr>
            <a:r>
              <a:rPr lang="en-US"/>
              <a:t>The data collected in this report is an important first step, but further efforts need to be made at both the macro and meso levels to make sure that this data is continuously tracked and easily accessible.</a:t>
            </a:r>
            <a:endParaRPr/>
          </a:p>
          <a:p>
            <a:pPr marL="457200" lvl="0" indent="-425450" algn="l" rtl="0">
              <a:lnSpc>
                <a:spcPct val="100000"/>
              </a:lnSpc>
              <a:spcBef>
                <a:spcPts val="0"/>
              </a:spcBef>
              <a:spcAft>
                <a:spcPts val="0"/>
              </a:spcAft>
              <a:buClr>
                <a:schemeClr val="dk1"/>
              </a:buClr>
              <a:buSzPts val="900"/>
              <a:buChar char="•"/>
            </a:pPr>
            <a:r>
              <a:rPr lang="en-US"/>
              <a:t>Similarly, GBA and GBA+ are important tools help to assess the gender-specific impacts of policies, legislation, and programs on women and men.</a:t>
            </a:r>
            <a:endParaRPr/>
          </a:p>
          <a:p>
            <a:pPr marL="457200" lvl="0" indent="-425450" algn="l" rtl="0">
              <a:lnSpc>
                <a:spcPct val="100000"/>
              </a:lnSpc>
              <a:spcBef>
                <a:spcPts val="0"/>
              </a:spcBef>
              <a:spcAft>
                <a:spcPts val="0"/>
              </a:spcAft>
              <a:buClr>
                <a:schemeClr val="dk1"/>
              </a:buClr>
              <a:buSzPts val="900"/>
              <a:buChar char="•"/>
            </a:pPr>
            <a:r>
              <a:rPr lang="en-US"/>
              <a:t>Other policies that support diversity legislation, such as the universal childcare policy in Quebec can also contribute to women’s participation in leadership</a:t>
            </a:r>
            <a:endParaRPr/>
          </a:p>
          <a:p>
            <a:pPr marL="0" lvl="0" indent="0" algn="l" rtl="0">
              <a:lnSpc>
                <a:spcPct val="100000"/>
              </a:lnSpc>
              <a:spcBef>
                <a:spcPts val="0"/>
              </a:spcBef>
              <a:spcAft>
                <a:spcPts val="0"/>
              </a:spcAft>
              <a:buSzPts val="1400"/>
              <a:buNone/>
            </a:pPr>
            <a:endParaRPr/>
          </a:p>
          <a:p>
            <a:pPr marL="0" marR="0" lvl="0" indent="0" algn="l" rtl="0">
              <a:lnSpc>
                <a:spcPct val="90000"/>
              </a:lnSpc>
              <a:spcBef>
                <a:spcPts val="0"/>
              </a:spcBef>
              <a:spcAft>
                <a:spcPts val="0"/>
              </a:spcAft>
              <a:buSzPts val="1400"/>
              <a:buNone/>
            </a:pPr>
            <a:r>
              <a:rPr lang="en-US" b="1"/>
              <a:t>“Backlash Legislation” can have wide reaching impacts – some examples are:</a:t>
            </a:r>
            <a:endParaRPr b="1"/>
          </a:p>
          <a:p>
            <a:pPr marL="457200" marR="0" lvl="0" indent="-285750" algn="l" rtl="0">
              <a:lnSpc>
                <a:spcPct val="90000"/>
              </a:lnSpc>
              <a:spcBef>
                <a:spcPts val="0"/>
              </a:spcBef>
              <a:spcAft>
                <a:spcPts val="0"/>
              </a:spcAft>
              <a:buSzPts val="900"/>
              <a:buChar char="●"/>
            </a:pPr>
            <a:r>
              <a:rPr lang="en-US"/>
              <a:t>Texas in 2022 banned companies like BlackRock from doing business with the state because of their work with ESG investing.</a:t>
            </a:r>
            <a:endParaRPr/>
          </a:p>
          <a:p>
            <a:pPr marL="457200" marR="0" lvl="0" indent="-285750" algn="l" rtl="0">
              <a:lnSpc>
                <a:spcPct val="90000"/>
              </a:lnSpc>
              <a:spcBef>
                <a:spcPts val="0"/>
              </a:spcBef>
              <a:spcAft>
                <a:spcPts val="0"/>
              </a:spcAft>
              <a:buSzPts val="900"/>
              <a:buChar char="●"/>
            </a:pPr>
            <a:r>
              <a:rPr lang="en-US"/>
              <a:t>the </a:t>
            </a:r>
            <a:r>
              <a:rPr lang="en-US">
                <a:solidFill>
                  <a:schemeClr val="hlink"/>
                </a:solidFill>
                <a:uFill>
                  <a:noFill/>
                </a:uFill>
                <a:hlinkClick r:id="rId4"/>
              </a:rPr>
              <a:t>US supreme court struck down affirmative action</a:t>
            </a:r>
            <a:r>
              <a:rPr lang="en-US"/>
              <a:t> on June 29, 2023 and set a precedent for other universities and corporations to follow suit </a:t>
            </a:r>
            <a:endParaRPr/>
          </a:p>
          <a:p>
            <a:pPr marL="457200" marR="0" lvl="0" indent="-285750" algn="l" rtl="0">
              <a:lnSpc>
                <a:spcPct val="90000"/>
              </a:lnSpc>
              <a:spcBef>
                <a:spcPts val="0"/>
              </a:spcBef>
              <a:spcAft>
                <a:spcPts val="0"/>
              </a:spcAft>
              <a:buSzPts val="900"/>
              <a:buChar char="●"/>
            </a:pPr>
            <a:r>
              <a:rPr lang="en-US"/>
              <a:t>Most notably, President Donald Trump’s Executive Order on January 20, 2025 to terminate all federal diversity, equity and inclusion programs - to take place within 60 days of this order</a:t>
            </a:r>
            <a:endParaRPr/>
          </a:p>
          <a:p>
            <a:pPr marL="457200" marR="0" lvl="0" indent="0" algn="l" rtl="0">
              <a:lnSpc>
                <a:spcPct val="90000"/>
              </a:lnSpc>
              <a:spcBef>
                <a:spcPts val="0"/>
              </a:spcBef>
              <a:spcAft>
                <a:spcPts val="0"/>
              </a:spcAft>
              <a:buSzPts val="1400"/>
              <a:buNone/>
            </a:pPr>
            <a:r>
              <a:rPr lang="en-US" b="1"/>
              <a:t>“terminate, to the maximum extent allowed by law, all DEI, DEIA, and “environmental justice” offices and positions (including but not limited to “Chief Diversity Officer” positions); all “equity action plans,” “equity” actions, initiatives, or programs, “equity-related” grants or contracts; and all DEI or DEIA performance requirements for employees, contractors, or grantees.”</a:t>
            </a:r>
            <a:endParaRPr b="1"/>
          </a:p>
          <a:p>
            <a:pPr marL="0" lvl="0" indent="0" algn="l" rtl="0">
              <a:lnSpc>
                <a:spcPct val="100000"/>
              </a:lnSpc>
              <a:spcBef>
                <a:spcPts val="0"/>
              </a:spcBef>
              <a:spcAft>
                <a:spcPts val="0"/>
              </a:spcAft>
              <a:buSzPts val="1400"/>
              <a:buNone/>
            </a:pPr>
            <a:r>
              <a:rPr lang="en-US"/>
              <a:t>Source:</a:t>
            </a:r>
            <a:endParaRPr/>
          </a:p>
          <a:p>
            <a:pPr marL="0" lvl="0" indent="0" algn="l" rtl="0">
              <a:lnSpc>
                <a:spcPct val="100000"/>
              </a:lnSpc>
              <a:spcBef>
                <a:spcPts val="0"/>
              </a:spcBef>
              <a:spcAft>
                <a:spcPts val="0"/>
              </a:spcAft>
              <a:buSzPts val="1400"/>
              <a:buNone/>
            </a:pPr>
            <a:r>
              <a:rPr lang="en-US"/>
              <a:t>Kanno-Youngs, Z., Shear, M. D., &amp; Weiland, N. (2025, January 21). </a:t>
            </a:r>
            <a:r>
              <a:rPr lang="en-US" i="1"/>
              <a:t>Trump’s executive orders: Reversing Biden’s policies and attacking the ‘Deep State’.</a:t>
            </a:r>
            <a:r>
              <a:rPr lang="en-US"/>
              <a:t> New York Times. </a:t>
            </a:r>
            <a:r>
              <a:rPr lang="en-US" u="sng">
                <a:solidFill>
                  <a:schemeClr val="hlink"/>
                </a:solidFill>
                <a:hlinkClick r:id="rId5"/>
              </a:rPr>
              <a:t>https://www.nytimes.com/2025/01/20/us/politics/trump-executive-orders-list.html</a:t>
            </a:r>
            <a:endParaRPr/>
          </a:p>
          <a:p>
            <a:pPr marL="0" lvl="0" indent="0" algn="l" rtl="0">
              <a:lnSpc>
                <a:spcPct val="100000"/>
              </a:lnSpc>
              <a:spcBef>
                <a:spcPts val="0"/>
              </a:spcBef>
              <a:spcAft>
                <a:spcPts val="0"/>
              </a:spcAft>
              <a:buSzPts val="1400"/>
              <a:buNone/>
            </a:pPr>
            <a:r>
              <a:rPr lang="en-US"/>
              <a:t>The White House. (2025, January 20). </a:t>
            </a:r>
            <a:r>
              <a:rPr lang="en-US" i="1"/>
              <a:t>Ending Radical and Wasteful Government DEI Programs and Preferencing. Executive Order.</a:t>
            </a:r>
            <a:r>
              <a:rPr lang="en-US"/>
              <a:t> Government of the United States of America.  </a:t>
            </a:r>
            <a:r>
              <a:rPr lang="en-US" u="sng">
                <a:solidFill>
                  <a:schemeClr val="hlink"/>
                </a:solidFill>
                <a:hlinkClick r:id="rId6"/>
              </a:rPr>
              <a:t>https://www.whitehouse.gov/presidential-actions/2025/01/ending-radical-and-wasteful-government-dei-programs-and-preferencing/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65" name="Google Shape;1265;g34294e0d2df_0_1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34294e0d2df_0_1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g34294e0d2df_0_1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Speaking Notes:</a:t>
            </a:r>
            <a:endParaRPr b="1"/>
          </a:p>
          <a:p>
            <a:pPr marL="171450" lvl="0" indent="-171450" algn="l" rtl="0">
              <a:lnSpc>
                <a:spcPct val="100000"/>
              </a:lnSpc>
              <a:spcBef>
                <a:spcPts val="0"/>
              </a:spcBef>
              <a:spcAft>
                <a:spcPts val="0"/>
              </a:spcAft>
              <a:buClr>
                <a:schemeClr val="dk1"/>
              </a:buClr>
              <a:buSzPts val="900"/>
              <a:buChar char="•"/>
            </a:pPr>
            <a:r>
              <a:rPr lang="en-US"/>
              <a:t>organizations can approach diversity and inclusion in several areas – in fact, a commitment to diversity requires an orchestrated effort even within the organization</a:t>
            </a:r>
            <a:endParaRPr/>
          </a:p>
          <a:p>
            <a:pPr marL="171450" lvl="0" indent="-171450" algn="l" rtl="0">
              <a:lnSpc>
                <a:spcPct val="100000"/>
              </a:lnSpc>
              <a:spcBef>
                <a:spcPts val="0"/>
              </a:spcBef>
              <a:spcAft>
                <a:spcPts val="0"/>
              </a:spcAft>
              <a:buClr>
                <a:schemeClr val="dk1"/>
              </a:buClr>
              <a:buSzPts val="900"/>
              <a:buChar char="•"/>
            </a:pPr>
            <a:r>
              <a:rPr lang="en-US"/>
              <a:t>At the Diversity Institute, we understand that many organizations want to make a commitment to improving diversity and inclusion but are not sure how, or even where to start.  </a:t>
            </a:r>
            <a:endParaRPr/>
          </a:p>
          <a:p>
            <a:pPr marL="171450" lvl="0" indent="-171450" algn="l" rtl="0">
              <a:lnSpc>
                <a:spcPct val="100000"/>
              </a:lnSpc>
              <a:spcBef>
                <a:spcPts val="0"/>
              </a:spcBef>
              <a:spcAft>
                <a:spcPts val="0"/>
              </a:spcAft>
              <a:buClr>
                <a:schemeClr val="dk1"/>
              </a:buClr>
              <a:buSzPts val="900"/>
              <a:buChar char="•"/>
            </a:pPr>
            <a:r>
              <a:rPr lang="en-US" b="1"/>
              <a:t>We at the developed the Diversity Assessment Toolkit or DAT, to help organizations assess different areas in which they can improve their commitment to diversity and inclusion. </a:t>
            </a:r>
            <a:endParaRPr b="1"/>
          </a:p>
          <a:p>
            <a:pPr marL="628650" lvl="1" indent="-171450" algn="l" rtl="0">
              <a:lnSpc>
                <a:spcPct val="100000"/>
              </a:lnSpc>
              <a:spcBef>
                <a:spcPts val="0"/>
              </a:spcBef>
              <a:spcAft>
                <a:spcPts val="0"/>
              </a:spcAft>
              <a:buClr>
                <a:schemeClr val="dk1"/>
              </a:buClr>
              <a:buSzPts val="900"/>
              <a:buChar char="•"/>
            </a:pPr>
            <a:r>
              <a:rPr lang="en-US"/>
              <a:t>We have included this toolkit at the end of the report</a:t>
            </a:r>
            <a:endParaRPr/>
          </a:p>
          <a:p>
            <a:pPr marL="628650" lvl="1" indent="-171450" algn="l" rtl="0">
              <a:lnSpc>
                <a:spcPct val="100000"/>
              </a:lnSpc>
              <a:spcBef>
                <a:spcPts val="0"/>
              </a:spcBef>
              <a:spcAft>
                <a:spcPts val="0"/>
              </a:spcAft>
              <a:buClr>
                <a:schemeClr val="dk1"/>
              </a:buClr>
              <a:buSzPts val="900"/>
              <a:buChar char="•"/>
            </a:pPr>
            <a:r>
              <a:rPr lang="en-US"/>
              <a:t>We have already helped many organizations complete this assessment to determine areas of improvement and to develop new programs and policies.</a:t>
            </a:r>
            <a:endParaRPr/>
          </a:p>
          <a:p>
            <a:pPr marL="45720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900"/>
              <a:buChar char="•"/>
            </a:pPr>
            <a:r>
              <a:rPr lang="en-US"/>
              <a:t>Going through the categories that we mentioned in one of the previous slides, assessments can help organizations decide to:</a:t>
            </a:r>
            <a:endParaRPr/>
          </a:p>
          <a:p>
            <a:pPr marL="228600" lvl="0" indent="-228600" algn="l" rtl="0">
              <a:lnSpc>
                <a:spcPct val="100000"/>
              </a:lnSpc>
              <a:spcBef>
                <a:spcPts val="0"/>
              </a:spcBef>
              <a:spcAft>
                <a:spcPts val="0"/>
              </a:spcAft>
              <a:buClr>
                <a:schemeClr val="dk1"/>
              </a:buClr>
              <a:buSzPts val="900"/>
              <a:buFont typeface="Calibri"/>
              <a:buAutoNum type="arabicPeriod"/>
            </a:pPr>
            <a:r>
              <a:rPr lang="en-US"/>
              <a:t>Leadership and Governance: </a:t>
            </a:r>
            <a:endParaRPr/>
          </a:p>
          <a:p>
            <a:pPr marL="685800" lvl="1" indent="-228600" algn="l" rtl="0">
              <a:lnSpc>
                <a:spcPct val="100000"/>
              </a:lnSpc>
              <a:spcBef>
                <a:spcPts val="0"/>
              </a:spcBef>
              <a:spcAft>
                <a:spcPts val="0"/>
              </a:spcAft>
              <a:buClr>
                <a:schemeClr val="dk1"/>
              </a:buClr>
              <a:buSzPts val="900"/>
              <a:buChar char="•"/>
            </a:pPr>
            <a:r>
              <a:rPr lang="en-US"/>
              <a:t>establish committee to ensure representation in leadership</a:t>
            </a:r>
            <a:endParaRPr/>
          </a:p>
          <a:p>
            <a:pPr marL="228600" lvl="0" indent="-228600" algn="l" rtl="0">
              <a:lnSpc>
                <a:spcPct val="100000"/>
              </a:lnSpc>
              <a:spcBef>
                <a:spcPts val="0"/>
              </a:spcBef>
              <a:spcAft>
                <a:spcPts val="0"/>
              </a:spcAft>
              <a:buClr>
                <a:schemeClr val="dk1"/>
              </a:buClr>
              <a:buSzPts val="900"/>
              <a:buFont typeface="Calibri"/>
              <a:buAutoNum type="arabicPeriod"/>
            </a:pPr>
            <a:r>
              <a:rPr lang="en-US"/>
              <a:t>HR practices; </a:t>
            </a:r>
            <a:endParaRPr/>
          </a:p>
          <a:p>
            <a:pPr marL="685800" lvl="1" indent="-228600" algn="l" rtl="0">
              <a:lnSpc>
                <a:spcPct val="100000"/>
              </a:lnSpc>
              <a:spcBef>
                <a:spcPts val="0"/>
              </a:spcBef>
              <a:spcAft>
                <a:spcPts val="0"/>
              </a:spcAft>
              <a:buClr>
                <a:schemeClr val="dk1"/>
              </a:buClr>
              <a:buSzPts val="900"/>
              <a:buChar char="•"/>
            </a:pPr>
            <a:r>
              <a:rPr lang="en-US"/>
              <a:t>consider the importance of experience from outside of the corporate sector, </a:t>
            </a:r>
            <a:endParaRPr/>
          </a:p>
          <a:p>
            <a:pPr marL="685800" lvl="1" indent="-228600" algn="l" rtl="0">
              <a:lnSpc>
                <a:spcPct val="100000"/>
              </a:lnSpc>
              <a:spcBef>
                <a:spcPts val="0"/>
              </a:spcBef>
              <a:spcAft>
                <a:spcPts val="0"/>
              </a:spcAft>
              <a:buClr>
                <a:schemeClr val="dk1"/>
              </a:buClr>
              <a:buSzPts val="900"/>
              <a:buChar char="•"/>
            </a:pPr>
            <a:r>
              <a:rPr lang="en-US"/>
              <a:t>hiring personnel should engage in training for bias-free hiring</a:t>
            </a:r>
            <a:endParaRPr/>
          </a:p>
          <a:p>
            <a:pPr marL="228600" lvl="0" indent="-228600" algn="l" rtl="0">
              <a:lnSpc>
                <a:spcPct val="100000"/>
              </a:lnSpc>
              <a:spcBef>
                <a:spcPts val="0"/>
              </a:spcBef>
              <a:spcAft>
                <a:spcPts val="0"/>
              </a:spcAft>
              <a:buClr>
                <a:schemeClr val="dk1"/>
              </a:buClr>
              <a:buSzPts val="900"/>
              <a:buFont typeface="Calibri"/>
              <a:buAutoNum type="arabicPeriod"/>
            </a:pPr>
            <a:r>
              <a:rPr lang="en-US"/>
              <a:t>Organizational culture, which reinforces belonging and inclusion;  </a:t>
            </a:r>
            <a:endParaRPr/>
          </a:p>
          <a:p>
            <a:pPr marL="685800" lvl="1" indent="-228600" algn="l" rtl="0">
              <a:lnSpc>
                <a:spcPct val="100000"/>
              </a:lnSpc>
              <a:spcBef>
                <a:spcPts val="0"/>
              </a:spcBef>
              <a:spcAft>
                <a:spcPts val="0"/>
              </a:spcAft>
              <a:buClr>
                <a:schemeClr val="dk1"/>
              </a:buClr>
              <a:buSzPts val="900"/>
              <a:buChar char="•"/>
            </a:pPr>
            <a:r>
              <a:rPr lang="en-US"/>
              <a:t>consider D&amp;I in marketing and communication, </a:t>
            </a:r>
            <a:endParaRPr/>
          </a:p>
          <a:p>
            <a:pPr marL="685800" lvl="1" indent="-228600" algn="l" rtl="0">
              <a:lnSpc>
                <a:spcPct val="100000"/>
              </a:lnSpc>
              <a:spcBef>
                <a:spcPts val="0"/>
              </a:spcBef>
              <a:spcAft>
                <a:spcPts val="0"/>
              </a:spcAft>
              <a:buClr>
                <a:schemeClr val="dk1"/>
              </a:buClr>
              <a:buSzPts val="900"/>
              <a:buChar char="•"/>
            </a:pPr>
            <a:r>
              <a:rPr lang="en-US"/>
              <a:t>consider the implementation of inclusive social events, </a:t>
            </a:r>
            <a:endParaRPr/>
          </a:p>
          <a:p>
            <a:pPr marL="685800" lvl="1" indent="-228600" algn="l" rtl="0">
              <a:lnSpc>
                <a:spcPct val="100000"/>
              </a:lnSpc>
              <a:spcBef>
                <a:spcPts val="0"/>
              </a:spcBef>
              <a:spcAft>
                <a:spcPts val="0"/>
              </a:spcAft>
              <a:buClr>
                <a:schemeClr val="dk1"/>
              </a:buClr>
              <a:buSzPts val="900"/>
              <a:buChar char="•"/>
            </a:pPr>
            <a:r>
              <a:rPr lang="en-US"/>
              <a:t>support parents with children</a:t>
            </a:r>
            <a:endParaRPr/>
          </a:p>
          <a:p>
            <a:pPr marL="228600" lvl="0" indent="-228600" algn="l" rtl="0">
              <a:lnSpc>
                <a:spcPct val="100000"/>
              </a:lnSpc>
              <a:spcBef>
                <a:spcPts val="0"/>
              </a:spcBef>
              <a:spcAft>
                <a:spcPts val="0"/>
              </a:spcAft>
              <a:buClr>
                <a:schemeClr val="dk1"/>
              </a:buClr>
              <a:buSzPts val="900"/>
              <a:buFont typeface="Calibri"/>
              <a:buAutoNum type="arabicPeriod"/>
            </a:pPr>
            <a:r>
              <a:rPr lang="en-US"/>
              <a:t>Measurement: </a:t>
            </a:r>
            <a:endParaRPr/>
          </a:p>
          <a:p>
            <a:pPr marL="685800" lvl="1" indent="-228600" algn="l" rtl="0">
              <a:lnSpc>
                <a:spcPct val="100000"/>
              </a:lnSpc>
              <a:spcBef>
                <a:spcPts val="0"/>
              </a:spcBef>
              <a:spcAft>
                <a:spcPts val="0"/>
              </a:spcAft>
              <a:buClr>
                <a:schemeClr val="dk1"/>
              </a:buClr>
              <a:buSzPts val="900"/>
              <a:buChar char="•"/>
            </a:pPr>
            <a:r>
              <a:rPr lang="en-US"/>
              <a:t>set measurable targets and tracking the effects of policies and practices; </a:t>
            </a:r>
            <a:endParaRPr/>
          </a:p>
          <a:p>
            <a:pPr marL="685800" lvl="1" indent="-228600" algn="l" rtl="0">
              <a:lnSpc>
                <a:spcPct val="100000"/>
              </a:lnSpc>
              <a:spcBef>
                <a:spcPts val="0"/>
              </a:spcBef>
              <a:spcAft>
                <a:spcPts val="0"/>
              </a:spcAft>
              <a:buClr>
                <a:schemeClr val="dk1"/>
              </a:buClr>
              <a:buSzPts val="900"/>
              <a:buChar char="•"/>
            </a:pPr>
            <a:r>
              <a:rPr lang="en-US"/>
              <a:t>administer engagement surveys which ask for self-reported demographic data, which includes the Black community as a DISTINCT group</a:t>
            </a:r>
            <a:endParaRPr/>
          </a:p>
          <a:p>
            <a:pPr marL="228600" lvl="0" indent="-228600" algn="l" rtl="0">
              <a:lnSpc>
                <a:spcPct val="100000"/>
              </a:lnSpc>
              <a:spcBef>
                <a:spcPts val="0"/>
              </a:spcBef>
              <a:spcAft>
                <a:spcPts val="0"/>
              </a:spcAft>
              <a:buClr>
                <a:schemeClr val="dk1"/>
              </a:buClr>
              <a:buSzPts val="900"/>
              <a:buFont typeface="Calibri"/>
              <a:buAutoNum type="arabicPeriod"/>
            </a:pPr>
            <a:r>
              <a:rPr lang="en-US"/>
              <a:t>Mainstreaming diversity through the value chain, </a:t>
            </a:r>
            <a:endParaRPr/>
          </a:p>
          <a:p>
            <a:pPr marL="685800" lvl="1" indent="-228600" algn="l" rtl="0">
              <a:lnSpc>
                <a:spcPct val="100000"/>
              </a:lnSpc>
              <a:spcBef>
                <a:spcPts val="0"/>
              </a:spcBef>
              <a:spcAft>
                <a:spcPts val="0"/>
              </a:spcAft>
              <a:buClr>
                <a:schemeClr val="dk1"/>
              </a:buClr>
              <a:buSzPts val="900"/>
              <a:buChar char="•"/>
            </a:pPr>
            <a:r>
              <a:rPr lang="en-US"/>
              <a:t>consider procurement, research, product development, sales, marketing and service; </a:t>
            </a:r>
            <a:endParaRPr/>
          </a:p>
          <a:p>
            <a:pPr marL="685800" lvl="1" indent="-228600" algn="l" rtl="0">
              <a:lnSpc>
                <a:spcPct val="100000"/>
              </a:lnSpc>
              <a:spcBef>
                <a:spcPts val="0"/>
              </a:spcBef>
              <a:spcAft>
                <a:spcPts val="0"/>
              </a:spcAft>
              <a:buClr>
                <a:schemeClr val="dk1"/>
              </a:buClr>
              <a:buSzPts val="900"/>
              <a:buChar char="•"/>
            </a:pPr>
            <a:r>
              <a:rPr lang="en-US"/>
              <a:t>consider D&amp;I in product development, choice of suppliers, processors, markets and more.</a:t>
            </a:r>
            <a:endParaRPr/>
          </a:p>
          <a:p>
            <a:pPr marL="228600" lvl="0" indent="-228600" algn="l" rtl="0">
              <a:lnSpc>
                <a:spcPct val="100000"/>
              </a:lnSpc>
              <a:spcBef>
                <a:spcPts val="0"/>
              </a:spcBef>
              <a:spcAft>
                <a:spcPts val="0"/>
              </a:spcAft>
              <a:buClr>
                <a:schemeClr val="dk1"/>
              </a:buClr>
              <a:buSzPts val="900"/>
              <a:buFont typeface="Calibri"/>
              <a:buAutoNum type="arabicPeriod"/>
            </a:pPr>
            <a:r>
              <a:rPr lang="en-US"/>
              <a:t>Integrated strategies, which develop the pipeline </a:t>
            </a:r>
            <a:endParaRPr/>
          </a:p>
          <a:p>
            <a:pPr marL="685800" lvl="1" indent="-228600" algn="l" rtl="0">
              <a:lnSpc>
                <a:spcPct val="100000"/>
              </a:lnSpc>
              <a:spcBef>
                <a:spcPts val="0"/>
              </a:spcBef>
              <a:spcAft>
                <a:spcPts val="0"/>
              </a:spcAft>
              <a:buClr>
                <a:schemeClr val="dk1"/>
              </a:buClr>
              <a:buSzPts val="900"/>
              <a:buChar char="•"/>
            </a:pPr>
            <a:r>
              <a:rPr lang="en-US"/>
              <a:t>include outreach, government relations, and philanthropic initiatives; consider alternative pathways to board memberships, such as recruitment to committees before boards, and ensuring appropriate training.</a:t>
            </a:r>
            <a:endParaRPr/>
          </a:p>
          <a:p>
            <a:pPr marL="457200" lvl="1" indent="0" algn="l" rtl="0">
              <a:lnSpc>
                <a:spcPct val="100000"/>
              </a:lnSpc>
              <a:spcBef>
                <a:spcPts val="0"/>
              </a:spcBef>
              <a:spcAft>
                <a:spcPts val="0"/>
              </a:spcAft>
              <a:buClr>
                <a:schemeClr val="dk1"/>
              </a:buClr>
              <a:buSzPts val="9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76" name="Google Shape;1276;g34294e0d2df_0_1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34294e0d2df_0_1311:notes"/>
          <p:cNvSpPr>
            <a:spLocks noGrp="1" noRot="1" noChangeAspect="1"/>
          </p:cNvSpPr>
          <p:nvPr>
            <p:ph type="sldImg" idx="2"/>
          </p:nvPr>
        </p:nvSpPr>
        <p:spPr>
          <a:xfrm>
            <a:off x="733425" y="1154113"/>
            <a:ext cx="5543700" cy="3117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g34294e0d2df_0_1311:notes"/>
          <p:cNvSpPr txBox="1">
            <a:spLocks noGrp="1"/>
          </p:cNvSpPr>
          <p:nvPr>
            <p:ph type="body" idx="1"/>
          </p:nvPr>
        </p:nvSpPr>
        <p:spPr>
          <a:xfrm>
            <a:off x="701040" y="4444861"/>
            <a:ext cx="5608200" cy="36366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900">
                <a:solidFill>
                  <a:schemeClr val="dk1"/>
                </a:solidFill>
              </a:rPr>
              <a:t>The Diversity Institute’s Diversity Assessment Tool helps organizations track and measure implementation of diversity and inclusion throughout the organization, helping organizations benchmark their practices. </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Advanced implementation (Level 4 average)</a:t>
            </a:r>
            <a:endParaRPr/>
          </a:p>
          <a:p>
            <a:pPr marL="457200" lvl="1" indent="0" algn="l" rtl="0">
              <a:lnSpc>
                <a:spcPct val="100000"/>
              </a:lnSpc>
              <a:spcBef>
                <a:spcPts val="0"/>
              </a:spcBef>
              <a:spcAft>
                <a:spcPts val="0"/>
              </a:spcAft>
              <a:buSzPts val="1400"/>
              <a:buNone/>
            </a:pPr>
            <a:r>
              <a:rPr lang="en-US"/>
              <a:t>Governance and leadership: level 5</a:t>
            </a:r>
            <a:endParaRPr/>
          </a:p>
          <a:p>
            <a:pPr marL="457200" lvl="1" indent="0" algn="l" rtl="0">
              <a:lnSpc>
                <a:spcPct val="100000"/>
              </a:lnSpc>
              <a:spcBef>
                <a:spcPts val="0"/>
              </a:spcBef>
              <a:spcAft>
                <a:spcPts val="0"/>
              </a:spcAft>
              <a:buSzPts val="1400"/>
              <a:buNone/>
            </a:pPr>
            <a:r>
              <a:rPr lang="en-US"/>
              <a:t>HR: 4</a:t>
            </a:r>
            <a:endParaRPr/>
          </a:p>
          <a:p>
            <a:pPr marL="457200" lvl="1" indent="0" algn="l" rtl="0">
              <a:lnSpc>
                <a:spcPct val="100000"/>
              </a:lnSpc>
              <a:spcBef>
                <a:spcPts val="0"/>
              </a:spcBef>
              <a:spcAft>
                <a:spcPts val="0"/>
              </a:spcAft>
              <a:buSzPts val="1400"/>
              <a:buNone/>
            </a:pPr>
            <a:r>
              <a:rPr lang="en-US"/>
              <a:t>Measurement: 4</a:t>
            </a:r>
            <a:endParaRPr/>
          </a:p>
          <a:p>
            <a:pPr marL="457200" lvl="1" indent="0" algn="l" rtl="0">
              <a:lnSpc>
                <a:spcPct val="100000"/>
              </a:lnSpc>
              <a:spcBef>
                <a:spcPts val="0"/>
              </a:spcBef>
              <a:spcAft>
                <a:spcPts val="0"/>
              </a:spcAft>
              <a:buSzPts val="1400"/>
              <a:buNone/>
            </a:pPr>
            <a:r>
              <a:rPr lang="en-US"/>
              <a:t>Culture: 5</a:t>
            </a:r>
            <a:endParaRPr/>
          </a:p>
          <a:p>
            <a:pPr marL="457200" lvl="1" indent="0" algn="l" rtl="0">
              <a:lnSpc>
                <a:spcPct val="100000"/>
              </a:lnSpc>
              <a:spcBef>
                <a:spcPts val="0"/>
              </a:spcBef>
              <a:spcAft>
                <a:spcPts val="0"/>
              </a:spcAft>
              <a:buSzPts val="1400"/>
              <a:buNone/>
            </a:pPr>
            <a:r>
              <a:rPr lang="en-US"/>
              <a:t>Value chain: 3</a:t>
            </a:r>
            <a:endParaRPr/>
          </a:p>
          <a:p>
            <a:pPr marL="457200" lvl="1" indent="0" algn="l" rtl="0">
              <a:lnSpc>
                <a:spcPct val="100000"/>
              </a:lnSpc>
              <a:spcBef>
                <a:spcPts val="0"/>
              </a:spcBef>
              <a:spcAft>
                <a:spcPts val="0"/>
              </a:spcAft>
              <a:buSzPts val="1400"/>
              <a:buNone/>
            </a:pPr>
            <a:r>
              <a:rPr lang="en-US"/>
              <a:t>Pipeline: 4</a:t>
            </a:r>
            <a:endParaRPr/>
          </a:p>
          <a:p>
            <a:pPr marL="457200" marR="0" lvl="0" indent="-228600" algn="l" rtl="0">
              <a:lnSpc>
                <a:spcPct val="100000"/>
              </a:lnSpc>
              <a:spcBef>
                <a:spcPts val="0"/>
              </a:spcBef>
              <a:spcAft>
                <a:spcPts val="0"/>
              </a:spcAft>
              <a:buSzPts val="1400"/>
              <a:buNone/>
            </a:pPr>
            <a:endParaRPr/>
          </a:p>
        </p:txBody>
      </p:sp>
      <p:sp>
        <p:nvSpPr>
          <p:cNvPr id="1297" name="Google Shape;1297;g34294e0d2df_0_1311:notes"/>
          <p:cNvSpPr txBox="1">
            <a:spLocks noGrp="1"/>
          </p:cNvSpPr>
          <p:nvPr>
            <p:ph type="sldNum" idx="12"/>
          </p:nvPr>
        </p:nvSpPr>
        <p:spPr>
          <a:xfrm>
            <a:off x="3970938" y="8772669"/>
            <a:ext cx="3037800" cy="4635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rPr>
              <a:t>33</a:t>
            </a:fld>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34294e0d2df_0_1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Example question:</a:t>
            </a:r>
            <a:r>
              <a:rPr lang="en-US"/>
              <a:t> Does the organization incorporate the principles of equity, diversity and inclusion in its </a:t>
            </a:r>
            <a:r>
              <a:rPr lang="en-US" b="1"/>
              <a:t>marketing programs including messages, images, and channels</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Best practice:</a:t>
            </a:r>
            <a:r>
              <a:rPr lang="en-US"/>
              <a:t> </a:t>
            </a:r>
            <a:r>
              <a:rPr lang="en-US" u="sng">
                <a:solidFill>
                  <a:schemeClr val="hlink"/>
                </a:solidFill>
                <a:hlinkClick r:id="rId3"/>
              </a:rPr>
              <a:t>Musket Transport</a:t>
            </a:r>
            <a:r>
              <a:rPr lang="en-US"/>
              <a:t> is a Canadian trucking and transportation services company founded in 1993. The company believes that it is essential to eliminate gender stereotypes in its advertising and showcase its women drivers and mechanics to attract more women to the industry. To recruit more women and eliminate gender stereotypes, Musket Transport decided to feature its own women drivers and mechanics in advertising campaigns instead of biased stock photography. Focused on recruitment.</a:t>
            </a:r>
            <a:endParaRPr/>
          </a:p>
          <a:p>
            <a:pPr marL="0" lvl="0" indent="0" algn="l" rtl="0">
              <a:lnSpc>
                <a:spcPct val="100000"/>
              </a:lnSpc>
              <a:spcBef>
                <a:spcPts val="0"/>
              </a:spcBef>
              <a:spcAft>
                <a:spcPts val="0"/>
              </a:spcAft>
              <a:buSzPts val="1400"/>
              <a:buNone/>
            </a:pPr>
            <a:endParaRPr/>
          </a:p>
        </p:txBody>
      </p:sp>
      <p:sp>
        <p:nvSpPr>
          <p:cNvPr id="1367" name="Google Shape;1367;g34294e0d2df_0_1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4294e0d2df_0_1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34294e0d2df_0_1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Source:</a:t>
            </a:r>
            <a:endParaRPr/>
          </a:p>
          <a:p>
            <a:pPr marL="0" lvl="0" indent="0" algn="l" rtl="0">
              <a:lnSpc>
                <a:spcPct val="100000"/>
              </a:lnSpc>
              <a:spcBef>
                <a:spcPts val="0"/>
              </a:spcBef>
              <a:spcAft>
                <a:spcPts val="0"/>
              </a:spcAft>
              <a:buSzPts val="1400"/>
              <a:buNone/>
            </a:pPr>
            <a:r>
              <a:rPr lang="en-US"/>
              <a:t>Point 1-3: Shyamsunder, A. (2023, October 27). </a:t>
            </a:r>
            <a:r>
              <a:rPr lang="en-US" i="1"/>
              <a:t>Responding (not reacting) to DEI ‘backlash’ concerns. </a:t>
            </a:r>
            <a:r>
              <a:rPr lang="en-US"/>
              <a:t>LinkedIn. </a:t>
            </a:r>
            <a:r>
              <a:rPr lang="en-US" u="sng">
                <a:solidFill>
                  <a:schemeClr val="hlink"/>
                </a:solidFill>
                <a:hlinkClick r:id="rId3"/>
              </a:rPr>
              <a:t>https://www.linkedin.com/pulse/responding-reacting-dei-backlash-concerns-shyamsunder-she-her--fy3ec/</a:t>
            </a:r>
            <a:endParaRPr/>
          </a:p>
          <a:p>
            <a:pPr marL="0" lvl="0" indent="0" algn="l" rtl="0">
              <a:lnSpc>
                <a:spcPct val="100000"/>
              </a:lnSpc>
              <a:spcBef>
                <a:spcPts val="0"/>
              </a:spcBef>
              <a:spcAft>
                <a:spcPts val="0"/>
              </a:spcAft>
              <a:buClr>
                <a:schemeClr val="dk1"/>
              </a:buClr>
              <a:buSzPts val="1100"/>
              <a:buFont typeface="Arial"/>
              <a:buNone/>
            </a:pPr>
            <a:r>
              <a:rPr lang="en-US"/>
              <a:t>Point 4-5: Tu, L. (2024, November 1). A new era of EDI work in a turbulent time. American Psychological Association. </a:t>
            </a:r>
            <a:r>
              <a:rPr lang="en-US" u="sng">
                <a:solidFill>
                  <a:schemeClr val="hlink"/>
                </a:solidFill>
                <a:hlinkClick r:id="rId4"/>
              </a:rPr>
              <a:t>https://www.apa.org/monitor/2024/11/edi-approach-political-backlash#:~:text=Criticisms%20of%20EDI%20have%20historically,people%20based%20on%20their%20identities</a:t>
            </a:r>
            <a:r>
              <a:rPr lang="en-US"/>
              <a:t>.</a:t>
            </a:r>
            <a:endParaRPr/>
          </a:p>
          <a:p>
            <a:pPr marL="0" lvl="0" indent="0" algn="l" rtl="0">
              <a:lnSpc>
                <a:spcPct val="100000"/>
              </a:lnSpc>
              <a:spcBef>
                <a:spcPts val="0"/>
              </a:spcBef>
              <a:spcAft>
                <a:spcPts val="0"/>
              </a:spcAft>
              <a:buClr>
                <a:schemeClr val="dk1"/>
              </a:buClr>
              <a:buSzPts val="1100"/>
              <a:buFont typeface="Arial"/>
              <a:buNone/>
            </a:pPr>
            <a:r>
              <a:rPr lang="en-US"/>
              <a:t>Point 7: Source: Beyond backlash: How feeling threatened by diversity can trigger positive change. UBC Sauder School of Business. (2024, November 19). https://www.sauder.ubc.ca/news/insights/beyond-backlash-how-feeling-threatened-diversity-can-trigger-positive-change </a:t>
            </a:r>
            <a:endParaRPr/>
          </a:p>
          <a:p>
            <a:pPr marL="0" lvl="0" indent="0" algn="l" rtl="0">
              <a:lnSpc>
                <a:spcPct val="100000"/>
              </a:lnSpc>
              <a:spcBef>
                <a:spcPts val="0"/>
              </a:spcBef>
              <a:spcAft>
                <a:spcPts val="0"/>
              </a:spcAft>
              <a:buClr>
                <a:schemeClr val="dk1"/>
              </a:buClr>
              <a:buSzPts val="1100"/>
              <a:buFont typeface="Arial"/>
              <a:buNone/>
            </a:pPr>
            <a:r>
              <a:rPr lang="en-US"/>
              <a:t>Michelle Grocholsky quote: </a:t>
            </a:r>
            <a:r>
              <a:rPr lang="en-US" u="sng">
                <a:solidFill>
                  <a:schemeClr val="hlink"/>
                </a:solidFill>
                <a:hlinkClick r:id="rId5"/>
              </a:rPr>
              <a:t>https://www.benefitscanada.com/news/bencan/dei-pushback-an-opportunity-for-employers-to-highlight-intention-behind-diversity-inclusion-initiatives-expert/</a:t>
            </a:r>
            <a:r>
              <a:rPr lang="en-US"/>
              <a: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1375" name="Google Shape;1375;g34294e0d2df_0_13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34294e0d2df_0_1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g34294e0d2df_0_1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a:t>Education, Enforcement, Economics</a:t>
            </a:r>
            <a:endParaRPr/>
          </a:p>
        </p:txBody>
      </p:sp>
      <p:sp>
        <p:nvSpPr>
          <p:cNvPr id="1385" name="Google Shape;1385;g34294e0d2df_0_1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34294e0d2df_0_1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9" name="Google Shape;1399;g34294e0d2df_0_1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34294e0d2df_0_1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g34294e0d2df_0_14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8" name="Google Shape;1408;g34294e0d2df_0_14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34294e0d2df_0_1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g34294e0d2df_0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418" name="Google Shape;1418;g34294e0d2df_0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4294e0d2df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34294e0d2df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2" name="Google Shape;912;g34294e0d2df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26" name="Google Shape;1426;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2" name="Google Shape;143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41" name="Google Shape;144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7" name="Google Shape;145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5" name="Google Shape;146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4" name="Google Shape;147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9" name="Google Shape;148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Graphs should be drawn in PowerPoint or linked from excel when possible. In general, colour should not be the only way that information is communicated. There should be sufficient contrast between all bars for the information to be clear when printed in black and white. If there isn’t sufficient contrast, you can also differentiate bars by using a textured fill. </a:t>
            </a:r>
            <a:endParaRPr/>
          </a:p>
        </p:txBody>
      </p:sp>
      <p:sp>
        <p:nvSpPr>
          <p:cNvPr id="1498" name="Google Shape;149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4294e0d2df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g34294e0d2df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Source:</a:t>
            </a:r>
            <a:endParaRPr/>
          </a:p>
          <a:p>
            <a:pPr marL="0" lvl="0" indent="0" algn="l" rtl="0">
              <a:lnSpc>
                <a:spcPct val="100000"/>
              </a:lnSpc>
              <a:spcBef>
                <a:spcPts val="0"/>
              </a:spcBef>
              <a:spcAft>
                <a:spcPts val="0"/>
              </a:spcAft>
              <a:buClr>
                <a:schemeClr val="dk1"/>
              </a:buClr>
              <a:buSzPts val="1100"/>
              <a:buFont typeface="Arial"/>
              <a:buNone/>
            </a:pPr>
            <a:r>
              <a:rPr lang="en-US"/>
              <a:t>Tu, L. (2024, November 1). A new era of EDI work in a turbulent time. American Psychological Association. </a:t>
            </a:r>
            <a:r>
              <a:rPr lang="en-US" u="sng">
                <a:solidFill>
                  <a:schemeClr val="hlink"/>
                </a:solidFill>
                <a:hlinkClick r:id="rId3"/>
              </a:rPr>
              <a:t>https://www.apa.org/monitor/2024/11/edi-approach-political-backlash#:~:text=Criticisms%20of%20EDI%20have%20historically,people%20based%20on%20their%20identities</a:t>
            </a:r>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4"/>
              </a:rPr>
              <a:t>https://www.reuters.com/legal/us-appeals-court-tosses-nasdaq-board-diversity-rules-2024-12-11/</a:t>
            </a:r>
            <a:r>
              <a:rPr lang="en-US"/>
              <a:t> </a:t>
            </a:r>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5"/>
              </a:rPr>
              <a:t>https://apnews.com/article/trump-sex-gender-transgender-dei-order-245350b97e0c4dcc221fefc49ef44699</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700"/>
          </a:p>
          <a:p>
            <a:pPr marL="0" lvl="0" indent="0" algn="l" rtl="0">
              <a:lnSpc>
                <a:spcPct val="100000"/>
              </a:lnSpc>
              <a:spcBef>
                <a:spcPts val="0"/>
              </a:spcBef>
              <a:spcAft>
                <a:spcPts val="0"/>
              </a:spcAft>
              <a:buClr>
                <a:schemeClr val="dk1"/>
              </a:buClr>
              <a:buSzPts val="1100"/>
              <a:buFont typeface="Arial"/>
              <a:buNone/>
            </a:pPr>
            <a:r>
              <a:rPr lang="en-US" sz="1600" b="1">
                <a:solidFill>
                  <a:srgbClr val="007C8D"/>
                </a:solidFill>
              </a:rPr>
              <a:t>Ending Board Diversity Reporting Requirements</a:t>
            </a:r>
            <a:endParaRPr sz="1600" b="1">
              <a:solidFill>
                <a:srgbClr val="007C8D"/>
              </a:solidFill>
            </a:endParaRPr>
          </a:p>
          <a:p>
            <a:pPr marL="457200" lvl="0" indent="-330200" algn="l" rtl="0">
              <a:lnSpc>
                <a:spcPct val="100000"/>
              </a:lnSpc>
              <a:spcBef>
                <a:spcPts val="0"/>
              </a:spcBef>
              <a:spcAft>
                <a:spcPts val="0"/>
              </a:spcAft>
              <a:buClr>
                <a:schemeClr val="dk1"/>
              </a:buClr>
              <a:buSzPts val="1600"/>
              <a:buChar char="●"/>
            </a:pPr>
            <a:r>
              <a:rPr lang="en-US" sz="1600"/>
              <a:t>US Court of Appeals invalidated Nasdaq’s diversity disclosure rule, noting that the EC lacked the statutory authority to approve them. </a:t>
            </a:r>
            <a:endParaRPr sz="1600"/>
          </a:p>
          <a:p>
            <a:pPr marL="0" lvl="0" indent="0" algn="l" rtl="0">
              <a:lnSpc>
                <a:spcPct val="100000"/>
              </a:lnSpc>
              <a:spcBef>
                <a:spcPts val="0"/>
              </a:spcBef>
              <a:spcAft>
                <a:spcPts val="0"/>
              </a:spcAft>
              <a:buClr>
                <a:schemeClr val="dk1"/>
              </a:buClr>
              <a:buSzPts val="1100"/>
              <a:buFont typeface="Arial"/>
              <a:buNone/>
            </a:pPr>
            <a:endParaRPr sz="1600"/>
          </a:p>
          <a:p>
            <a:pPr marL="0" lvl="0" indent="0" algn="l" rtl="0">
              <a:lnSpc>
                <a:spcPct val="100000"/>
              </a:lnSpc>
              <a:spcBef>
                <a:spcPts val="0"/>
              </a:spcBef>
              <a:spcAft>
                <a:spcPts val="0"/>
              </a:spcAft>
              <a:buClr>
                <a:schemeClr val="dk1"/>
              </a:buClr>
              <a:buSzPts val="1100"/>
              <a:buFont typeface="Arial"/>
              <a:buNone/>
            </a:pPr>
            <a:r>
              <a:rPr lang="en-US" sz="1600" b="1">
                <a:solidFill>
                  <a:srgbClr val="007C8D"/>
                </a:solidFill>
              </a:rPr>
              <a:t>Rolling Back Transgender Protections</a:t>
            </a:r>
            <a:endParaRPr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endParaRPr>
          </a:p>
          <a:p>
            <a:pPr marL="457200" lvl="0" indent="-330200" algn="l" rtl="0">
              <a:lnSpc>
                <a:spcPct val="100000"/>
              </a:lnSpc>
              <a:spcBef>
                <a:spcPts val="0"/>
              </a:spcBef>
              <a:spcAft>
                <a:spcPts val="0"/>
              </a:spcAft>
              <a:buClr>
                <a:schemeClr val="dk1"/>
              </a:buClr>
              <a:buSzPts val="1600"/>
              <a:buChar char="●"/>
            </a:pP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Trump signed executive orders rolling back protections of the transgender community and ending EDI programs within the government. </a:t>
            </a:r>
            <a:endParaRPr sz="1600"/>
          </a:p>
          <a:p>
            <a:pPr marL="457200" lvl="0" indent="-330200" algn="l" rtl="0">
              <a:lnSpc>
                <a:spcPct val="100000"/>
              </a:lnSpc>
              <a:spcBef>
                <a:spcPts val="0"/>
              </a:spcBef>
              <a:spcAft>
                <a:spcPts val="0"/>
              </a:spcAft>
              <a:buClr>
                <a:schemeClr val="dk1"/>
              </a:buClr>
              <a:buSzPts val="1600"/>
              <a:buChar char="●"/>
            </a:pPr>
            <a:r>
              <a:rPr lang="en-US" sz="1600"/>
              <a:t>Trump administration directs all federal diversity, equity and inclusion employees be put on leave: </a:t>
            </a:r>
            <a:r>
              <a:rPr lang="en-US" sz="1600" u="sng">
                <a:solidFill>
                  <a:schemeClr val="hlink"/>
                </a:solidFill>
                <a:hlinkClick r:id="rId6"/>
              </a:rPr>
              <a:t>https://www.cbc.ca/news/world/trump-dei-staff-1.7437918</a:t>
            </a:r>
            <a:r>
              <a:rPr lang="en-US" sz="1600"/>
              <a:t> </a:t>
            </a:r>
            <a:endParaRPr sz="1600"/>
          </a:p>
        </p:txBody>
      </p:sp>
      <p:sp>
        <p:nvSpPr>
          <p:cNvPr id="959" name="Google Shape;959;g34294e0d2df_0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13" name="Google Shape;15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1" name="Google Shape;152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0" name="Google Shape;153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5" name="Google Shape;154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3" name="Google Shape;155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Colours and style can be updated in the table design tab.</a:t>
            </a:r>
            <a:endParaRPr/>
          </a:p>
        </p:txBody>
      </p:sp>
      <p:sp>
        <p:nvSpPr>
          <p:cNvPr id="1561" name="Google Shape;156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7" name="Google Shape;156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5" name="Google Shape;157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3" name="Google Shape;158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2" name="Google Shape;159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34294e0d2df_0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34294e0d2df_0_4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Scapegoating: </a:t>
            </a:r>
            <a:r>
              <a:rPr lang="en-US" u="sng">
                <a:solidFill>
                  <a:schemeClr val="hlink"/>
                </a:solidFill>
                <a:hlinkClick r:id="rId3"/>
              </a:rPr>
              <a:t>https://www.reuters.com/world/americas/backlash-against-immigrants-challenges-canadas-welcoming-image-2024-09-06/</a:t>
            </a:r>
            <a:endParaRPr/>
          </a:p>
          <a:p>
            <a:pPr marL="0" lvl="0" indent="0" algn="l" rtl="0">
              <a:lnSpc>
                <a:spcPct val="100000"/>
              </a:lnSpc>
              <a:spcBef>
                <a:spcPts val="0"/>
              </a:spcBef>
              <a:spcAft>
                <a:spcPts val="0"/>
              </a:spcAft>
              <a:buSzPts val="1400"/>
              <a:buNone/>
            </a:pPr>
            <a:r>
              <a:rPr lang="en-US"/>
              <a:t>Misinformation: </a:t>
            </a:r>
            <a:r>
              <a:rPr lang="en-US" u="sng">
                <a:solidFill>
                  <a:schemeClr val="hlink"/>
                </a:solidFill>
                <a:hlinkClick r:id="rId4"/>
              </a:rPr>
              <a:t>https://www.linkedin.com/pulse/contextualising-dei-backlash-inevitable-resistance-power-menzies-ueapc/</a:t>
            </a:r>
            <a:r>
              <a:rPr lang="en-US"/>
              <a:t> </a:t>
            </a:r>
            <a:endParaRPr/>
          </a:p>
        </p:txBody>
      </p:sp>
      <p:sp>
        <p:nvSpPr>
          <p:cNvPr id="986" name="Google Shape;986;g34294e0d2df_0_4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9" name="Google Shape;159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6" name="Google Shape;160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3" name="Google Shape;161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22" name="Google Shape;16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9" name="Google Shape;162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p58: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4" name="Google Shape;1644;p58:notes"/>
          <p:cNvSpPr txBox="1">
            <a:spLocks noGrp="1"/>
          </p:cNvSpPr>
          <p:nvPr>
            <p:ph type="body" idx="1"/>
          </p:nvPr>
        </p:nvSpPr>
        <p:spPr>
          <a:xfrm>
            <a:off x="701040" y="4444861"/>
            <a:ext cx="5608200" cy="3636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a:t>KATLYNN</a:t>
            </a:r>
            <a:endParaRPr/>
          </a:p>
          <a:p>
            <a:pPr marL="0" lvl="0" indent="0" algn="l" rtl="0">
              <a:lnSpc>
                <a:spcPct val="100000"/>
              </a:lnSpc>
              <a:spcBef>
                <a:spcPts val="0"/>
              </a:spcBef>
              <a:spcAft>
                <a:spcPts val="0"/>
              </a:spcAft>
              <a:buSzPts val="1400"/>
              <a:buNone/>
            </a:pPr>
            <a:endParaRPr/>
          </a:p>
        </p:txBody>
      </p:sp>
      <p:sp>
        <p:nvSpPr>
          <p:cNvPr id="1645" name="Google Shape;1645;p58:notes"/>
          <p:cNvSpPr txBox="1">
            <a:spLocks noGrp="1"/>
          </p:cNvSpPr>
          <p:nvPr>
            <p:ph type="sldNum" idx="12"/>
          </p:nvPr>
        </p:nvSpPr>
        <p:spPr>
          <a:xfrm>
            <a:off x="3970938" y="8772669"/>
            <a:ext cx="3037800" cy="4635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4" name="Google Shape;166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60: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6" name="Google Shape;1696;p60:notes"/>
          <p:cNvSpPr txBox="1">
            <a:spLocks noGrp="1"/>
          </p:cNvSpPr>
          <p:nvPr>
            <p:ph type="body" idx="1"/>
          </p:nvPr>
        </p:nvSpPr>
        <p:spPr>
          <a:xfrm>
            <a:off x="701040" y="4444861"/>
            <a:ext cx="5608200" cy="36366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r>
              <a:rPr lang="en-US" b="1"/>
              <a:t>Advanced implementation (Level 4 average)</a:t>
            </a:r>
            <a:endParaRPr/>
          </a:p>
          <a:p>
            <a:pPr marL="457200" lvl="1" indent="0" algn="l" rtl="0">
              <a:lnSpc>
                <a:spcPct val="100000"/>
              </a:lnSpc>
              <a:spcBef>
                <a:spcPts val="0"/>
              </a:spcBef>
              <a:spcAft>
                <a:spcPts val="0"/>
              </a:spcAft>
              <a:buSzPts val="1400"/>
              <a:buNone/>
            </a:pPr>
            <a:r>
              <a:rPr lang="en-US"/>
              <a:t>Governance and leadership: level 5</a:t>
            </a:r>
            <a:endParaRPr/>
          </a:p>
          <a:p>
            <a:pPr marL="457200" lvl="1" indent="0" algn="l" rtl="0">
              <a:lnSpc>
                <a:spcPct val="100000"/>
              </a:lnSpc>
              <a:spcBef>
                <a:spcPts val="0"/>
              </a:spcBef>
              <a:spcAft>
                <a:spcPts val="0"/>
              </a:spcAft>
              <a:buSzPts val="1400"/>
              <a:buNone/>
            </a:pPr>
            <a:r>
              <a:rPr lang="en-US"/>
              <a:t>HR: 4</a:t>
            </a:r>
            <a:endParaRPr/>
          </a:p>
          <a:p>
            <a:pPr marL="457200" lvl="1" indent="0" algn="l" rtl="0">
              <a:lnSpc>
                <a:spcPct val="100000"/>
              </a:lnSpc>
              <a:spcBef>
                <a:spcPts val="0"/>
              </a:spcBef>
              <a:spcAft>
                <a:spcPts val="0"/>
              </a:spcAft>
              <a:buSzPts val="1400"/>
              <a:buNone/>
            </a:pPr>
            <a:r>
              <a:rPr lang="en-US"/>
              <a:t>Measurement: 4</a:t>
            </a:r>
            <a:endParaRPr/>
          </a:p>
          <a:p>
            <a:pPr marL="457200" lvl="1" indent="0" algn="l" rtl="0">
              <a:lnSpc>
                <a:spcPct val="100000"/>
              </a:lnSpc>
              <a:spcBef>
                <a:spcPts val="0"/>
              </a:spcBef>
              <a:spcAft>
                <a:spcPts val="0"/>
              </a:spcAft>
              <a:buSzPts val="1400"/>
              <a:buNone/>
            </a:pPr>
            <a:r>
              <a:rPr lang="en-US"/>
              <a:t>Culture: 5</a:t>
            </a:r>
            <a:endParaRPr/>
          </a:p>
          <a:p>
            <a:pPr marL="457200" lvl="1" indent="0" algn="l" rtl="0">
              <a:lnSpc>
                <a:spcPct val="100000"/>
              </a:lnSpc>
              <a:spcBef>
                <a:spcPts val="0"/>
              </a:spcBef>
              <a:spcAft>
                <a:spcPts val="0"/>
              </a:spcAft>
              <a:buSzPts val="1400"/>
              <a:buNone/>
            </a:pPr>
            <a:r>
              <a:rPr lang="en-US"/>
              <a:t>Value chain: 3</a:t>
            </a:r>
            <a:endParaRPr/>
          </a:p>
          <a:p>
            <a:pPr marL="457200" lvl="1" indent="0" algn="l" rtl="0">
              <a:lnSpc>
                <a:spcPct val="100000"/>
              </a:lnSpc>
              <a:spcBef>
                <a:spcPts val="0"/>
              </a:spcBef>
              <a:spcAft>
                <a:spcPts val="0"/>
              </a:spcAft>
              <a:buSzPts val="1400"/>
              <a:buNone/>
            </a:pPr>
            <a:r>
              <a:rPr lang="en-US"/>
              <a:t>Pipeline: 4</a:t>
            </a:r>
            <a:endParaRPr/>
          </a:p>
          <a:p>
            <a:pPr marL="457200" marR="0" lvl="0" indent="-228600" algn="l" rtl="0">
              <a:lnSpc>
                <a:spcPct val="100000"/>
              </a:lnSpc>
              <a:spcBef>
                <a:spcPts val="0"/>
              </a:spcBef>
              <a:spcAft>
                <a:spcPts val="0"/>
              </a:spcAft>
              <a:buSzPts val="1400"/>
              <a:buNone/>
            </a:pPr>
            <a:endParaRPr/>
          </a:p>
        </p:txBody>
      </p:sp>
      <p:sp>
        <p:nvSpPr>
          <p:cNvPr id="1697" name="Google Shape;1697;p60:notes"/>
          <p:cNvSpPr txBox="1">
            <a:spLocks noGrp="1"/>
          </p:cNvSpPr>
          <p:nvPr>
            <p:ph type="sldNum" idx="12"/>
          </p:nvPr>
        </p:nvSpPr>
        <p:spPr>
          <a:xfrm>
            <a:off x="3970938" y="8772669"/>
            <a:ext cx="3037800" cy="4635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rPr>
              <a:t>67</a:t>
            </a:fld>
            <a:endParaRPr sz="1200">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7" name="Google Shape;176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4294e0d2df_0_45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34294e0d2df_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a:t>Additional Notes:</a:t>
            </a:r>
            <a:endParaRPr sz="1100" b="1"/>
          </a:p>
          <a:p>
            <a:pPr marL="0" lvl="0" indent="0" algn="l" rtl="0">
              <a:lnSpc>
                <a:spcPct val="100000"/>
              </a:lnSpc>
              <a:spcBef>
                <a:spcPts val="0"/>
              </a:spcBef>
              <a:spcAft>
                <a:spcPts val="0"/>
              </a:spcAft>
              <a:buClr>
                <a:schemeClr val="dk1"/>
              </a:buClr>
              <a:buSzPts val="1100"/>
              <a:buFont typeface="Arial"/>
              <a:buNone/>
            </a:pPr>
            <a:r>
              <a:rPr lang="en-US" sz="1000" b="1" u="sng"/>
              <a:t>Sources</a:t>
            </a:r>
            <a:r>
              <a:rPr lang="en-US" sz="1000" u="sng"/>
              <a:t>:</a:t>
            </a:r>
            <a:endParaRPr sz="1000" u="sng"/>
          </a:p>
          <a:p>
            <a:pPr marL="0" lvl="0" indent="0" algn="l" rtl="0">
              <a:lnSpc>
                <a:spcPct val="100000"/>
              </a:lnSpc>
              <a:spcBef>
                <a:spcPts val="0"/>
              </a:spcBef>
              <a:spcAft>
                <a:spcPts val="0"/>
              </a:spcAft>
              <a:buClr>
                <a:schemeClr val="dk1"/>
              </a:buClr>
              <a:buSzPts val="1400"/>
              <a:buFont typeface="Arial"/>
              <a:buNone/>
            </a:pPr>
            <a:r>
              <a:rPr lang="en-US" sz="1000"/>
              <a:t>Calgary Anti-Racism Education (n.d.). </a:t>
            </a:r>
            <a:r>
              <a:rPr lang="en-US" sz="1000" i="1"/>
              <a:t>The Myth of Reverse Racism</a:t>
            </a:r>
            <a:r>
              <a:rPr lang="en-US" sz="1000"/>
              <a:t>. Alberta Civil Liberties Research Centre. </a:t>
            </a:r>
            <a:r>
              <a:rPr lang="en-US" sz="1000" u="sng">
                <a:solidFill>
                  <a:srgbClr val="1155CC"/>
                </a:solidFill>
                <a:hlinkClick r:id="rId3">
                  <a:extLst>
                    <a:ext uri="{A12FA001-AC4F-418D-AE19-62706E023703}">
                      <ahyp:hlinkClr xmlns:ahyp="http://schemas.microsoft.com/office/drawing/2018/hyperlinkcolor" val="tx"/>
                    </a:ext>
                  </a:extLst>
                </a:hlinkClick>
              </a:rPr>
              <a:t>https://www.aclrc.com/myth-of-reverse-racism</a:t>
            </a:r>
            <a:r>
              <a:rPr lang="en-US" sz="1000"/>
              <a:t> </a:t>
            </a:r>
            <a:endParaRPr sz="1000"/>
          </a:p>
          <a:p>
            <a:pPr marL="0" lvl="0" indent="0" algn="l" rtl="0">
              <a:lnSpc>
                <a:spcPct val="100000"/>
              </a:lnSpc>
              <a:spcBef>
                <a:spcPts val="0"/>
              </a:spcBef>
              <a:spcAft>
                <a:spcPts val="0"/>
              </a:spcAft>
              <a:buClr>
                <a:schemeClr val="dk1"/>
              </a:buClr>
              <a:buSzPts val="1100"/>
              <a:buFont typeface="Arial"/>
              <a:buNone/>
            </a:pPr>
            <a:r>
              <a:rPr lang="en-US" sz="1000"/>
              <a:t>Vogels, E.A., Anderson, M., Porteus, M., Baronavski, C., Atske, S., McClain, C., Auxier, B., Perrin, A., &amp; Ramshankar, M. </a:t>
            </a:r>
            <a:r>
              <a:rPr lang="en-US" sz="1000" i="1"/>
              <a:t>Americans and ‘cancel culture’: Where some see calls for accountability, others see censorship, punishment</a:t>
            </a:r>
            <a:r>
              <a:rPr lang="en-US" sz="1000"/>
              <a:t>. Pew Research Center. </a:t>
            </a:r>
            <a:r>
              <a:rPr lang="en-US" sz="1000" u="sng">
                <a:solidFill>
                  <a:schemeClr val="hlink"/>
                </a:solidFill>
                <a:hlinkClick r:id="rId4"/>
              </a:rPr>
              <a:t>https://www.pewresearch.org/internet/2021/05/19/americans-and-cancel-culture-where-some-see-calls-for-accountability-others-see-censorship-punishment/</a:t>
            </a:r>
            <a:endParaRPr sz="1000"/>
          </a:p>
          <a:p>
            <a:pPr marL="0" lvl="0" indent="0" algn="l" rtl="0">
              <a:lnSpc>
                <a:spcPct val="100000"/>
              </a:lnSpc>
              <a:spcBef>
                <a:spcPts val="0"/>
              </a:spcBef>
              <a:spcAft>
                <a:spcPts val="0"/>
              </a:spcAft>
              <a:buClr>
                <a:schemeClr val="dk1"/>
              </a:buClr>
              <a:buSzPts val="1100"/>
              <a:buFont typeface="Arial"/>
              <a:buNone/>
            </a:pPr>
            <a:r>
              <a:rPr lang="en-US" sz="1000"/>
              <a:t>Thomson, Aly. (2017, March 8). </a:t>
            </a:r>
            <a:r>
              <a:rPr lang="en-US" sz="1000" i="1"/>
              <a:t>Trudeau's mediocre cabinet a result of choosing diversity over competence: Kevin O'Leary. </a:t>
            </a:r>
            <a:r>
              <a:rPr lang="en-US" sz="1000"/>
              <a:t>CBC News. </a:t>
            </a:r>
            <a:r>
              <a:rPr lang="en-US" sz="1000" u="sng">
                <a:solidFill>
                  <a:schemeClr val="hlink"/>
                </a:solidFill>
                <a:hlinkClick r:id="rId5"/>
              </a:rPr>
              <a:t>https://www.cbc.ca/news/politics/trudeau-cabinet-mediocre-gender-1.4015580</a:t>
            </a:r>
            <a:r>
              <a:rPr lang="en-US" sz="1000"/>
              <a:t> </a:t>
            </a:r>
            <a:endParaRPr sz="1000"/>
          </a:p>
          <a:p>
            <a:pPr marL="0" lvl="0" indent="0" algn="l" rtl="0">
              <a:lnSpc>
                <a:spcPct val="100000"/>
              </a:lnSpc>
              <a:spcBef>
                <a:spcPts val="0"/>
              </a:spcBef>
              <a:spcAft>
                <a:spcPts val="0"/>
              </a:spcAft>
              <a:buClr>
                <a:schemeClr val="dk1"/>
              </a:buClr>
              <a:buSzPts val="1100"/>
              <a:buFont typeface="Arial"/>
              <a:buNone/>
            </a:pPr>
            <a:r>
              <a:rPr lang="en-US" sz="1000"/>
              <a:t>Wherry, A. (2023). </a:t>
            </a:r>
            <a:r>
              <a:rPr lang="en-US" sz="1000" i="1"/>
              <a:t>The political brawl over 'woke' is about everything and nothing</a:t>
            </a:r>
            <a:r>
              <a:rPr lang="en-US" sz="1000"/>
              <a:t>. CBC News. </a:t>
            </a:r>
            <a:r>
              <a:rPr lang="en-US" sz="1000" u="sng">
                <a:solidFill>
                  <a:schemeClr val="hlink"/>
                </a:solidFill>
                <a:hlinkClick r:id="rId6"/>
              </a:rPr>
              <a:t>https://www.cbc.ca/news/politics/woke-trudeau-poilievre-1.6840196</a:t>
            </a:r>
            <a:r>
              <a:rPr lang="en-US" sz="1000"/>
              <a:t> </a:t>
            </a:r>
            <a:endParaRPr sz="1000"/>
          </a:p>
          <a:p>
            <a:pPr marL="0" lvl="0" indent="0" algn="l" rtl="0">
              <a:lnSpc>
                <a:spcPct val="100000"/>
              </a:lnSpc>
              <a:spcBef>
                <a:spcPts val="0"/>
              </a:spcBef>
              <a:spcAft>
                <a:spcPts val="0"/>
              </a:spcAft>
              <a:buClr>
                <a:schemeClr val="dk1"/>
              </a:buClr>
              <a:buSzPts val="1100"/>
              <a:buFont typeface="Arial"/>
              <a:buNone/>
            </a:pPr>
            <a:endParaRPr sz="1000" b="1"/>
          </a:p>
          <a:p>
            <a:pPr marL="0" lvl="0" indent="0" algn="l" rtl="0">
              <a:lnSpc>
                <a:spcPct val="100000"/>
              </a:lnSpc>
              <a:spcBef>
                <a:spcPts val="0"/>
              </a:spcBef>
              <a:spcAft>
                <a:spcPts val="0"/>
              </a:spcAft>
              <a:buSzPts val="1400"/>
              <a:buNone/>
            </a:pPr>
            <a:endParaRPr sz="1100" b="1"/>
          </a:p>
          <a:p>
            <a:pPr marL="0" lvl="0" indent="0" algn="l" rtl="0">
              <a:lnSpc>
                <a:spcPct val="100000"/>
              </a:lnSpc>
              <a:spcBef>
                <a:spcPts val="0"/>
              </a:spcBef>
              <a:spcAft>
                <a:spcPts val="0"/>
              </a:spcAft>
              <a:buSzPts val="1400"/>
              <a:buNone/>
            </a:pPr>
            <a:endParaRPr/>
          </a:p>
          <a:p>
            <a:pPr marL="457200" lvl="0" indent="-298450" algn="l" rtl="0">
              <a:lnSpc>
                <a:spcPct val="115000"/>
              </a:lnSpc>
              <a:spcBef>
                <a:spcPts val="0"/>
              </a:spcBef>
              <a:spcAft>
                <a:spcPts val="0"/>
              </a:spcAft>
              <a:buClr>
                <a:schemeClr val="dk1"/>
              </a:buClr>
              <a:buSzPts val="1100"/>
              <a:buChar char="●"/>
            </a:pPr>
            <a:r>
              <a:rPr lang="en-US" sz="1100" b="1"/>
              <a:t>USA:</a:t>
            </a:r>
            <a:r>
              <a:rPr lang="en-US" sz="1100"/>
              <a:t> “Supreme Court decision to end affirmative action, race-conscious admissions processes at universities like Harvard and the University of North Carolina.”</a:t>
            </a:r>
            <a:endParaRPr sz="1100"/>
          </a:p>
          <a:p>
            <a:pPr marL="457200" lvl="0" indent="0" algn="l" rtl="0">
              <a:lnSpc>
                <a:spcPct val="115000"/>
              </a:lnSpc>
              <a:spcBef>
                <a:spcPts val="0"/>
              </a:spcBef>
              <a:spcAft>
                <a:spcPts val="0"/>
              </a:spcAft>
              <a:buSzPts val="1400"/>
              <a:buNone/>
            </a:pPr>
            <a:r>
              <a:rPr lang="en-US" sz="1100"/>
              <a:t>-The decision was made based on the US constitution as a “colorblind constitution.”</a:t>
            </a:r>
            <a:endParaRPr sz="1100"/>
          </a:p>
          <a:p>
            <a:pPr marL="0" lvl="0" indent="457200" algn="l" rtl="0">
              <a:lnSpc>
                <a:spcPct val="115000"/>
              </a:lnSpc>
              <a:spcBef>
                <a:spcPts val="0"/>
              </a:spcBef>
              <a:spcAft>
                <a:spcPts val="0"/>
              </a:spcAft>
              <a:buSzPts val="1400"/>
              <a:buNone/>
            </a:pPr>
            <a:r>
              <a:rPr lang="en-US" sz="1100"/>
              <a:t>-The Supreme Court decision will likely have trickle-down effects, such as diversity fatigue for student-run diversity organizations and fuel for anti-EDI policies in institutions, companies, and schools.</a:t>
            </a:r>
            <a:endParaRPr sz="1100"/>
          </a:p>
          <a:p>
            <a:pPr marL="0" lvl="0" indent="457200" algn="l" rtl="0">
              <a:lnSpc>
                <a:spcPct val="115000"/>
              </a:lnSpc>
              <a:spcBef>
                <a:spcPts val="0"/>
              </a:spcBef>
              <a:spcAft>
                <a:spcPts val="0"/>
              </a:spcAft>
              <a:buSzPts val="1400"/>
              <a:buNone/>
            </a:pPr>
            <a:endParaRPr sz="1100"/>
          </a:p>
          <a:p>
            <a:pPr marL="457200" lvl="0" indent="-298450" algn="l" rtl="0">
              <a:lnSpc>
                <a:spcPct val="115000"/>
              </a:lnSpc>
              <a:spcBef>
                <a:spcPts val="0"/>
              </a:spcBef>
              <a:spcAft>
                <a:spcPts val="0"/>
              </a:spcAft>
              <a:buSzPts val="1100"/>
              <a:buChar char="●"/>
            </a:pPr>
            <a:r>
              <a:rPr lang="en-US" sz="1100" b="1"/>
              <a:t>USA:</a:t>
            </a:r>
            <a:r>
              <a:rPr lang="en-US" sz="1100"/>
              <a:t> “Why Chick-fil-A is drawing fire over a ‘culture of belonging.”</a:t>
            </a:r>
            <a:endParaRPr sz="1100"/>
          </a:p>
          <a:p>
            <a:pPr marL="914400" lvl="0" indent="-298450" algn="l" rtl="0">
              <a:lnSpc>
                <a:spcPct val="115000"/>
              </a:lnSpc>
              <a:spcBef>
                <a:spcPts val="0"/>
              </a:spcBef>
              <a:spcAft>
                <a:spcPts val="0"/>
              </a:spcAft>
              <a:buClr>
                <a:schemeClr val="dk1"/>
              </a:buClr>
              <a:buSzPts val="1100"/>
              <a:buChar char="-"/>
            </a:pPr>
            <a:r>
              <a:rPr lang="en-US" sz="1100"/>
              <a:t>The backlash speaks to the tricky balance between trying to satisfy consumers who value EDI and those who actively oppose it.</a:t>
            </a:r>
            <a:endParaRPr sz="1100"/>
          </a:p>
          <a:p>
            <a:pPr marL="914400" lvl="0" indent="-298450" algn="l" rtl="0">
              <a:lnSpc>
                <a:spcPct val="115000"/>
              </a:lnSpc>
              <a:spcBef>
                <a:spcPts val="0"/>
              </a:spcBef>
              <a:spcAft>
                <a:spcPts val="0"/>
              </a:spcAft>
              <a:buClr>
                <a:schemeClr val="dk1"/>
              </a:buClr>
              <a:buSzPts val="1100"/>
              <a:buChar char="-"/>
            </a:pPr>
            <a:r>
              <a:rPr lang="en-US" sz="1100"/>
              <a:t>Chick-fil-A has been supported by people who oppose 2SLGBTQ+ rights, but in the wake of the organization’s introduction of an EDI department, those same supporters are now expressing outrage at Chick-fil-A. </a:t>
            </a:r>
            <a:endParaRPr sz="1100"/>
          </a:p>
          <a:p>
            <a:pPr marL="0" lvl="0" indent="0" algn="l" rtl="0">
              <a:lnSpc>
                <a:spcPct val="115000"/>
              </a:lnSpc>
              <a:spcBef>
                <a:spcPts val="0"/>
              </a:spcBef>
              <a:spcAft>
                <a:spcPts val="0"/>
              </a:spcAft>
              <a:buSzPts val="1400"/>
              <a:buNone/>
            </a:pPr>
            <a:endParaRPr sz="1100"/>
          </a:p>
          <a:p>
            <a:pPr marL="457200" lvl="0" indent="-298450" algn="l" rtl="0">
              <a:lnSpc>
                <a:spcPct val="115000"/>
              </a:lnSpc>
              <a:spcBef>
                <a:spcPts val="0"/>
              </a:spcBef>
              <a:spcAft>
                <a:spcPts val="0"/>
              </a:spcAft>
              <a:buSzPts val="1100"/>
              <a:buChar char="●"/>
            </a:pPr>
            <a:r>
              <a:rPr lang="en-US" sz="1100" b="1"/>
              <a:t>Canada:</a:t>
            </a:r>
            <a:r>
              <a:rPr lang="en-US" sz="1100"/>
              <a:t> “Diversity, equity, and inclusion initiatives do not belong in academia.”</a:t>
            </a:r>
            <a:endParaRPr sz="1100"/>
          </a:p>
          <a:p>
            <a:pPr marL="914400" lvl="0" indent="-298450" algn="l" rtl="0">
              <a:lnSpc>
                <a:spcPct val="115000"/>
              </a:lnSpc>
              <a:spcBef>
                <a:spcPts val="0"/>
              </a:spcBef>
              <a:spcAft>
                <a:spcPts val="0"/>
              </a:spcAft>
              <a:buClr>
                <a:schemeClr val="dk1"/>
              </a:buClr>
              <a:buSzPts val="1100"/>
              <a:buChar char="-"/>
            </a:pPr>
            <a:r>
              <a:rPr lang="en-US" sz="1100"/>
              <a:t>Opinion piece written by an established Canadian psychology scholar.</a:t>
            </a:r>
            <a:endParaRPr sz="1100"/>
          </a:p>
          <a:p>
            <a:pPr marL="914400" lvl="0" indent="-298450" algn="l" rtl="0">
              <a:lnSpc>
                <a:spcPct val="115000"/>
              </a:lnSpc>
              <a:spcBef>
                <a:spcPts val="0"/>
              </a:spcBef>
              <a:spcAft>
                <a:spcPts val="0"/>
              </a:spcAft>
              <a:buClr>
                <a:schemeClr val="dk1"/>
              </a:buClr>
              <a:buSzPts val="1100"/>
              <a:buChar char="-"/>
            </a:pPr>
            <a:r>
              <a:rPr lang="en-US" sz="1100"/>
              <a:t>This article argues that EDI policies are discriminatory because they assume that members of equity-deserving groups need assistance in obtaining and qualifying for jobs.</a:t>
            </a:r>
            <a:endParaRPr sz="1100"/>
          </a:p>
          <a:p>
            <a:pPr marL="0" lvl="0" indent="0" algn="l" rtl="0">
              <a:lnSpc>
                <a:spcPct val="115000"/>
              </a:lnSpc>
              <a:spcBef>
                <a:spcPts val="0"/>
              </a:spcBef>
              <a:spcAft>
                <a:spcPts val="0"/>
              </a:spcAft>
              <a:buSzPts val="1400"/>
              <a:buNone/>
            </a:pPr>
            <a:endParaRPr sz="1100"/>
          </a:p>
          <a:p>
            <a:pPr marL="457200" lvl="0" indent="-298450" algn="l" rtl="0">
              <a:lnSpc>
                <a:spcPct val="115000"/>
              </a:lnSpc>
              <a:spcBef>
                <a:spcPts val="0"/>
              </a:spcBef>
              <a:spcAft>
                <a:spcPts val="0"/>
              </a:spcAft>
              <a:buSzPts val="1100"/>
              <a:buChar char="●"/>
            </a:pPr>
            <a:r>
              <a:rPr lang="en-US" sz="1100" b="1"/>
              <a:t>Canada:</a:t>
            </a:r>
            <a:r>
              <a:rPr lang="en-US" sz="1100"/>
              <a:t> “Quebec higher education minister denounces EDI practices in letters to universities”</a:t>
            </a:r>
            <a:endParaRPr sz="1100"/>
          </a:p>
          <a:p>
            <a:pPr marL="457200" lvl="0" indent="-298450" algn="l" rtl="0">
              <a:lnSpc>
                <a:spcPct val="115000"/>
              </a:lnSpc>
              <a:spcBef>
                <a:spcPts val="0"/>
              </a:spcBef>
              <a:spcAft>
                <a:spcPts val="0"/>
              </a:spcAft>
              <a:buClr>
                <a:schemeClr val="dk1"/>
              </a:buClr>
              <a:buSzPts val="1100"/>
              <a:buChar char="-"/>
            </a:pPr>
            <a:r>
              <a:rPr lang="en-US" sz="1100"/>
              <a:t>Quebec education minister claimed that job postings tailored for equity-deserving groups perpetuates discrimination by excluding White men.</a:t>
            </a:r>
            <a:endParaRPr sz="1100"/>
          </a:p>
          <a:p>
            <a:pPr marL="0" lvl="0" indent="0" algn="l" rtl="0">
              <a:lnSpc>
                <a:spcPct val="115000"/>
              </a:lnSpc>
              <a:spcBef>
                <a:spcPts val="0"/>
              </a:spcBef>
              <a:spcAft>
                <a:spcPts val="0"/>
              </a:spcAft>
              <a:buSzPts val="1400"/>
              <a:buNone/>
            </a:pPr>
            <a:endParaRPr sz="1100"/>
          </a:p>
          <a:p>
            <a:pPr marL="457200" lvl="0" indent="-298450" algn="l" rtl="0">
              <a:lnSpc>
                <a:spcPct val="115000"/>
              </a:lnSpc>
              <a:spcBef>
                <a:spcPts val="0"/>
              </a:spcBef>
              <a:spcAft>
                <a:spcPts val="0"/>
              </a:spcAft>
              <a:buSzPts val="1100"/>
              <a:buChar char="●"/>
            </a:pPr>
            <a:r>
              <a:rPr lang="en-US" sz="1100" b="1"/>
              <a:t>Canada:</a:t>
            </a:r>
            <a:r>
              <a:rPr lang="en-US" sz="1100"/>
              <a:t> “Diversity and Racism in Canada: Competing views deeply divide country along gender, generational lines”</a:t>
            </a:r>
            <a:endParaRPr sz="1100"/>
          </a:p>
          <a:p>
            <a:pPr marL="914400" lvl="0" indent="-298450" algn="l" rtl="0">
              <a:lnSpc>
                <a:spcPct val="115000"/>
              </a:lnSpc>
              <a:spcBef>
                <a:spcPts val="0"/>
              </a:spcBef>
              <a:spcAft>
                <a:spcPts val="0"/>
              </a:spcAft>
              <a:buSzPts val="1100"/>
              <a:buChar char="-"/>
            </a:pPr>
            <a:r>
              <a:rPr lang="en-US" sz="1100"/>
              <a:t>According to a study by the Angus Reid Institute, 41% of Canadians believe that the bigger issue causing divide in the country is the fact that people see racism where it does not exist.</a:t>
            </a:r>
            <a:endParaRPr sz="1100"/>
          </a:p>
          <a:p>
            <a:pPr marL="0" lvl="0" indent="0" algn="l" rtl="0">
              <a:lnSpc>
                <a:spcPct val="115000"/>
              </a:lnSpc>
              <a:spcBef>
                <a:spcPts val="0"/>
              </a:spcBef>
              <a:spcAft>
                <a:spcPts val="0"/>
              </a:spcAft>
              <a:buSzPts val="1400"/>
              <a:buNone/>
            </a:pPr>
            <a:endParaRPr sz="1100"/>
          </a:p>
          <a:p>
            <a:pPr marL="457200" lvl="0" indent="-298450" algn="l" rtl="0">
              <a:lnSpc>
                <a:spcPct val="115000"/>
              </a:lnSpc>
              <a:spcBef>
                <a:spcPts val="0"/>
              </a:spcBef>
              <a:spcAft>
                <a:spcPts val="0"/>
              </a:spcAft>
              <a:buSzPts val="1100"/>
              <a:buChar char="●"/>
            </a:pPr>
            <a:r>
              <a:rPr lang="en-US" sz="1100" b="1"/>
              <a:t>Canada:</a:t>
            </a:r>
            <a:r>
              <a:rPr lang="en-US" sz="1100"/>
              <a:t> “Canadians love diversity, just not the change that comes with it: survey”</a:t>
            </a:r>
            <a:endParaRPr sz="1100"/>
          </a:p>
          <a:p>
            <a:pPr marL="914400" lvl="0" indent="-298450" algn="l" rtl="0">
              <a:lnSpc>
                <a:spcPct val="115000"/>
              </a:lnSpc>
              <a:spcBef>
                <a:spcPts val="0"/>
              </a:spcBef>
              <a:spcAft>
                <a:spcPts val="0"/>
              </a:spcAft>
              <a:buSzPts val="1100"/>
              <a:buChar char="-"/>
            </a:pPr>
            <a:r>
              <a:rPr lang="en-US" sz="1100"/>
              <a:t>According to a study conducted by the Government of Canada, people consider Canada to be a welcoming, diverse country, but also feel that “too many minority groups are seeking special treatment these days.”</a:t>
            </a:r>
            <a:endParaRPr sz="1100"/>
          </a:p>
          <a:p>
            <a:pPr marL="0" lvl="0" indent="0" algn="l" rtl="0">
              <a:lnSpc>
                <a:spcPct val="115000"/>
              </a:lnSpc>
              <a:spcBef>
                <a:spcPts val="0"/>
              </a:spcBef>
              <a:spcAft>
                <a:spcPts val="0"/>
              </a:spcAft>
              <a:buSzPts val="1400"/>
              <a:buNone/>
            </a:pPr>
            <a:endParaRPr sz="1100"/>
          </a:p>
          <a:p>
            <a:pPr marL="457200" lvl="0" indent="-298450" algn="l" rtl="0">
              <a:lnSpc>
                <a:spcPct val="115000"/>
              </a:lnSpc>
              <a:spcBef>
                <a:spcPts val="0"/>
              </a:spcBef>
              <a:spcAft>
                <a:spcPts val="0"/>
              </a:spcAft>
              <a:buSzPts val="1100"/>
              <a:buChar char="●"/>
            </a:pPr>
            <a:r>
              <a:rPr lang="en-US" sz="1100" b="1"/>
              <a:t>Canada</a:t>
            </a:r>
            <a:r>
              <a:rPr lang="en-US" sz="1100"/>
              <a:t> End affirmative action discrimination in Canada</a:t>
            </a:r>
            <a:endParaRPr sz="1100"/>
          </a:p>
          <a:p>
            <a:pPr marL="457200" lvl="0" indent="-298450" algn="l" rtl="0">
              <a:lnSpc>
                <a:spcPct val="115000"/>
              </a:lnSpc>
              <a:spcBef>
                <a:spcPts val="0"/>
              </a:spcBef>
              <a:spcAft>
                <a:spcPts val="0"/>
              </a:spcAft>
              <a:buClr>
                <a:schemeClr val="dk1"/>
              </a:buClr>
              <a:buSzPts val="1100"/>
              <a:buChar char="-"/>
            </a:pPr>
            <a:r>
              <a:rPr lang="en-US" sz="1100"/>
              <a:t>“The U.S. Supreme Court has just ended it for university admissions. We need to do the same”</a:t>
            </a:r>
            <a:endParaRPr sz="1100"/>
          </a:p>
          <a:p>
            <a:pPr marL="0" lvl="0" indent="0" algn="l" rtl="0">
              <a:lnSpc>
                <a:spcPct val="115000"/>
              </a:lnSpc>
              <a:spcBef>
                <a:spcPts val="0"/>
              </a:spcBef>
              <a:spcAft>
                <a:spcPts val="0"/>
              </a:spcAft>
              <a:buSzPts val="1400"/>
              <a:buNone/>
            </a:pPr>
            <a:endParaRPr sz="1100"/>
          </a:p>
          <a:p>
            <a:pPr marL="0" lvl="0" indent="0" algn="l" rtl="0">
              <a:lnSpc>
                <a:spcPct val="115000"/>
              </a:lnSpc>
              <a:spcBef>
                <a:spcPts val="0"/>
              </a:spcBef>
              <a:spcAft>
                <a:spcPts val="0"/>
              </a:spcAft>
              <a:buSzPts val="1400"/>
              <a:buNone/>
            </a:pPr>
            <a:r>
              <a:rPr lang="en-US" sz="1100" b="1"/>
              <a:t>References:</a:t>
            </a:r>
            <a:endParaRPr sz="1100" b="1"/>
          </a:p>
          <a:p>
            <a:pPr marL="457200" lvl="0" indent="-292100" algn="l" rtl="0">
              <a:lnSpc>
                <a:spcPct val="100000"/>
              </a:lnSpc>
              <a:spcBef>
                <a:spcPts val="0"/>
              </a:spcBef>
              <a:spcAft>
                <a:spcPts val="0"/>
              </a:spcAft>
              <a:buSzPts val="1000"/>
              <a:buChar char="●"/>
            </a:pPr>
            <a:r>
              <a:rPr lang="en-US" sz="1000"/>
              <a:t>Totenberg, N. (2023). </a:t>
            </a:r>
            <a:r>
              <a:rPr lang="en-US" sz="1000" i="1"/>
              <a:t>Supreme Court guts affirmative action, effectively ending race-conscious admissions</a:t>
            </a:r>
            <a:r>
              <a:rPr lang="en-US" sz="1000"/>
              <a:t>. NPR. </a:t>
            </a:r>
            <a:r>
              <a:rPr lang="en-US" sz="1000" u="sng">
                <a:solidFill>
                  <a:srgbClr val="1155CC"/>
                </a:solidFill>
                <a:hlinkClick r:id="rId7">
                  <a:extLst>
                    <a:ext uri="{A12FA001-AC4F-418D-AE19-62706E023703}">
                      <ahyp:hlinkClr xmlns:ahyp="http://schemas.microsoft.com/office/drawing/2018/hyperlinkcolor" val="tx"/>
                    </a:ext>
                  </a:extLst>
                </a:hlinkClick>
              </a:rPr>
              <a:t>https://www.npr.org/2023/06/29/1181138066/affirmative-action-supreme-court-decision#:~:text=In%20a%20decision%20divided%20along,that%20included%20Republican%2Dappointed%20justices</a:t>
            </a:r>
            <a:r>
              <a:rPr lang="en-US" sz="1000"/>
              <a:t>. </a:t>
            </a:r>
            <a:endParaRPr sz="1000"/>
          </a:p>
          <a:p>
            <a:pPr marL="457200" lvl="0" indent="-292100" algn="l" rtl="0">
              <a:lnSpc>
                <a:spcPct val="100000"/>
              </a:lnSpc>
              <a:spcBef>
                <a:spcPts val="0"/>
              </a:spcBef>
              <a:spcAft>
                <a:spcPts val="0"/>
              </a:spcAft>
              <a:buSzPts val="1000"/>
              <a:buChar char="●"/>
            </a:pPr>
            <a:r>
              <a:rPr lang="en-US" sz="1000"/>
              <a:t>Jiménez, J. (2023). </a:t>
            </a:r>
            <a:r>
              <a:rPr lang="en-US" sz="1000" i="1"/>
              <a:t>Why Chick-fil-A is drawing fire over a ‘culture of belonging.’ </a:t>
            </a:r>
            <a:r>
              <a:rPr lang="en-US" sz="1000"/>
              <a:t>The New York Times. </a:t>
            </a:r>
            <a:r>
              <a:rPr lang="en-US" sz="1000" u="sng">
                <a:solidFill>
                  <a:srgbClr val="1155CC"/>
                </a:solidFill>
                <a:hlinkClick r:id="rId8">
                  <a:extLst>
                    <a:ext uri="{A12FA001-AC4F-418D-AE19-62706E023703}">
                      <ahyp:hlinkClr xmlns:ahyp="http://schemas.microsoft.com/office/drawing/2018/hyperlinkcolor" val="tx"/>
                    </a:ext>
                  </a:extLst>
                </a:hlinkClick>
              </a:rPr>
              <a:t>https://www.nytimes.com/2023/05/31/business/chick-fil-a-woke-dei.html</a:t>
            </a:r>
            <a:r>
              <a:rPr lang="en-US" sz="1000"/>
              <a:t> </a:t>
            </a:r>
            <a:endParaRPr sz="1000"/>
          </a:p>
          <a:p>
            <a:pPr marL="457200" lvl="0" indent="-292100" algn="l" rtl="0">
              <a:lnSpc>
                <a:spcPct val="100000"/>
              </a:lnSpc>
              <a:spcBef>
                <a:spcPts val="0"/>
              </a:spcBef>
              <a:spcAft>
                <a:spcPts val="0"/>
              </a:spcAft>
              <a:buSzPts val="1000"/>
              <a:buChar char="●"/>
            </a:pPr>
            <a:r>
              <a:rPr lang="en-US" sz="1000"/>
              <a:t>Soh, D. (2021). </a:t>
            </a:r>
            <a:r>
              <a:rPr lang="en-US" sz="1000" i="1"/>
              <a:t>Diversity, equity, and inclusion initiatives do not belong in academia</a:t>
            </a:r>
            <a:r>
              <a:rPr lang="en-US" sz="1000"/>
              <a:t>. The Globe and Mail. </a:t>
            </a:r>
            <a:r>
              <a:rPr lang="en-US" sz="1000" u="sng">
                <a:solidFill>
                  <a:srgbClr val="1155CC"/>
                </a:solidFill>
                <a:hlinkClick r:id="rId9">
                  <a:extLst>
                    <a:ext uri="{A12FA001-AC4F-418D-AE19-62706E023703}">
                      <ahyp:hlinkClr xmlns:ahyp="http://schemas.microsoft.com/office/drawing/2018/hyperlinkcolor" val="tx"/>
                    </a:ext>
                  </a:extLst>
                </a:hlinkClick>
              </a:rPr>
              <a:t>https://www.theglobeandmail.com/opinion/article-diversity-equity-and-inclusion-initiatives-do-not-belong-in-academia/</a:t>
            </a:r>
            <a:r>
              <a:rPr lang="en-US" sz="1000"/>
              <a:t> </a:t>
            </a:r>
            <a:endParaRPr sz="1000"/>
          </a:p>
          <a:p>
            <a:pPr marL="457200" lvl="0" indent="-292100" algn="l" rtl="0">
              <a:lnSpc>
                <a:spcPct val="100000"/>
              </a:lnSpc>
              <a:spcBef>
                <a:spcPts val="0"/>
              </a:spcBef>
              <a:spcAft>
                <a:spcPts val="0"/>
              </a:spcAft>
              <a:buSzPts val="1000"/>
              <a:buChar char="●"/>
            </a:pPr>
            <a:r>
              <a:rPr lang="en-US" sz="1000"/>
              <a:t>Cantin-Nantel, E. (2023). </a:t>
            </a:r>
            <a:r>
              <a:rPr lang="en-US" sz="1000" i="1"/>
              <a:t>Quebec higher education minister denounces EDI practices in letters to universities.</a:t>
            </a:r>
            <a:r>
              <a:rPr lang="en-US" sz="1000"/>
              <a:t> True North. </a:t>
            </a:r>
            <a:r>
              <a:rPr lang="en-US" sz="1000" u="sng">
                <a:solidFill>
                  <a:srgbClr val="0563C1"/>
                </a:solidFill>
                <a:hlinkClick r:id="rId10">
                  <a:extLst>
                    <a:ext uri="{A12FA001-AC4F-418D-AE19-62706E023703}">
                      <ahyp:hlinkClr xmlns:ahyp="http://schemas.microsoft.com/office/drawing/2018/hyperlinkcolor" val="tx"/>
                    </a:ext>
                  </a:extLst>
                </a:hlinkClick>
              </a:rPr>
              <a:t>https://tnc.news/2023/01/20/quebec-edi-universities/</a:t>
            </a:r>
            <a:r>
              <a:rPr lang="en-US" sz="1000"/>
              <a:t> </a:t>
            </a:r>
            <a:endParaRPr sz="1000"/>
          </a:p>
          <a:p>
            <a:pPr marL="457200" lvl="0" indent="-292100" algn="l" rtl="0">
              <a:lnSpc>
                <a:spcPct val="100000"/>
              </a:lnSpc>
              <a:spcBef>
                <a:spcPts val="0"/>
              </a:spcBef>
              <a:spcAft>
                <a:spcPts val="0"/>
              </a:spcAft>
              <a:buSzPts val="1000"/>
              <a:buChar char="●"/>
            </a:pPr>
            <a:r>
              <a:rPr lang="en-US" sz="1000"/>
              <a:t>Angus Reid Institute. (2021). </a:t>
            </a:r>
            <a:r>
              <a:rPr lang="en-US" sz="1000" i="1">
                <a:solidFill>
                  <a:srgbClr val="232323"/>
                </a:solidFill>
              </a:rPr>
              <a:t>Diversity and Racism in Canada: Competing views deeply divide country along gender, generational lines. </a:t>
            </a:r>
            <a:r>
              <a:rPr lang="en-US" sz="1000">
                <a:solidFill>
                  <a:srgbClr val="232323"/>
                </a:solidFill>
              </a:rPr>
              <a:t>Angus Reid Institute.</a:t>
            </a:r>
            <a:endParaRPr sz="1000" i="1"/>
          </a:p>
          <a:p>
            <a:pPr marL="457200" lvl="0" indent="-292100" algn="l" rtl="0">
              <a:lnSpc>
                <a:spcPct val="100000"/>
              </a:lnSpc>
              <a:spcBef>
                <a:spcPts val="0"/>
              </a:spcBef>
              <a:spcAft>
                <a:spcPts val="0"/>
              </a:spcAft>
              <a:buSzPts val="1000"/>
              <a:buChar char="●"/>
            </a:pPr>
            <a:r>
              <a:rPr lang="en-US" sz="1000"/>
              <a:t>Scotti, M. (2018). </a:t>
            </a:r>
            <a:r>
              <a:rPr lang="en-US" sz="1000" i="1"/>
              <a:t>Canadians love diversity, just not the change that comes with it: survey</a:t>
            </a:r>
            <a:r>
              <a:rPr lang="en-US" sz="1000"/>
              <a:t>. CBC News. </a:t>
            </a:r>
            <a:r>
              <a:rPr lang="en-US" sz="1000" u="sng">
                <a:solidFill>
                  <a:srgbClr val="1155CC"/>
                </a:solidFill>
                <a:hlinkClick r:id="rId11">
                  <a:extLst>
                    <a:ext uri="{A12FA001-AC4F-418D-AE19-62706E023703}">
                      <ahyp:hlinkClr xmlns:ahyp="http://schemas.microsoft.com/office/drawing/2018/hyperlinkcolor" val="tx"/>
                    </a:ext>
                  </a:extLst>
                </a:hlinkClick>
              </a:rPr>
              <a:t>https://globalnews.ca/news/4288791/diversity-immigration-canada-mixed-feelings-survey/</a:t>
            </a:r>
            <a:r>
              <a:rPr lang="en-US" sz="1000"/>
              <a:t> </a:t>
            </a:r>
            <a:endParaRPr sz="1000"/>
          </a:p>
          <a:p>
            <a:pPr marL="457200" lvl="0" indent="-292100" algn="l" rtl="0">
              <a:lnSpc>
                <a:spcPct val="100000"/>
              </a:lnSpc>
              <a:spcBef>
                <a:spcPts val="0"/>
              </a:spcBef>
              <a:spcAft>
                <a:spcPts val="0"/>
              </a:spcAft>
              <a:buSzPts val="1000"/>
              <a:buChar char="●"/>
            </a:pPr>
            <a:r>
              <a:rPr lang="en-US" sz="1000"/>
              <a:t>Lau, M. (2023) End affirmative action discrimination in Canada. </a:t>
            </a:r>
            <a:r>
              <a:rPr lang="en-US" sz="1000" i="1"/>
              <a:t>Financial Post.</a:t>
            </a:r>
            <a:r>
              <a:rPr lang="en-US" sz="1000"/>
              <a:t> https://financialpost.com/opinion/affirmative-action-supreme-court-end-discrimination</a:t>
            </a:r>
            <a:endParaRPr sz="1000"/>
          </a:p>
          <a:p>
            <a:pPr marL="0" lvl="0" indent="0" algn="l" rtl="0">
              <a:lnSpc>
                <a:spcPct val="100000"/>
              </a:lnSpc>
              <a:spcBef>
                <a:spcPts val="0"/>
              </a:spcBef>
              <a:spcAft>
                <a:spcPts val="0"/>
              </a:spcAft>
              <a:buSzPts val="1400"/>
              <a:buNone/>
            </a:pPr>
            <a:endParaRPr sz="1100"/>
          </a:p>
        </p:txBody>
      </p:sp>
      <p:sp>
        <p:nvSpPr>
          <p:cNvPr id="1014" name="Google Shape;1014;g34294e0d2df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4294e0d2df_0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From Environics Century Initiative report, Canadian Public Opinion About Immigration and Refugees: </a:t>
            </a:r>
            <a:r>
              <a:rPr lang="en-US" u="sng">
                <a:solidFill>
                  <a:schemeClr val="hlink"/>
                </a:solidFill>
                <a:hlinkClick r:id="rId3"/>
              </a:rPr>
              <a:t>https://www.torontomu.ca/diversity/reports/canadian-public-opinion-about-immigration-and-refugees/</a:t>
            </a:r>
            <a:r>
              <a:rPr lang="en-US"/>
              <a:t> </a:t>
            </a:r>
            <a:endParaRPr/>
          </a:p>
        </p:txBody>
      </p:sp>
      <p:sp>
        <p:nvSpPr>
          <p:cNvPr id="1035" name="Google Shape;1035;g34294e0d2df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4294e0d2df_0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g34294e0d2df_0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NOTES FROM WENDY:</a:t>
            </a:r>
            <a:endParaRPr sz="1000"/>
          </a:p>
          <a:p>
            <a:pPr marL="0" lvl="0" indent="0" algn="l" rtl="0">
              <a:lnSpc>
                <a:spcPct val="100000"/>
              </a:lnSpc>
              <a:spcBef>
                <a:spcPts val="0"/>
              </a:spcBef>
              <a:spcAft>
                <a:spcPts val="0"/>
              </a:spcAft>
              <a:buSzPts val="1400"/>
              <a:buNone/>
            </a:pPr>
            <a:r>
              <a:rPr lang="en-US" sz="1000"/>
              <a:t>Previously on the slide: </a:t>
            </a:r>
            <a:endParaRPr sz="1000"/>
          </a:p>
          <a:p>
            <a:pPr marL="457200" lvl="0" indent="-292100" algn="l" rtl="0">
              <a:lnSpc>
                <a:spcPct val="100000"/>
              </a:lnSpc>
              <a:spcBef>
                <a:spcPts val="0"/>
              </a:spcBef>
              <a:spcAft>
                <a:spcPts val="0"/>
              </a:spcAft>
              <a:buSzPts val="1000"/>
              <a:buAutoNum type="arabicPeriod"/>
            </a:pPr>
            <a:r>
              <a:rPr lang="en-US" sz="1000"/>
              <a:t>Endorsement from political leaders</a:t>
            </a:r>
            <a:endParaRPr sz="1000"/>
          </a:p>
          <a:p>
            <a:pPr marL="457200" lvl="0" indent="-292100" algn="l" rtl="0">
              <a:lnSpc>
                <a:spcPct val="100000"/>
              </a:lnSpc>
              <a:spcBef>
                <a:spcPts val="0"/>
              </a:spcBef>
              <a:spcAft>
                <a:spcPts val="0"/>
              </a:spcAft>
              <a:buSzPts val="1000"/>
              <a:buAutoNum type="arabicPeriod"/>
            </a:pPr>
            <a:r>
              <a:rPr lang="en-US" sz="1000"/>
              <a:t>Spillover from the US</a:t>
            </a:r>
            <a:endParaRPr sz="1000"/>
          </a:p>
          <a:p>
            <a:pPr marL="457200" lvl="0" indent="-292100" algn="l" rtl="0">
              <a:lnSpc>
                <a:spcPct val="100000"/>
              </a:lnSpc>
              <a:spcBef>
                <a:spcPts val="0"/>
              </a:spcBef>
              <a:spcAft>
                <a:spcPts val="0"/>
              </a:spcAft>
              <a:buSzPts val="1000"/>
              <a:buAutoNum type="arabicPeriod"/>
            </a:pPr>
            <a:r>
              <a:rPr lang="en-US" sz="1000"/>
              <a:t>Multinationals operating in USA</a:t>
            </a:r>
            <a:endParaRPr sz="1000"/>
          </a:p>
          <a:p>
            <a:pPr marL="0" lvl="0" indent="0" algn="l" rtl="0">
              <a:lnSpc>
                <a:spcPct val="100000"/>
              </a:lnSpc>
              <a:spcBef>
                <a:spcPts val="0"/>
              </a:spcBef>
              <a:spcAft>
                <a:spcPts val="0"/>
              </a:spcAft>
              <a:buSzPts val="1400"/>
              <a:buNone/>
            </a:pPr>
            <a:endParaRPr sz="1000"/>
          </a:p>
          <a:p>
            <a:pPr marL="0" lvl="0" indent="0" algn="l" rtl="0">
              <a:lnSpc>
                <a:spcPct val="90000"/>
              </a:lnSpc>
              <a:spcBef>
                <a:spcPts val="0"/>
              </a:spcBef>
              <a:spcAft>
                <a:spcPts val="0"/>
              </a:spcAft>
              <a:buClr>
                <a:schemeClr val="dk1"/>
              </a:buClr>
              <a:buSzPts val="1100"/>
              <a:buFont typeface="Arial"/>
              <a:buNone/>
            </a:pPr>
            <a:r>
              <a:rPr lang="en-US" sz="1000"/>
              <a:t>Wendy’s latest comment: Just put a few images as requested. pollievre and petterson, musk calling Trudeau a tool SCREEN SHOTS OF NEWS CLIPPINGS.</a:t>
            </a:r>
            <a:endParaRPr sz="1000"/>
          </a:p>
          <a:p>
            <a:pPr marL="457200" lvl="0" indent="-228600" algn="l" rtl="0">
              <a:lnSpc>
                <a:spcPct val="90000"/>
              </a:lnSpc>
              <a:spcBef>
                <a:spcPts val="0"/>
              </a:spcBef>
              <a:spcAft>
                <a:spcPts val="0"/>
              </a:spcAft>
              <a:buClr>
                <a:schemeClr val="dk1"/>
              </a:buClr>
              <a:buSzPts val="1000"/>
              <a:buNone/>
            </a:pPr>
            <a:endParaRPr sz="1000"/>
          </a:p>
          <a:p>
            <a:pPr marL="0" lvl="0" indent="0" algn="l" rtl="0">
              <a:lnSpc>
                <a:spcPct val="90000"/>
              </a:lnSpc>
              <a:spcBef>
                <a:spcPts val="0"/>
              </a:spcBef>
              <a:spcAft>
                <a:spcPts val="0"/>
              </a:spcAft>
              <a:buClr>
                <a:schemeClr val="dk1"/>
              </a:buClr>
              <a:buSzPts val="1100"/>
              <a:buFont typeface="Arial"/>
              <a:buNone/>
            </a:pPr>
            <a:r>
              <a:rPr lang="en-US" sz="1000"/>
              <a:t>Aspiring PM  with Jordan Peterson </a:t>
            </a:r>
            <a:r>
              <a:rPr lang="en-US" sz="1000" u="sng">
                <a:solidFill>
                  <a:srgbClr val="242024"/>
                </a:solidFill>
                <a:hlinkClick r:id="rId3">
                  <a:extLst>
                    <a:ext uri="{A12FA001-AC4F-418D-AE19-62706E023703}">
                      <ahyp:hlinkClr xmlns:ahyp="http://schemas.microsoft.com/office/drawing/2018/hyperlinkcolor" val="tx"/>
                    </a:ext>
                  </a:extLst>
                </a:hlinkClick>
              </a:rPr>
              <a:t>https://www.youtube.com/watch?v=Dck8eZCpglc</a:t>
            </a:r>
            <a:endParaRPr sz="1000"/>
          </a:p>
          <a:p>
            <a:pPr marL="0" lvl="0" indent="0" algn="l" rtl="0">
              <a:lnSpc>
                <a:spcPct val="90000"/>
              </a:lnSpc>
              <a:spcBef>
                <a:spcPts val="0"/>
              </a:spcBef>
              <a:spcAft>
                <a:spcPts val="0"/>
              </a:spcAft>
              <a:buClr>
                <a:schemeClr val="dk1"/>
              </a:buClr>
              <a:buSzPts val="1100"/>
              <a:buFont typeface="Arial"/>
              <a:buNone/>
            </a:pPr>
            <a:endParaRPr sz="1000"/>
          </a:p>
          <a:p>
            <a:pPr marL="0" lvl="0" indent="0" algn="l" rtl="0">
              <a:lnSpc>
                <a:spcPct val="90000"/>
              </a:lnSpc>
              <a:spcBef>
                <a:spcPts val="0"/>
              </a:spcBef>
              <a:spcAft>
                <a:spcPts val="0"/>
              </a:spcAft>
              <a:buClr>
                <a:schemeClr val="dk1"/>
              </a:buClr>
              <a:buSzPts val="1100"/>
              <a:buFont typeface="Arial"/>
              <a:buNone/>
            </a:pPr>
            <a:r>
              <a:rPr lang="en-US" sz="1000"/>
              <a:t>spillover </a:t>
            </a:r>
            <a:r>
              <a:rPr lang="en-US" sz="1000" u="sng">
                <a:solidFill>
                  <a:srgbClr val="242024"/>
                </a:solidFill>
                <a:hlinkClick r:id="rId4">
                  <a:extLst>
                    <a:ext uri="{A12FA001-AC4F-418D-AE19-62706E023703}">
                      <ahyp:hlinkClr xmlns:ahyp="http://schemas.microsoft.com/office/drawing/2018/hyperlinkcolor" val="tx"/>
                    </a:ext>
                  </a:extLst>
                </a:hlinkClick>
              </a:rPr>
              <a:t>https://www.theglobeandmail.com/business/article-dei-esg-backlash-canadian-companies/</a:t>
            </a:r>
            <a:endParaRPr sz="1000"/>
          </a:p>
          <a:p>
            <a:pPr marL="0" lvl="0" indent="0" algn="l" rtl="0">
              <a:lnSpc>
                <a:spcPct val="90000"/>
              </a:lnSpc>
              <a:spcBef>
                <a:spcPts val="0"/>
              </a:spcBef>
              <a:spcAft>
                <a:spcPts val="0"/>
              </a:spcAft>
              <a:buClr>
                <a:schemeClr val="dk1"/>
              </a:buClr>
              <a:buSzPts val="1100"/>
              <a:buFont typeface="Arial"/>
              <a:buNone/>
            </a:pPr>
            <a:endParaRPr sz="1000"/>
          </a:p>
          <a:p>
            <a:pPr marL="0" lvl="0" indent="0" algn="l" rtl="0">
              <a:lnSpc>
                <a:spcPct val="90000"/>
              </a:lnSpc>
              <a:spcBef>
                <a:spcPts val="0"/>
              </a:spcBef>
              <a:spcAft>
                <a:spcPts val="0"/>
              </a:spcAft>
              <a:buSzPts val="1400"/>
              <a:buNone/>
            </a:pPr>
            <a:r>
              <a:rPr lang="en-US" sz="1000"/>
              <a:t>More and more advertising with subtle shifts - all men panels, 90% men in advertisements - insert CIBC financial ad</a:t>
            </a:r>
            <a:endParaRPr sz="1000"/>
          </a:p>
          <a:p>
            <a:pPr marL="0" lvl="0" indent="0" algn="l" rtl="0">
              <a:lnSpc>
                <a:spcPct val="90000"/>
              </a:lnSpc>
              <a:spcBef>
                <a:spcPts val="0"/>
              </a:spcBef>
              <a:spcAft>
                <a:spcPts val="0"/>
              </a:spcAft>
              <a:buSzPts val="1400"/>
              <a:buNone/>
            </a:pPr>
            <a:endParaRPr sz="1000"/>
          </a:p>
          <a:p>
            <a:pPr marL="0" lvl="0" indent="0" algn="l" rtl="0">
              <a:lnSpc>
                <a:spcPct val="90000"/>
              </a:lnSpc>
              <a:spcBef>
                <a:spcPts val="0"/>
              </a:spcBef>
              <a:spcAft>
                <a:spcPts val="0"/>
              </a:spcAft>
              <a:buSzPts val="1400"/>
              <a:buNone/>
            </a:pPr>
            <a:endParaRPr sz="1000"/>
          </a:p>
          <a:p>
            <a:pPr marL="0" lvl="0" indent="0" algn="l" rtl="0">
              <a:lnSpc>
                <a:spcPct val="90000"/>
              </a:lnSpc>
              <a:spcBef>
                <a:spcPts val="0"/>
              </a:spcBef>
              <a:spcAft>
                <a:spcPts val="0"/>
              </a:spcAft>
              <a:buClr>
                <a:schemeClr val="dk1"/>
              </a:buClr>
              <a:buSzPts val="1100"/>
              <a:buFont typeface="Arial"/>
              <a:buNone/>
            </a:pPr>
            <a:r>
              <a:rPr lang="en-US" sz="1000"/>
              <a:t>CIBC Financial Ads: </a:t>
            </a:r>
            <a:r>
              <a:rPr lang="en-US" sz="1000" u="sng">
                <a:solidFill>
                  <a:schemeClr val="hlink"/>
                </a:solidFill>
                <a:hlinkClick r:id="rId5"/>
              </a:rPr>
              <a:t>https://www.innovationbanking.cibc.com/insight-list-videos</a:t>
            </a:r>
            <a:r>
              <a:rPr lang="en-US" sz="1000"/>
              <a:t> </a:t>
            </a:r>
            <a:endParaRPr sz="1000"/>
          </a:p>
        </p:txBody>
      </p:sp>
      <p:sp>
        <p:nvSpPr>
          <p:cNvPr id="1072" name="Google Shape;1072;g34294e0d2df_0_4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INTRO">
  <p:cSld name="1_INTRO">
    <p:bg>
      <p:bgPr>
        <a:solidFill>
          <a:schemeClr val="lt1"/>
        </a:solidFill>
        <a:effectLst/>
      </p:bgPr>
    </p:bg>
    <p:spTree>
      <p:nvGrpSpPr>
        <p:cNvPr id="1" name="Shape 12"/>
        <p:cNvGrpSpPr/>
        <p:nvPr/>
      </p:nvGrpSpPr>
      <p:grpSpPr>
        <a:xfrm>
          <a:off x="0" y="0"/>
          <a:ext cx="0" cy="0"/>
          <a:chOff x="0" y="0"/>
          <a:chExt cx="0" cy="0"/>
        </a:xfrm>
      </p:grpSpPr>
      <p:sp>
        <p:nvSpPr>
          <p:cNvPr id="13" name="Google Shape;13;p64"/>
          <p:cNvSpPr>
            <a:spLocks noGrp="1"/>
          </p:cNvSpPr>
          <p:nvPr>
            <p:ph type="pic" idx="2"/>
          </p:nvPr>
        </p:nvSpPr>
        <p:spPr>
          <a:xfrm>
            <a:off x="0" y="0"/>
            <a:ext cx="9144000" cy="3895913"/>
          </a:xfrm>
          <a:prstGeom prst="rect">
            <a:avLst/>
          </a:prstGeom>
          <a:noFill/>
          <a:ln>
            <a:noFill/>
          </a:ln>
        </p:spPr>
      </p:sp>
      <p:sp>
        <p:nvSpPr>
          <p:cNvPr id="14" name="Google Shape;14;p64"/>
          <p:cNvSpPr/>
          <p:nvPr/>
        </p:nvSpPr>
        <p:spPr>
          <a:xfrm>
            <a:off x="0" y="1"/>
            <a:ext cx="9144000" cy="391430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15;p64"/>
          <p:cNvSpPr/>
          <p:nvPr/>
        </p:nvSpPr>
        <p:spPr>
          <a:xfrm>
            <a:off x="0" y="3895913"/>
            <a:ext cx="9144000" cy="12475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 name="Google Shape;16;p64"/>
          <p:cNvPicPr preferRelativeResize="0"/>
          <p:nvPr/>
        </p:nvPicPr>
        <p:blipFill rotWithShape="1">
          <a:blip r:embed="rId2">
            <a:alphaModFix/>
          </a:blip>
          <a:srcRect/>
          <a:stretch/>
        </p:blipFill>
        <p:spPr>
          <a:xfrm>
            <a:off x="395288" y="4196837"/>
            <a:ext cx="2564828" cy="559987"/>
          </a:xfrm>
          <a:prstGeom prst="rect">
            <a:avLst/>
          </a:prstGeom>
          <a:noFill/>
          <a:ln>
            <a:noFill/>
          </a:ln>
        </p:spPr>
      </p:pic>
      <p:pic>
        <p:nvPicPr>
          <p:cNvPr id="17" name="Google Shape;17;p64" descr="Women Entrepreneurship Knowledge Hub"/>
          <p:cNvPicPr preferRelativeResize="0"/>
          <p:nvPr/>
        </p:nvPicPr>
        <p:blipFill rotWithShape="1">
          <a:blip r:embed="rId3">
            <a:alphaModFix/>
          </a:blip>
          <a:srcRect/>
          <a:stretch/>
        </p:blipFill>
        <p:spPr>
          <a:xfrm>
            <a:off x="3578484" y="4151707"/>
            <a:ext cx="1987031" cy="650246"/>
          </a:xfrm>
          <a:prstGeom prst="rect">
            <a:avLst/>
          </a:prstGeom>
          <a:noFill/>
          <a:ln>
            <a:noFill/>
          </a:ln>
        </p:spPr>
      </p:pic>
      <p:sp>
        <p:nvSpPr>
          <p:cNvPr id="18" name="Google Shape;18;p64"/>
          <p:cNvSpPr txBox="1">
            <a:spLocks noGrp="1"/>
          </p:cNvSpPr>
          <p:nvPr>
            <p:ph type="body" idx="1"/>
          </p:nvPr>
        </p:nvSpPr>
        <p:spPr>
          <a:xfrm>
            <a:off x="496429" y="2855669"/>
            <a:ext cx="2303555" cy="711890"/>
          </a:xfrm>
          <a:prstGeom prst="rect">
            <a:avLst/>
          </a:prstGeom>
          <a:solidFill>
            <a:srgbClr val="262626"/>
          </a:solidFill>
          <a:ln>
            <a:noFill/>
          </a:ln>
        </p:spPr>
        <p:txBody>
          <a:bodyPr spcFirstLastPara="1" wrap="square" lIns="108000" tIns="0" rIns="108000" bIns="108000"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64"/>
          <p:cNvSpPr txBox="1">
            <a:spLocks noGrp="1"/>
          </p:cNvSpPr>
          <p:nvPr>
            <p:ph type="title"/>
          </p:nvPr>
        </p:nvSpPr>
        <p:spPr>
          <a:xfrm>
            <a:off x="4051759" y="1224040"/>
            <a:ext cx="4596559" cy="1447903"/>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4"/>
          <p:cNvSpPr txBox="1">
            <a:spLocks noGrp="1"/>
          </p:cNvSpPr>
          <p:nvPr>
            <p:ph type="body" idx="3"/>
          </p:nvPr>
        </p:nvSpPr>
        <p:spPr>
          <a:xfrm>
            <a:off x="4051759" y="2640610"/>
            <a:ext cx="4595812" cy="945734"/>
          </a:xfrm>
          <a:prstGeom prst="rect">
            <a:avLst/>
          </a:prstGeom>
          <a:solidFill>
            <a:schemeClr val="accent2"/>
          </a:solidFill>
          <a:ln>
            <a:noFill/>
          </a:ln>
        </p:spPr>
        <p:txBody>
          <a:bodyPr spcFirstLastPara="1" wrap="square" lIns="216000" tIns="72000" rIns="216000" bIns="72000" anchor="ctr" anchorCtr="0">
            <a:normAutofit/>
          </a:bodyPr>
          <a:lstStyle>
            <a:lvl1pPr marL="457200" marR="0" lvl="0" indent="-228600" algn="l" rtl="0">
              <a:lnSpc>
                <a:spcPct val="100000"/>
              </a:lnSpc>
              <a:spcBef>
                <a:spcPts val="0"/>
              </a:spcBef>
              <a:spcAft>
                <a:spcPts val="0"/>
              </a:spcAft>
              <a:buClr>
                <a:srgbClr val="000000"/>
              </a:buClr>
              <a:buSzPts val="1400"/>
              <a:buFont typeface="Arial"/>
              <a:buNone/>
              <a:defRPr sz="2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64"/>
          <p:cNvSpPr txBox="1">
            <a:spLocks noGrp="1"/>
          </p:cNvSpPr>
          <p:nvPr>
            <p:ph type="body" idx="4"/>
          </p:nvPr>
        </p:nvSpPr>
        <p:spPr>
          <a:xfrm>
            <a:off x="4050554" y="811213"/>
            <a:ext cx="4596559" cy="320675"/>
          </a:xfrm>
          <a:prstGeom prst="rect">
            <a:avLst/>
          </a:prstGeom>
          <a:solidFill>
            <a:srgbClr val="EAF7D2">
              <a:alpha val="49019"/>
            </a:srgbClr>
          </a:solidFill>
          <a:ln>
            <a:noFill/>
          </a:ln>
        </p:spPr>
        <p:txBody>
          <a:bodyPr spcFirstLastPara="1" wrap="square" lIns="219450" tIns="109725" rIns="109725" bIns="1097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2" name="Google Shape;22;p64"/>
          <p:cNvPicPr preferRelativeResize="0"/>
          <p:nvPr/>
        </p:nvPicPr>
        <p:blipFill rotWithShape="1">
          <a:blip r:embed="rId4">
            <a:alphaModFix/>
          </a:blip>
          <a:srcRect/>
          <a:stretch/>
        </p:blipFill>
        <p:spPr>
          <a:xfrm>
            <a:off x="6307813" y="4167154"/>
            <a:ext cx="2477412" cy="6193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84"/>
        <p:cNvGrpSpPr/>
        <p:nvPr/>
      </p:nvGrpSpPr>
      <p:grpSpPr>
        <a:xfrm>
          <a:off x="0" y="0"/>
          <a:ext cx="0" cy="0"/>
          <a:chOff x="0" y="0"/>
          <a:chExt cx="0" cy="0"/>
        </a:xfrm>
      </p:grpSpPr>
      <p:sp>
        <p:nvSpPr>
          <p:cNvPr id="85" name="Google Shape;85;p93"/>
          <p:cNvSpPr/>
          <p:nvPr/>
        </p:nvSpPr>
        <p:spPr>
          <a:xfrm>
            <a:off x="4800602" y="1296986"/>
            <a:ext cx="3984624" cy="3470275"/>
          </a:xfrm>
          <a:prstGeom prst="rect">
            <a:avLst/>
          </a:prstGeom>
          <a:solidFill>
            <a:schemeClr val="accent2"/>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 name="Google Shape;86;p93"/>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9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8" name="Google Shape;88;p93"/>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89" name="Google Shape;89;p93"/>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 name="Google Shape;90;p93"/>
          <p:cNvSpPr txBox="1">
            <a:spLocks noGrp="1"/>
          </p:cNvSpPr>
          <p:nvPr>
            <p:ph type="body" idx="2"/>
          </p:nvPr>
        </p:nvSpPr>
        <p:spPr>
          <a:xfrm>
            <a:off x="404297" y="985284"/>
            <a:ext cx="4167703"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General">
  <p:cSld name="1_General">
    <p:spTree>
      <p:nvGrpSpPr>
        <p:cNvPr id="1" name="Shape 757"/>
        <p:cNvGrpSpPr/>
        <p:nvPr/>
      </p:nvGrpSpPr>
      <p:grpSpPr>
        <a:xfrm>
          <a:off x="0" y="0"/>
          <a:ext cx="0" cy="0"/>
          <a:chOff x="0" y="0"/>
          <a:chExt cx="0" cy="0"/>
        </a:xfrm>
      </p:grpSpPr>
      <p:sp>
        <p:nvSpPr>
          <p:cNvPr id="758" name="Google Shape;758;g34294e0d2df_0_159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750"/>
              </a:spcBef>
              <a:spcAft>
                <a:spcPts val="0"/>
              </a:spcAft>
              <a:buClr>
                <a:srgbClr val="000000"/>
              </a:buClr>
              <a:buSzPts val="2800"/>
              <a:buFont typeface="Arial"/>
              <a:buChar char="•"/>
              <a:defRPr sz="1400" b="0" i="0" u="none" strike="noStrike" cap="none">
                <a:solidFill>
                  <a:srgbClr val="000000"/>
                </a:solidFill>
                <a:latin typeface="Arial"/>
                <a:ea typeface="Arial"/>
                <a:cs typeface="Arial"/>
                <a:sym typeface="Arial"/>
              </a:defRPr>
            </a:lvl1pPr>
            <a:lvl2pPr marL="914400" marR="0" lvl="1" indent="-381000" algn="l">
              <a:lnSpc>
                <a:spcPct val="90000"/>
              </a:lnSpc>
              <a:spcBef>
                <a:spcPts val="375"/>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2pPr>
            <a:lvl3pPr marL="1371600" marR="0" lvl="2" indent="-355600" algn="l">
              <a:lnSpc>
                <a:spcPct val="90000"/>
              </a:lnSpc>
              <a:spcBef>
                <a:spcPts val="375"/>
              </a:spcBef>
              <a:spcAft>
                <a:spcPts val="0"/>
              </a:spcAft>
              <a:buClr>
                <a:srgbClr val="000000"/>
              </a:buClr>
              <a:buSzPts val="2000"/>
              <a:buFont typeface="Arial"/>
              <a:buChar char="•"/>
              <a:defRPr sz="1400" b="0" i="0" u="none" strike="noStrike" cap="none">
                <a:solidFill>
                  <a:srgbClr val="000000"/>
                </a:solidFill>
                <a:latin typeface="Arial"/>
                <a:ea typeface="Arial"/>
                <a:cs typeface="Arial"/>
                <a:sym typeface="Arial"/>
              </a:defRPr>
            </a:lvl3pPr>
            <a:lvl4pPr marL="1828800" marR="0" lvl="3" indent="-342900" algn="l">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a:lnSpc>
                <a:spcPct val="90000"/>
              </a:lnSpc>
              <a:spcBef>
                <a:spcPts val="375"/>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9" name="Google Shape;759;g34294e0d2df_0_1593"/>
          <p:cNvSpPr txBox="1">
            <a:spLocks noGrp="1"/>
          </p:cNvSpPr>
          <p:nvPr>
            <p:ph type="title"/>
          </p:nvPr>
        </p:nvSpPr>
        <p:spPr>
          <a:xfrm>
            <a:off x="628650" y="339606"/>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0" name="Google Shape;760;g34294e0d2df_0_1593"/>
          <p:cNvSpPr txBox="1"/>
          <p:nvPr/>
        </p:nvSpPr>
        <p:spPr>
          <a:xfrm>
            <a:off x="7959678" y="4763751"/>
            <a:ext cx="594600" cy="300000"/>
          </a:xfrm>
          <a:prstGeom prst="rect">
            <a:avLst/>
          </a:prstGeom>
          <a:noFill/>
          <a:ln>
            <a:noFill/>
          </a:ln>
        </p:spPr>
        <p:txBody>
          <a:bodyPr spcFirstLastPara="1" wrap="square" lIns="68550" tIns="34275" rIns="68550" bIns="34275" anchor="t" anchorCtr="0">
            <a:spAutoFit/>
          </a:bodyPr>
          <a:lstStyle/>
          <a:p>
            <a:pPr marL="0" marR="0" lvl="0" indent="0" algn="r" rtl="0">
              <a:lnSpc>
                <a:spcPct val="100000"/>
              </a:lnSpc>
              <a:spcBef>
                <a:spcPts val="0"/>
              </a:spcBef>
              <a:spcAft>
                <a:spcPts val="0"/>
              </a:spcAft>
              <a:buClr>
                <a:srgbClr val="000000"/>
              </a:buClr>
              <a:buSzPts val="2000"/>
              <a:buFont typeface="Arial"/>
              <a:buNone/>
            </a:pPr>
            <a:fld id="{00000000-1234-1234-1234-123412341234}" type="slidenum">
              <a:rPr lang="en-US" sz="1500" b="0" i="0" u="none" strike="noStrike" cap="none">
                <a:solidFill>
                  <a:srgbClr val="7F7F7F"/>
                </a:solidFill>
                <a:latin typeface="Helvetica Neue"/>
                <a:ea typeface="Helvetica Neue"/>
                <a:cs typeface="Helvetica Neue"/>
                <a:sym typeface="Helvetica Neue"/>
              </a:rPr>
              <a:t>‹#›</a:t>
            </a:fld>
            <a:endParaRPr sz="1500" b="0" i="0" u="none" strike="noStrike" cap="none">
              <a:solidFill>
                <a:srgbClr val="7F7F7F"/>
              </a:solidFill>
              <a:latin typeface="Helvetica Neue"/>
              <a:ea typeface="Helvetica Neue"/>
              <a:cs typeface="Helvetica Neue"/>
              <a:sym typeface="Helvetica Neue"/>
            </a:endParaRPr>
          </a:p>
        </p:txBody>
      </p:sp>
      <p:pic>
        <p:nvPicPr>
          <p:cNvPr id="761" name="Google Shape;761;g34294e0d2df_0_1593"/>
          <p:cNvPicPr preferRelativeResize="0"/>
          <p:nvPr/>
        </p:nvPicPr>
        <p:blipFill rotWithShape="1">
          <a:blip r:embed="rId2">
            <a:alphaModFix/>
          </a:blip>
          <a:srcRect/>
          <a:stretch/>
        </p:blipFill>
        <p:spPr>
          <a:xfrm>
            <a:off x="8576111" y="4586129"/>
            <a:ext cx="398555" cy="3985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762"/>
        <p:cNvGrpSpPr/>
        <p:nvPr/>
      </p:nvGrpSpPr>
      <p:grpSpPr>
        <a:xfrm>
          <a:off x="0" y="0"/>
          <a:ext cx="0" cy="0"/>
          <a:chOff x="0" y="0"/>
          <a:chExt cx="0" cy="0"/>
        </a:xfrm>
      </p:grpSpPr>
      <p:sp>
        <p:nvSpPr>
          <p:cNvPr id="763" name="Google Shape;763;g34294e0d2df_0_1598"/>
          <p:cNvSpPr txBox="1">
            <a:spLocks noGrp="1"/>
          </p:cNvSpPr>
          <p:nvPr>
            <p:ph type="title"/>
          </p:nvPr>
        </p:nvSpPr>
        <p:spPr>
          <a:xfrm>
            <a:off x="3738937" y="376239"/>
            <a:ext cx="50463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4" name="Google Shape;764;g34294e0d2df_0_1598"/>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65" name="Google Shape;765;g34294e0d2df_0_1598"/>
          <p:cNvSpPr>
            <a:spLocks noGrp="1"/>
          </p:cNvSpPr>
          <p:nvPr>
            <p:ph type="pic" idx="2"/>
          </p:nvPr>
        </p:nvSpPr>
        <p:spPr>
          <a:xfrm>
            <a:off x="111336" y="0"/>
            <a:ext cx="3096900" cy="5143500"/>
          </a:xfrm>
          <a:prstGeom prst="rect">
            <a:avLst/>
          </a:prstGeom>
          <a:solidFill>
            <a:schemeClr val="lt2"/>
          </a:solidFill>
          <a:ln>
            <a:noFill/>
          </a:ln>
          <a:effectLst>
            <a:outerShdw blurRad="292100" dist="165100" dir="10800000" sx="95000" sy="95000" algn="tr" rotWithShape="0">
              <a:srgbClr val="000000">
                <a:alpha val="8240"/>
              </a:srgbClr>
            </a:outerShdw>
          </a:effectLst>
        </p:spPr>
      </p:sp>
      <p:pic>
        <p:nvPicPr>
          <p:cNvPr id="766" name="Google Shape;766;g34294e0d2df_0_159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767" name="Google Shape;767;g34294e0d2df_0_1598"/>
          <p:cNvSpPr/>
          <p:nvPr/>
        </p:nvSpPr>
        <p:spPr>
          <a:xfrm>
            <a:off x="-24652"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8" name="Google Shape;768;g34294e0d2df_0_1598"/>
          <p:cNvSpPr txBox="1">
            <a:spLocks noGrp="1"/>
          </p:cNvSpPr>
          <p:nvPr>
            <p:ph type="body" idx="1"/>
          </p:nvPr>
        </p:nvSpPr>
        <p:spPr>
          <a:xfrm>
            <a:off x="3738937" y="985284"/>
            <a:ext cx="5046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INTRO">
  <p:cSld name="2_INTRO 2">
    <p:bg>
      <p:bgPr>
        <a:solidFill>
          <a:schemeClr val="lt1"/>
        </a:solidFill>
        <a:effectLst/>
      </p:bgPr>
    </p:bg>
    <p:spTree>
      <p:nvGrpSpPr>
        <p:cNvPr id="1" name="Shape 769"/>
        <p:cNvGrpSpPr/>
        <p:nvPr/>
      </p:nvGrpSpPr>
      <p:grpSpPr>
        <a:xfrm>
          <a:off x="0" y="0"/>
          <a:ext cx="0" cy="0"/>
          <a:chOff x="0" y="0"/>
          <a:chExt cx="0" cy="0"/>
        </a:xfrm>
      </p:grpSpPr>
      <p:sp>
        <p:nvSpPr>
          <p:cNvPr id="770" name="Google Shape;770;g34294e0d2df_0_1605"/>
          <p:cNvSpPr>
            <a:spLocks noGrp="1"/>
          </p:cNvSpPr>
          <p:nvPr>
            <p:ph type="pic" idx="2"/>
          </p:nvPr>
        </p:nvSpPr>
        <p:spPr>
          <a:xfrm>
            <a:off x="0" y="0"/>
            <a:ext cx="9144000" cy="3895800"/>
          </a:xfrm>
          <a:prstGeom prst="rect">
            <a:avLst/>
          </a:prstGeom>
          <a:noFill/>
          <a:ln>
            <a:noFill/>
          </a:ln>
        </p:spPr>
      </p:sp>
      <p:sp>
        <p:nvSpPr>
          <p:cNvPr id="771" name="Google Shape;771;g34294e0d2df_0_1605"/>
          <p:cNvSpPr/>
          <p:nvPr/>
        </p:nvSpPr>
        <p:spPr>
          <a:xfrm>
            <a:off x="0" y="11496"/>
            <a:ext cx="9144000" cy="3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2" name="Google Shape;772;g34294e0d2df_0_1605"/>
          <p:cNvSpPr/>
          <p:nvPr/>
        </p:nvSpPr>
        <p:spPr>
          <a:xfrm>
            <a:off x="0" y="3895913"/>
            <a:ext cx="9144000" cy="124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3" name="Google Shape;773;g34294e0d2df_0_1605"/>
          <p:cNvSpPr txBox="1">
            <a:spLocks noGrp="1"/>
          </p:cNvSpPr>
          <p:nvPr>
            <p:ph type="body" idx="1"/>
          </p:nvPr>
        </p:nvSpPr>
        <p:spPr>
          <a:xfrm>
            <a:off x="6344763" y="2850224"/>
            <a:ext cx="2303700" cy="711900"/>
          </a:xfrm>
          <a:prstGeom prst="rect">
            <a:avLst/>
          </a:prstGeom>
          <a:solidFill>
            <a:srgbClr val="262626"/>
          </a:solidFill>
          <a:ln>
            <a:noFill/>
          </a:ln>
        </p:spPr>
        <p:txBody>
          <a:bodyPr spcFirstLastPara="1" wrap="square" lIns="108000" tIns="0" rIns="108000" bIns="108000" anchor="ctr" anchorCtr="0">
            <a:no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4" name="Google Shape;774;g34294e0d2df_0_1605"/>
          <p:cNvSpPr txBox="1">
            <a:spLocks noGrp="1"/>
          </p:cNvSpPr>
          <p:nvPr>
            <p:ph type="title"/>
          </p:nvPr>
        </p:nvSpPr>
        <p:spPr>
          <a:xfrm>
            <a:off x="437933" y="1199810"/>
            <a:ext cx="4596600" cy="1447800"/>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5" name="Google Shape;775;g34294e0d2df_0_1605"/>
          <p:cNvSpPr txBox="1">
            <a:spLocks noGrp="1"/>
          </p:cNvSpPr>
          <p:nvPr>
            <p:ph type="body" idx="3"/>
          </p:nvPr>
        </p:nvSpPr>
        <p:spPr>
          <a:xfrm>
            <a:off x="437933" y="2616380"/>
            <a:ext cx="4595700" cy="945600"/>
          </a:xfrm>
          <a:prstGeom prst="rect">
            <a:avLst/>
          </a:prstGeom>
          <a:solidFill>
            <a:schemeClr val="accent2"/>
          </a:solidFill>
          <a:ln>
            <a:noFill/>
          </a:ln>
        </p:spPr>
        <p:txBody>
          <a:bodyPr spcFirstLastPara="1" wrap="square" lIns="216000" tIns="72000" rIns="216000" bIns="72000" anchor="ctr" anchorCtr="0">
            <a:normAutofit/>
          </a:bodyPr>
          <a:lstStyle>
            <a:lvl1pPr marL="457200" marR="0" lvl="0" indent="-228600" algn="l">
              <a:lnSpc>
                <a:spcPct val="100000"/>
              </a:lnSpc>
              <a:spcBef>
                <a:spcPts val="0"/>
              </a:spcBef>
              <a:spcAft>
                <a:spcPts val="0"/>
              </a:spcAft>
              <a:buClr>
                <a:srgbClr val="000000"/>
              </a:buClr>
              <a:buSzPts val="1400"/>
              <a:buFont typeface="Arial"/>
              <a:buNone/>
              <a:defRPr sz="25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6" name="Google Shape;776;g34294e0d2df_0_1605"/>
          <p:cNvSpPr txBox="1">
            <a:spLocks noGrp="1"/>
          </p:cNvSpPr>
          <p:nvPr>
            <p:ph type="body" idx="4"/>
          </p:nvPr>
        </p:nvSpPr>
        <p:spPr>
          <a:xfrm>
            <a:off x="436728" y="786983"/>
            <a:ext cx="4596600" cy="320700"/>
          </a:xfrm>
          <a:prstGeom prst="rect">
            <a:avLst/>
          </a:prstGeom>
          <a:solidFill>
            <a:srgbClr val="EAF7D2">
              <a:alpha val="48630"/>
            </a:srgbClr>
          </a:solidFill>
          <a:ln>
            <a:noFill/>
          </a:ln>
        </p:spPr>
        <p:txBody>
          <a:bodyPr spcFirstLastPara="1" wrap="square" lIns="219450" tIns="109725" rIns="109725" bIns="109725" anchor="ctr" anchorCtr="0">
            <a:noAutofit/>
          </a:bodyPr>
          <a:lstStyle>
            <a:lvl1pPr marL="457200" marR="0" lvl="0" indent="-228600" algn="l">
              <a:lnSpc>
                <a:spcPct val="10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77" name="Google Shape;777;g34294e0d2df_0_1605"/>
          <p:cNvPicPr preferRelativeResize="0"/>
          <p:nvPr/>
        </p:nvPicPr>
        <p:blipFill rotWithShape="1">
          <a:blip r:embed="rId2">
            <a:alphaModFix/>
          </a:blip>
          <a:srcRect/>
          <a:stretch/>
        </p:blipFill>
        <p:spPr>
          <a:xfrm>
            <a:off x="395288" y="4196837"/>
            <a:ext cx="2564829" cy="559987"/>
          </a:xfrm>
          <a:prstGeom prst="rect">
            <a:avLst/>
          </a:prstGeom>
          <a:noFill/>
          <a:ln>
            <a:noFill/>
          </a:ln>
        </p:spPr>
      </p:pic>
      <p:pic>
        <p:nvPicPr>
          <p:cNvPr id="778" name="Google Shape;778;g34294e0d2df_0_1605" descr="Women Entrepreneurship Knowledge Hub"/>
          <p:cNvPicPr preferRelativeResize="0"/>
          <p:nvPr/>
        </p:nvPicPr>
        <p:blipFill rotWithShape="1">
          <a:blip r:embed="rId3">
            <a:alphaModFix/>
          </a:blip>
          <a:srcRect/>
          <a:stretch/>
        </p:blipFill>
        <p:spPr>
          <a:xfrm>
            <a:off x="3578484" y="4151707"/>
            <a:ext cx="1987031" cy="650246"/>
          </a:xfrm>
          <a:prstGeom prst="rect">
            <a:avLst/>
          </a:prstGeom>
          <a:noFill/>
          <a:ln>
            <a:noFill/>
          </a:ln>
        </p:spPr>
      </p:pic>
      <p:pic>
        <p:nvPicPr>
          <p:cNvPr id="779" name="Google Shape;779;g34294e0d2df_0_1605"/>
          <p:cNvPicPr preferRelativeResize="0"/>
          <p:nvPr/>
        </p:nvPicPr>
        <p:blipFill rotWithShape="1">
          <a:blip r:embed="rId4">
            <a:alphaModFix/>
          </a:blip>
          <a:srcRect/>
          <a:stretch/>
        </p:blipFill>
        <p:spPr>
          <a:xfrm>
            <a:off x="6307813" y="4167154"/>
            <a:ext cx="2477412" cy="61935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cSld name="Teal_Main With Subheading">
    <p:spTree>
      <p:nvGrpSpPr>
        <p:cNvPr id="1" name="Shape 780"/>
        <p:cNvGrpSpPr/>
        <p:nvPr/>
      </p:nvGrpSpPr>
      <p:grpSpPr>
        <a:xfrm>
          <a:off x="0" y="0"/>
          <a:ext cx="0" cy="0"/>
          <a:chOff x="0" y="0"/>
          <a:chExt cx="0" cy="0"/>
        </a:xfrm>
      </p:grpSpPr>
      <p:sp>
        <p:nvSpPr>
          <p:cNvPr id="781" name="Google Shape;781;g34294e0d2df_0_1616"/>
          <p:cNvSpPr txBox="1">
            <a:spLocks noGrp="1"/>
          </p:cNvSpPr>
          <p:nvPr>
            <p:ph type="title"/>
          </p:nvPr>
        </p:nvSpPr>
        <p:spPr>
          <a:xfrm>
            <a:off x="395287"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2" name="Google Shape;782;g34294e0d2df_0_1616"/>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83" name="Google Shape;783;g34294e0d2df_0_1616"/>
          <p:cNvSpPr txBox="1">
            <a:spLocks noGrp="1"/>
          </p:cNvSpPr>
          <p:nvPr>
            <p:ph type="body" idx="1"/>
          </p:nvPr>
        </p:nvSpPr>
        <p:spPr>
          <a:xfrm>
            <a:off x="404297" y="972344"/>
            <a:ext cx="8380800" cy="3192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2000" b="1" i="0" u="none" strike="noStrike" cap="none">
                <a:solidFill>
                  <a:schemeClr val="accent3"/>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84" name="Google Shape;784;g34294e0d2df_0_161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785" name="Google Shape;785;g34294e0d2df_0_1616"/>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6" name="Google Shape;786;g34294e0d2df_0_1616"/>
          <p:cNvSpPr txBox="1">
            <a:spLocks noGrp="1"/>
          </p:cNvSpPr>
          <p:nvPr>
            <p:ph type="body" idx="2"/>
          </p:nvPr>
        </p:nvSpPr>
        <p:spPr>
          <a:xfrm>
            <a:off x="404297" y="1480863"/>
            <a:ext cx="8380800" cy="32865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787"/>
        <p:cNvGrpSpPr/>
        <p:nvPr/>
      </p:nvGrpSpPr>
      <p:grpSpPr>
        <a:xfrm>
          <a:off x="0" y="0"/>
          <a:ext cx="0" cy="0"/>
          <a:chOff x="0" y="0"/>
          <a:chExt cx="0" cy="0"/>
        </a:xfrm>
      </p:grpSpPr>
      <p:sp>
        <p:nvSpPr>
          <p:cNvPr id="788" name="Google Shape;788;g34294e0d2df_0_1623"/>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9" name="Google Shape;789;g34294e0d2df_0_1623"/>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790" name="Google Shape;790;g34294e0d2df_0_1623"/>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791" name="Google Shape;791;g34294e0d2df_0_1623"/>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2" name="Google Shape;792;g34294e0d2df_0_1623"/>
          <p:cNvSpPr txBox="1">
            <a:spLocks noGrp="1"/>
          </p:cNvSpPr>
          <p:nvPr>
            <p:ph type="body" idx="1"/>
          </p:nvPr>
        </p:nvSpPr>
        <p:spPr>
          <a:xfrm>
            <a:off x="404297" y="935665"/>
            <a:ext cx="8389800" cy="38316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3"/>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4"/>
        <p:cNvGrpSpPr/>
        <p:nvPr/>
      </p:nvGrpSpPr>
      <p:grpSpPr>
        <a:xfrm>
          <a:off x="0" y="0"/>
          <a:ext cx="0" cy="0"/>
          <a:chOff x="0" y="0"/>
          <a:chExt cx="0" cy="0"/>
        </a:xfrm>
      </p:grpSpPr>
      <p:sp>
        <p:nvSpPr>
          <p:cNvPr id="795" name="Google Shape;795;g34294e0d2df_0_1630"/>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g34294e0d2df_0_163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General">
  <p:cSld name="2_General">
    <p:spTree>
      <p:nvGrpSpPr>
        <p:cNvPr id="1" name="Shape 797"/>
        <p:cNvGrpSpPr/>
        <p:nvPr/>
      </p:nvGrpSpPr>
      <p:grpSpPr>
        <a:xfrm>
          <a:off x="0" y="0"/>
          <a:ext cx="0" cy="0"/>
          <a:chOff x="0" y="0"/>
          <a:chExt cx="0" cy="0"/>
        </a:xfrm>
      </p:grpSpPr>
      <p:sp>
        <p:nvSpPr>
          <p:cNvPr id="798" name="Google Shape;798;g34294e0d2df_0_1633"/>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9" name="Google Shape;799;g34294e0d2df_0_1633"/>
          <p:cNvSpPr txBox="1">
            <a:spLocks noGrp="1"/>
          </p:cNvSpPr>
          <p:nvPr>
            <p:ph type="title"/>
          </p:nvPr>
        </p:nvSpPr>
        <p:spPr>
          <a:xfrm>
            <a:off x="628650" y="339606"/>
            <a:ext cx="7886700" cy="994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000"/>
              <a:buNone/>
              <a:defRPr>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0" name="Google Shape;800;g34294e0d2df_0_1633"/>
          <p:cNvSpPr txBox="1"/>
          <p:nvPr/>
        </p:nvSpPr>
        <p:spPr>
          <a:xfrm>
            <a:off x="7959678" y="4763750"/>
            <a:ext cx="594900" cy="323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7F7F7F"/>
                </a:solidFill>
                <a:latin typeface="Helvetica Neue"/>
                <a:ea typeface="Helvetica Neue"/>
                <a:cs typeface="Helvetica Neue"/>
                <a:sym typeface="Helvetica Neue"/>
              </a:rPr>
              <a:t>‹#›</a:t>
            </a:fld>
            <a:endParaRPr sz="1500" b="0" i="0" u="none" strike="noStrike" cap="none">
              <a:solidFill>
                <a:srgbClr val="7F7F7F"/>
              </a:solidFill>
              <a:latin typeface="Helvetica Neue"/>
              <a:ea typeface="Helvetica Neue"/>
              <a:cs typeface="Helvetica Neue"/>
              <a:sym typeface="Helvetica Neue"/>
            </a:endParaRPr>
          </a:p>
        </p:txBody>
      </p:sp>
      <p:pic>
        <p:nvPicPr>
          <p:cNvPr id="801" name="Google Shape;801;g34294e0d2df_0_1633"/>
          <p:cNvPicPr preferRelativeResize="0"/>
          <p:nvPr/>
        </p:nvPicPr>
        <p:blipFill rotWithShape="1">
          <a:blip r:embed="rId2">
            <a:alphaModFix/>
          </a:blip>
          <a:srcRect/>
          <a:stretch/>
        </p:blipFill>
        <p:spPr>
          <a:xfrm>
            <a:off x="8576110" y="4586128"/>
            <a:ext cx="398555" cy="3985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500"/>
                                        <p:tgtEl>
                                          <p:spTgt spid="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802"/>
        <p:cNvGrpSpPr/>
        <p:nvPr/>
      </p:nvGrpSpPr>
      <p:grpSpPr>
        <a:xfrm>
          <a:off x="0" y="0"/>
          <a:ext cx="0" cy="0"/>
          <a:chOff x="0" y="0"/>
          <a:chExt cx="0" cy="0"/>
        </a:xfrm>
      </p:grpSpPr>
      <p:sp>
        <p:nvSpPr>
          <p:cNvPr id="803" name="Google Shape;803;g34294e0d2df_0_1638"/>
          <p:cNvSpPr/>
          <p:nvPr/>
        </p:nvSpPr>
        <p:spPr>
          <a:xfrm>
            <a:off x="135988" y="2630774"/>
            <a:ext cx="3072300" cy="2512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4" name="Google Shape;804;g34294e0d2df_0_1638"/>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05" name="Google Shape;805;g34294e0d2df_0_1638"/>
          <p:cNvSpPr>
            <a:spLocks noGrp="1"/>
          </p:cNvSpPr>
          <p:nvPr>
            <p:ph type="pic" idx="2"/>
          </p:nvPr>
        </p:nvSpPr>
        <p:spPr>
          <a:xfrm>
            <a:off x="135988" y="-1"/>
            <a:ext cx="3072300" cy="2630700"/>
          </a:xfrm>
          <a:prstGeom prst="rect">
            <a:avLst/>
          </a:prstGeom>
          <a:solidFill>
            <a:schemeClr val="lt2"/>
          </a:solidFill>
          <a:ln>
            <a:noFill/>
          </a:ln>
          <a:effectLst>
            <a:outerShdw blurRad="292100" dist="165100" dir="3300000" sx="95000" sy="95000" algn="tr" rotWithShape="0">
              <a:srgbClr val="000000">
                <a:alpha val="8240"/>
              </a:srgbClr>
            </a:outerShdw>
          </a:effectLst>
        </p:spPr>
      </p:sp>
      <p:sp>
        <p:nvSpPr>
          <p:cNvPr id="806" name="Google Shape;806;g34294e0d2df_0_1638"/>
          <p:cNvSpPr txBox="1">
            <a:spLocks noGrp="1"/>
          </p:cNvSpPr>
          <p:nvPr>
            <p:ph type="body" idx="1"/>
          </p:nvPr>
        </p:nvSpPr>
        <p:spPr>
          <a:xfrm>
            <a:off x="400298" y="2949387"/>
            <a:ext cx="2590200" cy="18180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4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807" name="Google Shape;807;g34294e0d2df_0_163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808" name="Google Shape;808;g34294e0d2df_0_1638"/>
          <p:cNvSpPr txBox="1">
            <a:spLocks noGrp="1"/>
          </p:cNvSpPr>
          <p:nvPr>
            <p:ph type="title"/>
          </p:nvPr>
        </p:nvSpPr>
        <p:spPr>
          <a:xfrm>
            <a:off x="3738937" y="376239"/>
            <a:ext cx="50463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g34294e0d2df_0_1638"/>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0" name="Google Shape;810;g34294e0d2df_0_1638"/>
          <p:cNvSpPr txBox="1">
            <a:spLocks noGrp="1"/>
          </p:cNvSpPr>
          <p:nvPr>
            <p:ph type="body" idx="3"/>
          </p:nvPr>
        </p:nvSpPr>
        <p:spPr>
          <a:xfrm>
            <a:off x="3738937" y="985284"/>
            <a:ext cx="5055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811"/>
        <p:cNvGrpSpPr/>
        <p:nvPr/>
      </p:nvGrpSpPr>
      <p:grpSpPr>
        <a:xfrm>
          <a:off x="0" y="0"/>
          <a:ext cx="0" cy="0"/>
          <a:chOff x="0" y="0"/>
          <a:chExt cx="0" cy="0"/>
        </a:xfrm>
      </p:grpSpPr>
      <p:sp>
        <p:nvSpPr>
          <p:cNvPr id="812" name="Google Shape;812;g34294e0d2df_0_1647"/>
          <p:cNvSpPr/>
          <p:nvPr/>
        </p:nvSpPr>
        <p:spPr>
          <a:xfrm>
            <a:off x="6138472" y="1276348"/>
            <a:ext cx="2646900" cy="3490800"/>
          </a:xfrm>
          <a:prstGeom prst="rect">
            <a:avLst/>
          </a:prstGeom>
          <a:solidFill>
            <a:schemeClr val="accent2"/>
          </a:solidFill>
          <a:ln>
            <a:noFill/>
          </a:ln>
          <a:effectLst>
            <a:outerShdw blurRad="292100" dist="165100" dir="10800000" sx="95000" sy="95000" algn="ctr" rotWithShape="0">
              <a:srgbClr val="000000">
                <a:alpha val="90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3" name="Google Shape;813;g34294e0d2df_0_1647"/>
          <p:cNvSpPr txBox="1">
            <a:spLocks noGrp="1"/>
          </p:cNvSpPr>
          <p:nvPr>
            <p:ph type="title"/>
          </p:nvPr>
        </p:nvSpPr>
        <p:spPr>
          <a:xfrm>
            <a:off x="395287" y="376239"/>
            <a:ext cx="8389800" cy="411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4" name="Google Shape;814;g34294e0d2df_0_1647"/>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15" name="Google Shape;815;g34294e0d2df_0_1647"/>
          <p:cNvSpPr txBox="1">
            <a:spLocks noGrp="1"/>
          </p:cNvSpPr>
          <p:nvPr>
            <p:ph type="body" idx="1"/>
          </p:nvPr>
        </p:nvSpPr>
        <p:spPr>
          <a:xfrm>
            <a:off x="6422074" y="1755135"/>
            <a:ext cx="2079600" cy="2533200"/>
          </a:xfrm>
          <a:prstGeom prst="rect">
            <a:avLst/>
          </a:prstGeom>
          <a:noFill/>
          <a:ln>
            <a:noFill/>
          </a:ln>
        </p:spPr>
        <p:txBody>
          <a:bodyPr spcFirstLastPara="1" wrap="square" lIns="0" tIns="0" rIns="0" bIns="0" anchor="t" anchorCtr="0">
            <a:noAutofit/>
          </a:bodyPr>
          <a:lstStyle>
            <a:lvl1pPr marL="457200" marR="0" lvl="0" indent="-228600" algn="ctr">
              <a:lnSpc>
                <a:spcPct val="100000"/>
              </a:lnSpc>
              <a:spcBef>
                <a:spcPts val="4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816" name="Google Shape;816;g34294e0d2df_0_1647"/>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7" name="Google Shape;817;g34294e0d2df_0_1647"/>
          <p:cNvSpPr txBox="1">
            <a:spLocks noGrp="1"/>
          </p:cNvSpPr>
          <p:nvPr>
            <p:ph type="body" idx="2"/>
          </p:nvPr>
        </p:nvSpPr>
        <p:spPr>
          <a:xfrm>
            <a:off x="404297" y="985284"/>
            <a:ext cx="52098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lnk Page">
  <p:cSld name="1_Balnk Page">
    <p:spTree>
      <p:nvGrpSpPr>
        <p:cNvPr id="1" name="Shape 91"/>
        <p:cNvGrpSpPr/>
        <p:nvPr/>
      </p:nvGrpSpPr>
      <p:grpSpPr>
        <a:xfrm>
          <a:off x="0" y="0"/>
          <a:ext cx="0" cy="0"/>
          <a:chOff x="0" y="0"/>
          <a:chExt cx="0" cy="0"/>
        </a:xfrm>
      </p:grpSpPr>
      <p:sp>
        <p:nvSpPr>
          <p:cNvPr id="92" name="Google Shape;92;p94"/>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3" name="Google Shape;93;p9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94" name="Google Shape;94;p94"/>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94"/>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76">
          <p15:clr>
            <a:srgbClr val="FBAE40"/>
          </p15:clr>
        </p15:guide>
        <p15:guide id="3" orient="horz" pos="288">
          <p15:clr>
            <a:srgbClr val="FBAE40"/>
          </p15:clr>
        </p15:guide>
        <p15:guide id="4" orient="horz" pos="295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lnk Page 1">
  <p:cSld name="Balnk Page">
    <p:spTree>
      <p:nvGrpSpPr>
        <p:cNvPr id="1" name="Shape 818"/>
        <p:cNvGrpSpPr/>
        <p:nvPr/>
      </p:nvGrpSpPr>
      <p:grpSpPr>
        <a:xfrm>
          <a:off x="0" y="0"/>
          <a:ext cx="0" cy="0"/>
          <a:chOff x="0" y="0"/>
          <a:chExt cx="0" cy="0"/>
        </a:xfrm>
      </p:grpSpPr>
      <p:sp>
        <p:nvSpPr>
          <p:cNvPr id="819" name="Google Shape;819;g34294e0d2df_0_1654"/>
          <p:cNvSpPr/>
          <p:nvPr/>
        </p:nvSpPr>
        <p:spPr>
          <a:xfrm>
            <a:off x="0" y="0"/>
            <a:ext cx="135900"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20" name="Google Shape;820;g34294e0d2df_0_165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821" name="Google Shape;821;g34294e0d2df_0_1654"/>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22" name="Google Shape;822;g34294e0d2df_0_1654"/>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96"/>
        <p:cNvGrpSpPr/>
        <p:nvPr/>
      </p:nvGrpSpPr>
      <p:grpSpPr>
        <a:xfrm>
          <a:off x="0" y="0"/>
          <a:ext cx="0" cy="0"/>
          <a:chOff x="0" y="0"/>
          <a:chExt cx="0" cy="0"/>
        </a:xfrm>
      </p:grpSpPr>
      <p:sp>
        <p:nvSpPr>
          <p:cNvPr id="97" name="Google Shape;97;p95"/>
          <p:cNvSpPr/>
          <p:nvPr/>
        </p:nvSpPr>
        <p:spPr>
          <a:xfrm>
            <a:off x="0" y="1"/>
            <a:ext cx="9144000" cy="391430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p95"/>
          <p:cNvSpPr/>
          <p:nvPr/>
        </p:nvSpPr>
        <p:spPr>
          <a:xfrm>
            <a:off x="0" y="3895913"/>
            <a:ext cx="9144000" cy="12475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9" name="Google Shape;99;p95"/>
          <p:cNvPicPr preferRelativeResize="0"/>
          <p:nvPr/>
        </p:nvPicPr>
        <p:blipFill rotWithShape="1">
          <a:blip r:embed="rId2">
            <a:alphaModFix/>
          </a:blip>
          <a:srcRect/>
          <a:stretch/>
        </p:blipFill>
        <p:spPr>
          <a:xfrm>
            <a:off x="395288" y="4207276"/>
            <a:ext cx="2564828" cy="559987"/>
          </a:xfrm>
          <a:prstGeom prst="rect">
            <a:avLst/>
          </a:prstGeom>
          <a:noFill/>
          <a:ln>
            <a:noFill/>
          </a:ln>
        </p:spPr>
      </p:pic>
      <p:pic>
        <p:nvPicPr>
          <p:cNvPr id="100" name="Google Shape;100;p95" descr="Women Entrepreneurship Knowledge Hub"/>
          <p:cNvPicPr preferRelativeResize="0"/>
          <p:nvPr/>
        </p:nvPicPr>
        <p:blipFill rotWithShape="1">
          <a:blip r:embed="rId3">
            <a:alphaModFix/>
          </a:blip>
          <a:srcRect/>
          <a:stretch/>
        </p:blipFill>
        <p:spPr>
          <a:xfrm>
            <a:off x="3817186" y="4144682"/>
            <a:ext cx="1987031" cy="650246"/>
          </a:xfrm>
          <a:prstGeom prst="rect">
            <a:avLst/>
          </a:prstGeom>
          <a:noFill/>
          <a:ln>
            <a:noFill/>
          </a:ln>
        </p:spPr>
      </p:pic>
      <p:sp>
        <p:nvSpPr>
          <p:cNvPr id="101" name="Google Shape;101;p95"/>
          <p:cNvSpPr txBox="1">
            <a:spLocks noGrp="1"/>
          </p:cNvSpPr>
          <p:nvPr>
            <p:ph type="title"/>
          </p:nvPr>
        </p:nvSpPr>
        <p:spPr>
          <a:xfrm>
            <a:off x="305495" y="1030363"/>
            <a:ext cx="3295834" cy="1263092"/>
          </a:xfrm>
          <a:prstGeom prst="rect">
            <a:avLst/>
          </a:prstGeom>
          <a:solidFill>
            <a:schemeClr val="dk1"/>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5"/>
          <p:cNvSpPr txBox="1">
            <a:spLocks noGrp="1"/>
          </p:cNvSpPr>
          <p:nvPr>
            <p:ph type="body" idx="1"/>
          </p:nvPr>
        </p:nvSpPr>
        <p:spPr>
          <a:xfrm>
            <a:off x="306242" y="2289720"/>
            <a:ext cx="3295298" cy="1236663"/>
          </a:xfrm>
          <a:prstGeom prst="rect">
            <a:avLst/>
          </a:prstGeom>
          <a:solidFill>
            <a:schemeClr val="accent2"/>
          </a:solidFill>
          <a:ln>
            <a:noFill/>
          </a:ln>
        </p:spPr>
        <p:txBody>
          <a:bodyPr spcFirstLastPara="1" wrap="square" lIns="91425" tIns="251975" rIns="91425" bIns="216000"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03" name="Google Shape;103;p95"/>
          <p:cNvPicPr preferRelativeResize="0"/>
          <p:nvPr/>
        </p:nvPicPr>
        <p:blipFill rotWithShape="1">
          <a:blip r:embed="rId4">
            <a:alphaModFix/>
          </a:blip>
          <a:srcRect/>
          <a:stretch/>
        </p:blipFill>
        <p:spPr>
          <a:xfrm>
            <a:off x="6307813" y="4144682"/>
            <a:ext cx="2477412" cy="61935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INTRO">
  <p:cSld name="2_INTRO 2">
    <p:bg>
      <p:bgPr>
        <a:solidFill>
          <a:schemeClr val="lt1"/>
        </a:solidFill>
        <a:effectLst/>
      </p:bgPr>
    </p:bg>
    <p:spTree>
      <p:nvGrpSpPr>
        <p:cNvPr id="1" name="Shape 104"/>
        <p:cNvGrpSpPr/>
        <p:nvPr/>
      </p:nvGrpSpPr>
      <p:grpSpPr>
        <a:xfrm>
          <a:off x="0" y="0"/>
          <a:ext cx="0" cy="0"/>
          <a:chOff x="0" y="0"/>
          <a:chExt cx="0" cy="0"/>
        </a:xfrm>
      </p:grpSpPr>
      <p:sp>
        <p:nvSpPr>
          <p:cNvPr id="105" name="Google Shape;105;p96"/>
          <p:cNvSpPr>
            <a:spLocks noGrp="1"/>
          </p:cNvSpPr>
          <p:nvPr>
            <p:ph type="pic" idx="2"/>
          </p:nvPr>
        </p:nvSpPr>
        <p:spPr>
          <a:xfrm>
            <a:off x="0" y="0"/>
            <a:ext cx="9144000" cy="3895913"/>
          </a:xfrm>
          <a:prstGeom prst="rect">
            <a:avLst/>
          </a:prstGeom>
          <a:noFill/>
          <a:ln>
            <a:noFill/>
          </a:ln>
        </p:spPr>
      </p:sp>
      <p:sp>
        <p:nvSpPr>
          <p:cNvPr id="106" name="Google Shape;106;p96"/>
          <p:cNvSpPr/>
          <p:nvPr/>
        </p:nvSpPr>
        <p:spPr>
          <a:xfrm>
            <a:off x="0" y="11496"/>
            <a:ext cx="9144000" cy="391430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96"/>
          <p:cNvSpPr/>
          <p:nvPr/>
        </p:nvSpPr>
        <p:spPr>
          <a:xfrm>
            <a:off x="0" y="3895913"/>
            <a:ext cx="9144000" cy="12475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96"/>
          <p:cNvSpPr txBox="1">
            <a:spLocks noGrp="1"/>
          </p:cNvSpPr>
          <p:nvPr>
            <p:ph type="body" idx="1"/>
          </p:nvPr>
        </p:nvSpPr>
        <p:spPr>
          <a:xfrm>
            <a:off x="6344763" y="2850224"/>
            <a:ext cx="2303555" cy="711890"/>
          </a:xfrm>
          <a:prstGeom prst="rect">
            <a:avLst/>
          </a:prstGeom>
          <a:solidFill>
            <a:srgbClr val="262626"/>
          </a:solidFill>
          <a:ln>
            <a:noFill/>
          </a:ln>
        </p:spPr>
        <p:txBody>
          <a:bodyPr spcFirstLastPara="1" wrap="square" lIns="108000" tIns="0" rIns="108000" bIns="108000"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96"/>
          <p:cNvSpPr txBox="1">
            <a:spLocks noGrp="1"/>
          </p:cNvSpPr>
          <p:nvPr>
            <p:ph type="title"/>
          </p:nvPr>
        </p:nvSpPr>
        <p:spPr>
          <a:xfrm>
            <a:off x="437933" y="1199810"/>
            <a:ext cx="4596559" cy="1447903"/>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96"/>
          <p:cNvSpPr txBox="1">
            <a:spLocks noGrp="1"/>
          </p:cNvSpPr>
          <p:nvPr>
            <p:ph type="body" idx="3"/>
          </p:nvPr>
        </p:nvSpPr>
        <p:spPr>
          <a:xfrm>
            <a:off x="437933" y="2616380"/>
            <a:ext cx="4595812" cy="945734"/>
          </a:xfrm>
          <a:prstGeom prst="rect">
            <a:avLst/>
          </a:prstGeom>
          <a:solidFill>
            <a:schemeClr val="accent2"/>
          </a:solidFill>
          <a:ln>
            <a:noFill/>
          </a:ln>
        </p:spPr>
        <p:txBody>
          <a:bodyPr spcFirstLastPara="1" wrap="square" lIns="216000" tIns="72000" rIns="216000" bIns="72000" anchor="ctr" anchorCtr="0">
            <a:normAutofit/>
          </a:bodyPr>
          <a:lstStyle>
            <a:lvl1pPr marL="457200" marR="0" lvl="0" indent="-228600" algn="l" rtl="0">
              <a:lnSpc>
                <a:spcPct val="100000"/>
              </a:lnSpc>
              <a:spcBef>
                <a:spcPts val="0"/>
              </a:spcBef>
              <a:spcAft>
                <a:spcPts val="0"/>
              </a:spcAft>
              <a:buClr>
                <a:srgbClr val="000000"/>
              </a:buClr>
              <a:buSzPts val="1400"/>
              <a:buFont typeface="Arial"/>
              <a:buNone/>
              <a:defRPr sz="2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96"/>
          <p:cNvSpPr txBox="1">
            <a:spLocks noGrp="1"/>
          </p:cNvSpPr>
          <p:nvPr>
            <p:ph type="body" idx="4"/>
          </p:nvPr>
        </p:nvSpPr>
        <p:spPr>
          <a:xfrm>
            <a:off x="436728" y="786983"/>
            <a:ext cx="4596559" cy="320675"/>
          </a:xfrm>
          <a:prstGeom prst="rect">
            <a:avLst/>
          </a:prstGeom>
          <a:solidFill>
            <a:srgbClr val="EAF7D2">
              <a:alpha val="49019"/>
            </a:srgbClr>
          </a:solidFill>
          <a:ln>
            <a:noFill/>
          </a:ln>
        </p:spPr>
        <p:txBody>
          <a:bodyPr spcFirstLastPara="1" wrap="square" lIns="219450" tIns="109725" rIns="109725" bIns="1097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2" name="Google Shape;112;p96"/>
          <p:cNvPicPr preferRelativeResize="0"/>
          <p:nvPr/>
        </p:nvPicPr>
        <p:blipFill rotWithShape="1">
          <a:blip r:embed="rId2">
            <a:alphaModFix/>
          </a:blip>
          <a:srcRect/>
          <a:stretch/>
        </p:blipFill>
        <p:spPr>
          <a:xfrm>
            <a:off x="395288" y="4196837"/>
            <a:ext cx="2564828" cy="559987"/>
          </a:xfrm>
          <a:prstGeom prst="rect">
            <a:avLst/>
          </a:prstGeom>
          <a:noFill/>
          <a:ln>
            <a:noFill/>
          </a:ln>
        </p:spPr>
      </p:pic>
      <p:pic>
        <p:nvPicPr>
          <p:cNvPr id="113" name="Google Shape;113;p96" descr="Women Entrepreneurship Knowledge Hub"/>
          <p:cNvPicPr preferRelativeResize="0"/>
          <p:nvPr/>
        </p:nvPicPr>
        <p:blipFill rotWithShape="1">
          <a:blip r:embed="rId3">
            <a:alphaModFix/>
          </a:blip>
          <a:srcRect/>
          <a:stretch/>
        </p:blipFill>
        <p:spPr>
          <a:xfrm>
            <a:off x="3578484" y="4151707"/>
            <a:ext cx="1987031" cy="650246"/>
          </a:xfrm>
          <a:prstGeom prst="rect">
            <a:avLst/>
          </a:prstGeom>
          <a:noFill/>
          <a:ln>
            <a:noFill/>
          </a:ln>
        </p:spPr>
      </p:pic>
      <p:pic>
        <p:nvPicPr>
          <p:cNvPr id="114" name="Google Shape;114;p96"/>
          <p:cNvPicPr preferRelativeResize="0"/>
          <p:nvPr/>
        </p:nvPicPr>
        <p:blipFill rotWithShape="1">
          <a:blip r:embed="rId4">
            <a:alphaModFix/>
          </a:blip>
          <a:srcRect/>
          <a:stretch/>
        </p:blipFill>
        <p:spPr>
          <a:xfrm>
            <a:off x="6307813" y="4167154"/>
            <a:ext cx="2477412" cy="6193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cSld name="Teal_Main With Subheading">
    <p:spTree>
      <p:nvGrpSpPr>
        <p:cNvPr id="1" name="Shape 115"/>
        <p:cNvGrpSpPr/>
        <p:nvPr/>
      </p:nvGrpSpPr>
      <p:grpSpPr>
        <a:xfrm>
          <a:off x="0" y="0"/>
          <a:ext cx="0" cy="0"/>
          <a:chOff x="0" y="0"/>
          <a:chExt cx="0" cy="0"/>
        </a:xfrm>
      </p:grpSpPr>
      <p:sp>
        <p:nvSpPr>
          <p:cNvPr id="116" name="Google Shape;116;p97"/>
          <p:cNvSpPr txBox="1">
            <a:spLocks noGrp="1"/>
          </p:cNvSpPr>
          <p:nvPr>
            <p:ph type="title"/>
          </p:nvPr>
        </p:nvSpPr>
        <p:spPr>
          <a:xfrm>
            <a:off x="395287" y="376238"/>
            <a:ext cx="8389937"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18" name="Google Shape;118;p97"/>
          <p:cNvSpPr txBox="1">
            <a:spLocks noGrp="1"/>
          </p:cNvSpPr>
          <p:nvPr>
            <p:ph type="body" idx="1"/>
          </p:nvPr>
        </p:nvSpPr>
        <p:spPr>
          <a:xfrm>
            <a:off x="404297" y="972344"/>
            <a:ext cx="8380927"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accent3"/>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9" name="Google Shape;119;p9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20" name="Google Shape;120;p97"/>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 name="Google Shape;121;p97"/>
          <p:cNvSpPr txBox="1">
            <a:spLocks noGrp="1"/>
          </p:cNvSpPr>
          <p:nvPr>
            <p:ph type="body" idx="2"/>
          </p:nvPr>
        </p:nvSpPr>
        <p:spPr>
          <a:xfrm>
            <a:off x="404297" y="1480863"/>
            <a:ext cx="8380927"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128"/>
        <p:cNvGrpSpPr/>
        <p:nvPr/>
      </p:nvGrpSpPr>
      <p:grpSpPr>
        <a:xfrm>
          <a:off x="0" y="0"/>
          <a:ext cx="0" cy="0"/>
          <a:chOff x="0" y="0"/>
          <a:chExt cx="0" cy="0"/>
        </a:xfrm>
      </p:grpSpPr>
      <p:sp>
        <p:nvSpPr>
          <p:cNvPr id="129" name="Google Shape;129;p99"/>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31" name="Google Shape;131;p99"/>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32" name="Google Shape;132;p99"/>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 name="Google Shape;133;p99"/>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lnk Page 1">
  <p:cSld name="Balnk Page 1">
    <p:spTree>
      <p:nvGrpSpPr>
        <p:cNvPr id="1" name="Shape 134"/>
        <p:cNvGrpSpPr/>
        <p:nvPr/>
      </p:nvGrpSpPr>
      <p:grpSpPr>
        <a:xfrm>
          <a:off x="0" y="0"/>
          <a:ext cx="0" cy="0"/>
          <a:chOff x="0" y="0"/>
          <a:chExt cx="0" cy="0"/>
        </a:xfrm>
      </p:grpSpPr>
      <p:sp>
        <p:nvSpPr>
          <p:cNvPr id="135" name="Google Shape;135;g34294e0d2df_0_126"/>
          <p:cNvSpPr/>
          <p:nvPr/>
        </p:nvSpPr>
        <p:spPr>
          <a:xfrm>
            <a:off x="0" y="0"/>
            <a:ext cx="13590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6" name="Google Shape;136;g34294e0d2df_0_12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37" name="Google Shape;137;g34294e0d2df_0_126"/>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lnk Page 2">
  <p:cSld name="Balnk Page">
    <p:spTree>
      <p:nvGrpSpPr>
        <p:cNvPr id="1" name="Shape 138"/>
        <p:cNvGrpSpPr/>
        <p:nvPr/>
      </p:nvGrpSpPr>
      <p:grpSpPr>
        <a:xfrm>
          <a:off x="0" y="0"/>
          <a:ext cx="0" cy="0"/>
          <a:chOff x="0" y="0"/>
          <a:chExt cx="0" cy="0"/>
        </a:xfrm>
      </p:grpSpPr>
      <p:sp>
        <p:nvSpPr>
          <p:cNvPr id="139" name="Google Shape;139;g34294e0d2df_0_857"/>
          <p:cNvSpPr/>
          <p:nvPr/>
        </p:nvSpPr>
        <p:spPr>
          <a:xfrm>
            <a:off x="0" y="0"/>
            <a:ext cx="13590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0" name="Google Shape;140;g34294e0d2df_0_85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41" name="Google Shape;141;g34294e0d2df_0_857"/>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2" name="Google Shape;142;g34294e0d2df_0_857"/>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146"/>
        <p:cNvGrpSpPr/>
        <p:nvPr/>
      </p:nvGrpSpPr>
      <p:grpSpPr>
        <a:xfrm>
          <a:off x="0" y="0"/>
          <a:ext cx="0" cy="0"/>
          <a:chOff x="0" y="0"/>
          <a:chExt cx="0" cy="0"/>
        </a:xfrm>
      </p:grpSpPr>
      <p:sp>
        <p:nvSpPr>
          <p:cNvPr id="147" name="Google Shape;147;p74"/>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rgbClr val="DD05C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7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9" name="Google Shape;149;p74"/>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0" name="Google Shape;150;p7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51" name="Google Shape;151;p74"/>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Google Shape;152;p74"/>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153"/>
        <p:cNvGrpSpPr/>
        <p:nvPr/>
      </p:nvGrpSpPr>
      <p:grpSpPr>
        <a:xfrm>
          <a:off x="0" y="0"/>
          <a:ext cx="0" cy="0"/>
          <a:chOff x="0" y="0"/>
          <a:chExt cx="0" cy="0"/>
        </a:xfrm>
      </p:grpSpPr>
      <p:sp>
        <p:nvSpPr>
          <p:cNvPr id="154" name="Google Shape;154;p75"/>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5" name="Google Shape;155;p75"/>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56" name="Google Shape;156;p75"/>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57" name="Google Shape;157;p75"/>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23"/>
        <p:cNvGrpSpPr/>
        <p:nvPr/>
      </p:nvGrpSpPr>
      <p:grpSpPr>
        <a:xfrm>
          <a:off x="0" y="0"/>
          <a:ext cx="0" cy="0"/>
          <a:chOff x="0" y="0"/>
          <a:chExt cx="0" cy="0"/>
        </a:xfrm>
      </p:grpSpPr>
      <p:sp>
        <p:nvSpPr>
          <p:cNvPr id="24" name="Google Shape;24;p65"/>
          <p:cNvSpPr>
            <a:spLocks noGrp="1"/>
          </p:cNvSpPr>
          <p:nvPr>
            <p:ph type="pic" idx="2"/>
          </p:nvPr>
        </p:nvSpPr>
        <p:spPr>
          <a:xfrm>
            <a:off x="1820918" y="1"/>
            <a:ext cx="7323082" cy="5143500"/>
          </a:xfrm>
          <a:prstGeom prst="rect">
            <a:avLst/>
          </a:prstGeom>
          <a:solidFill>
            <a:schemeClr val="lt2"/>
          </a:solidFill>
          <a:ln>
            <a:noFill/>
          </a:ln>
        </p:spPr>
      </p:sp>
      <p:sp>
        <p:nvSpPr>
          <p:cNvPr id="25" name="Google Shape;25;p65"/>
          <p:cNvSpPr txBox="1">
            <a:spLocks noGrp="1"/>
          </p:cNvSpPr>
          <p:nvPr>
            <p:ph type="body" idx="1"/>
          </p:nvPr>
        </p:nvSpPr>
        <p:spPr>
          <a:xfrm>
            <a:off x="395288" y="2454357"/>
            <a:ext cx="3400425" cy="146217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65"/>
          <p:cNvSpPr txBox="1">
            <a:spLocks noGrp="1"/>
          </p:cNvSpPr>
          <p:nvPr>
            <p:ph type="title"/>
          </p:nvPr>
        </p:nvSpPr>
        <p:spPr>
          <a:xfrm>
            <a:off x="395288" y="1666080"/>
            <a:ext cx="5039073" cy="493556"/>
          </a:xfrm>
          <a:prstGeom prst="rect">
            <a:avLst/>
          </a:prstGeom>
          <a:noFill/>
          <a:ln>
            <a:noFill/>
          </a:ln>
        </p:spPr>
        <p:txBody>
          <a:bodyPr spcFirstLastPara="1" wrap="square" lIns="91425" tIns="0" rIns="0" bIns="0" anchor="t" anchorCtr="0">
            <a:normAutofit/>
          </a:bodyPr>
          <a:lstStyle>
            <a:lvl1pPr lvl="0" algn="l">
              <a:lnSpc>
                <a:spcPct val="90000"/>
              </a:lnSpc>
              <a:spcBef>
                <a:spcPts val="0"/>
              </a:spcBef>
              <a:spcAft>
                <a:spcPts val="0"/>
              </a:spcAft>
              <a:buSzPts val="30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158"/>
        <p:cNvGrpSpPr/>
        <p:nvPr/>
      </p:nvGrpSpPr>
      <p:grpSpPr>
        <a:xfrm>
          <a:off x="0" y="0"/>
          <a:ext cx="0" cy="0"/>
          <a:chOff x="0" y="0"/>
          <a:chExt cx="0" cy="0"/>
        </a:xfrm>
      </p:grpSpPr>
      <p:sp>
        <p:nvSpPr>
          <p:cNvPr id="159" name="Google Shape;159;p76"/>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7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61" name="Google Shape;161;p76"/>
          <p:cNvSpPr>
            <a:spLocks noGrp="1"/>
          </p:cNvSpPr>
          <p:nvPr>
            <p:ph type="pic" idx="2"/>
          </p:nvPr>
        </p:nvSpPr>
        <p:spPr>
          <a:xfrm>
            <a:off x="135988" y="0"/>
            <a:ext cx="30594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pic>
        <p:nvPicPr>
          <p:cNvPr id="162" name="Google Shape;162;p7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63" name="Google Shape;163;p76"/>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4" name="Google Shape;164;p76"/>
          <p:cNvSpPr txBox="1">
            <a:spLocks noGrp="1"/>
          </p:cNvSpPr>
          <p:nvPr>
            <p:ph type="body" idx="1"/>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165"/>
        <p:cNvGrpSpPr/>
        <p:nvPr/>
      </p:nvGrpSpPr>
      <p:grpSpPr>
        <a:xfrm>
          <a:off x="0" y="0"/>
          <a:ext cx="0" cy="0"/>
          <a:chOff x="0" y="0"/>
          <a:chExt cx="0" cy="0"/>
        </a:xfrm>
      </p:grpSpPr>
      <p:sp>
        <p:nvSpPr>
          <p:cNvPr id="166" name="Google Shape;166;p77"/>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7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68" name="Google Shape;168;p77"/>
          <p:cNvSpPr>
            <a:spLocks noGrp="1"/>
          </p:cNvSpPr>
          <p:nvPr>
            <p:ph type="pic" idx="2"/>
          </p:nvPr>
        </p:nvSpPr>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sp>
        <p:nvSpPr>
          <p:cNvPr id="169" name="Google Shape;169;p77"/>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0" name="Google Shape;170;p77"/>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171"/>
        <p:cNvGrpSpPr/>
        <p:nvPr/>
      </p:nvGrpSpPr>
      <p:grpSpPr>
        <a:xfrm>
          <a:off x="0" y="0"/>
          <a:ext cx="0" cy="0"/>
          <a:chOff x="0" y="0"/>
          <a:chExt cx="0" cy="0"/>
        </a:xfrm>
      </p:grpSpPr>
      <p:sp>
        <p:nvSpPr>
          <p:cNvPr id="172" name="Google Shape;172;p78"/>
          <p:cNvSpPr/>
          <p:nvPr/>
        </p:nvSpPr>
        <p:spPr>
          <a:xfrm>
            <a:off x="135986" y="2630774"/>
            <a:ext cx="3072349" cy="2512726"/>
          </a:xfrm>
          <a:prstGeom prst="rect">
            <a:avLst/>
          </a:prstGeom>
          <a:solidFill>
            <a:srgbClr val="FED4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3" name="Google Shape;173;p7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74" name="Google Shape;174;p78"/>
          <p:cNvSpPr>
            <a:spLocks noGrp="1"/>
          </p:cNvSpPr>
          <p:nvPr>
            <p:ph type="pic" idx="2"/>
          </p:nvPr>
        </p:nvSpPr>
        <p:spPr>
          <a:xfrm>
            <a:off x="135988" y="-1"/>
            <a:ext cx="3072348" cy="2630775"/>
          </a:xfrm>
          <a:prstGeom prst="rect">
            <a:avLst/>
          </a:prstGeom>
          <a:solidFill>
            <a:schemeClr val="lt2"/>
          </a:solidFill>
          <a:ln>
            <a:noFill/>
          </a:ln>
          <a:effectLst>
            <a:outerShdw blurRad="292100" dist="165100" dir="3300000" sx="95000" sy="95000" algn="tr" rotWithShape="0">
              <a:srgbClr val="000000">
                <a:alpha val="8627"/>
              </a:srgbClr>
            </a:outerShdw>
          </a:effectLst>
        </p:spPr>
      </p:sp>
      <p:sp>
        <p:nvSpPr>
          <p:cNvPr id="175" name="Google Shape;175;p78"/>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176" name="Google Shape;176;p7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177" name="Google Shape;177;p78"/>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78"/>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 name="Google Shape;179;p78"/>
          <p:cNvSpPr txBox="1">
            <a:spLocks noGrp="1"/>
          </p:cNvSpPr>
          <p:nvPr>
            <p:ph type="body" idx="3"/>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180"/>
        <p:cNvGrpSpPr/>
        <p:nvPr/>
      </p:nvGrpSpPr>
      <p:grpSpPr>
        <a:xfrm>
          <a:off x="0" y="0"/>
          <a:ext cx="0" cy="0"/>
          <a:chOff x="0" y="0"/>
          <a:chExt cx="0" cy="0"/>
        </a:xfrm>
      </p:grpSpPr>
      <p:sp>
        <p:nvSpPr>
          <p:cNvPr id="181" name="Google Shape;181;p79"/>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3" name="Google Shape;183;p79"/>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FA34E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84" name="Google Shape;184;p79"/>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85" name="Google Shape;185;p79"/>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accent4"/>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86" name="Google Shape;186;p79"/>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87" name="Google Shape;187;p79"/>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accent4"/>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88" name="Google Shape;188;p79"/>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89" name="Google Shape;189;p79"/>
          <p:cNvSpPr>
            <a:spLocks noGrp="1"/>
          </p:cNvSpPr>
          <p:nvPr>
            <p:ph type="pic" idx="7"/>
          </p:nvPr>
        </p:nvSpPr>
        <p:spPr>
          <a:xfrm>
            <a:off x="1098756" y="1179236"/>
            <a:ext cx="1295401" cy="1295400"/>
          </a:xfrm>
          <a:prstGeom prst="ellipse">
            <a:avLst/>
          </a:prstGeom>
          <a:solidFill>
            <a:schemeClr val="lt2"/>
          </a:solidFill>
          <a:ln>
            <a:noFill/>
          </a:ln>
        </p:spPr>
      </p:sp>
      <p:sp>
        <p:nvSpPr>
          <p:cNvPr id="190" name="Google Shape;190;p79"/>
          <p:cNvSpPr>
            <a:spLocks noGrp="1"/>
          </p:cNvSpPr>
          <p:nvPr>
            <p:ph type="pic" idx="8"/>
          </p:nvPr>
        </p:nvSpPr>
        <p:spPr>
          <a:xfrm>
            <a:off x="3949533" y="1179236"/>
            <a:ext cx="1295401" cy="1295400"/>
          </a:xfrm>
          <a:prstGeom prst="ellipse">
            <a:avLst/>
          </a:prstGeom>
          <a:solidFill>
            <a:schemeClr val="lt2"/>
          </a:solidFill>
          <a:ln>
            <a:noFill/>
          </a:ln>
        </p:spPr>
      </p:sp>
      <p:sp>
        <p:nvSpPr>
          <p:cNvPr id="191" name="Google Shape;191;p79"/>
          <p:cNvSpPr>
            <a:spLocks noGrp="1"/>
          </p:cNvSpPr>
          <p:nvPr>
            <p:ph type="pic" idx="9"/>
          </p:nvPr>
        </p:nvSpPr>
        <p:spPr>
          <a:xfrm>
            <a:off x="6800310" y="1179236"/>
            <a:ext cx="1295401" cy="1295400"/>
          </a:xfrm>
          <a:prstGeom prst="ellipse">
            <a:avLst/>
          </a:prstGeom>
          <a:solidFill>
            <a:schemeClr val="lt2"/>
          </a:solidFill>
          <a:ln>
            <a:noFill/>
          </a:ln>
        </p:spPr>
      </p:sp>
      <p:sp>
        <p:nvSpPr>
          <p:cNvPr id="192" name="Google Shape;192;p79"/>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3" name="Google Shape;193;p79"/>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194"/>
        <p:cNvGrpSpPr/>
        <p:nvPr/>
      </p:nvGrpSpPr>
      <p:grpSpPr>
        <a:xfrm>
          <a:off x="0" y="0"/>
          <a:ext cx="0" cy="0"/>
          <a:chOff x="0" y="0"/>
          <a:chExt cx="0" cy="0"/>
        </a:xfrm>
      </p:grpSpPr>
      <p:sp>
        <p:nvSpPr>
          <p:cNvPr id="195" name="Google Shape;195;p80"/>
          <p:cNvSpPr/>
          <p:nvPr/>
        </p:nvSpPr>
        <p:spPr>
          <a:xfrm>
            <a:off x="6138472" y="1276348"/>
            <a:ext cx="2646753" cy="3490913"/>
          </a:xfrm>
          <a:prstGeom prst="rect">
            <a:avLst/>
          </a:prstGeom>
          <a:solidFill>
            <a:srgbClr val="FED4F9"/>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6" name="Google Shape;196;p80"/>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8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98" name="Google Shape;198;p80"/>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199" name="Google Shape;199;p80"/>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0" name="Google Shape;200;p80"/>
          <p:cNvSpPr txBox="1">
            <a:spLocks noGrp="1"/>
          </p:cNvSpPr>
          <p:nvPr>
            <p:ph type="body" idx="2"/>
          </p:nvPr>
        </p:nvSpPr>
        <p:spPr>
          <a:xfrm>
            <a:off x="395750" y="985282"/>
            <a:ext cx="5055296"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201"/>
        <p:cNvGrpSpPr/>
        <p:nvPr/>
      </p:nvGrpSpPr>
      <p:grpSpPr>
        <a:xfrm>
          <a:off x="0" y="0"/>
          <a:ext cx="0" cy="0"/>
          <a:chOff x="0" y="0"/>
          <a:chExt cx="0" cy="0"/>
        </a:xfrm>
      </p:grpSpPr>
      <p:sp>
        <p:nvSpPr>
          <p:cNvPr id="202" name="Google Shape;202;p111"/>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11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04" name="Google Shape;204;p111"/>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5" name="Google Shape;205;p11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06" name="Google Shape;206;p111"/>
          <p:cNvSpPr txBox="1">
            <a:spLocks noGrp="1"/>
          </p:cNvSpPr>
          <p:nvPr>
            <p:ph type="body" idx="1"/>
          </p:nvPr>
        </p:nvSpPr>
        <p:spPr>
          <a:xfrm>
            <a:off x="407028" y="972344"/>
            <a:ext cx="837819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rgbClr val="DD05C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7" name="Google Shape;207;p111"/>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208"/>
        <p:cNvGrpSpPr/>
        <p:nvPr/>
      </p:nvGrpSpPr>
      <p:grpSpPr>
        <a:xfrm>
          <a:off x="0" y="0"/>
          <a:ext cx="0" cy="0"/>
          <a:chOff x="0" y="0"/>
          <a:chExt cx="0" cy="0"/>
        </a:xfrm>
      </p:grpSpPr>
      <p:sp>
        <p:nvSpPr>
          <p:cNvPr id="209" name="Google Shape;209;p112"/>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11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11" name="Google Shape;211;p112"/>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2" name="Google Shape;212;p112"/>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13" name="Google Shape;213;p112"/>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cSld name="1_MAIN 3">
    <p:spTree>
      <p:nvGrpSpPr>
        <p:cNvPr id="1" name="Shape 214"/>
        <p:cNvGrpSpPr/>
        <p:nvPr/>
      </p:nvGrpSpPr>
      <p:grpSpPr>
        <a:xfrm>
          <a:off x="0" y="0"/>
          <a:ext cx="0" cy="0"/>
          <a:chOff x="0" y="0"/>
          <a:chExt cx="0" cy="0"/>
        </a:xfrm>
      </p:grpSpPr>
      <p:sp>
        <p:nvSpPr>
          <p:cNvPr id="215" name="Google Shape;215;p113"/>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11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17" name="Google Shape;217;p113"/>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8" name="Google Shape;218;p113"/>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19" name="Google Shape;219;p113"/>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220"/>
        <p:cNvGrpSpPr/>
        <p:nvPr/>
      </p:nvGrpSpPr>
      <p:grpSpPr>
        <a:xfrm>
          <a:off x="0" y="0"/>
          <a:ext cx="0" cy="0"/>
          <a:chOff x="0" y="0"/>
          <a:chExt cx="0" cy="0"/>
        </a:xfrm>
      </p:grpSpPr>
      <p:sp>
        <p:nvSpPr>
          <p:cNvPr id="221" name="Google Shape;221;p114"/>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1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23" name="Google Shape;223;p114"/>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4" name="Google Shape;224;p11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25" name="Google Shape;225;p114"/>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226" name="Google Shape;226;p114"/>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227"/>
        <p:cNvGrpSpPr/>
        <p:nvPr/>
      </p:nvGrpSpPr>
      <p:grpSpPr>
        <a:xfrm>
          <a:off x="0" y="0"/>
          <a:ext cx="0" cy="0"/>
          <a:chOff x="0" y="0"/>
          <a:chExt cx="0" cy="0"/>
        </a:xfrm>
      </p:grpSpPr>
      <p:sp>
        <p:nvSpPr>
          <p:cNvPr id="228" name="Google Shape;228;p115"/>
          <p:cNvSpPr/>
          <p:nvPr/>
        </p:nvSpPr>
        <p:spPr>
          <a:xfrm>
            <a:off x="4800602" y="1296986"/>
            <a:ext cx="3984624" cy="3470275"/>
          </a:xfrm>
          <a:prstGeom prst="rect">
            <a:avLst/>
          </a:prstGeom>
          <a:solidFill>
            <a:srgbClr val="FED4F9"/>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9" name="Google Shape;229;p115"/>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1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31" name="Google Shape;231;p115"/>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232" name="Google Shape;232;p115"/>
          <p:cNvSpPr/>
          <p:nvPr/>
        </p:nvSpPr>
        <p:spPr>
          <a:xfrm>
            <a:off x="0" y="0"/>
            <a:ext cx="13598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3" name="Google Shape;233;p115"/>
          <p:cNvSpPr txBox="1">
            <a:spLocks noGrp="1"/>
          </p:cNvSpPr>
          <p:nvPr>
            <p:ph type="body" idx="2"/>
          </p:nvPr>
        </p:nvSpPr>
        <p:spPr>
          <a:xfrm>
            <a:off x="402609" y="985282"/>
            <a:ext cx="3977772"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cSld name="Teal_Section Head">
    <p:spTree>
      <p:nvGrpSpPr>
        <p:cNvPr id="1" name="Shape 27"/>
        <p:cNvGrpSpPr/>
        <p:nvPr/>
      </p:nvGrpSpPr>
      <p:grpSpPr>
        <a:xfrm>
          <a:off x="0" y="0"/>
          <a:ext cx="0" cy="0"/>
          <a:chOff x="0" y="0"/>
          <a:chExt cx="0" cy="0"/>
        </a:xfrm>
      </p:grpSpPr>
      <p:sp>
        <p:nvSpPr>
          <p:cNvPr id="28" name="Google Shape;28;p66"/>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66"/>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1" name="Google Shape;31;p6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2" name="Google Shape;32;p66"/>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 name="Google Shape;33;p66"/>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237"/>
        <p:cNvGrpSpPr/>
        <p:nvPr/>
      </p:nvGrpSpPr>
      <p:grpSpPr>
        <a:xfrm>
          <a:off x="0" y="0"/>
          <a:ext cx="0" cy="0"/>
          <a:chOff x="0" y="0"/>
          <a:chExt cx="0" cy="0"/>
        </a:xfrm>
      </p:grpSpPr>
      <p:sp>
        <p:nvSpPr>
          <p:cNvPr id="238" name="Google Shape;238;p82"/>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8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40" name="Google Shape;240;p82"/>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1" name="Google Shape;241;p82"/>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42" name="Google Shape;242;p82"/>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3" name="Google Shape;243;p82"/>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244"/>
        <p:cNvGrpSpPr/>
        <p:nvPr/>
      </p:nvGrpSpPr>
      <p:grpSpPr>
        <a:xfrm>
          <a:off x="0" y="0"/>
          <a:ext cx="0" cy="0"/>
          <a:chOff x="0" y="0"/>
          <a:chExt cx="0" cy="0"/>
        </a:xfrm>
      </p:grpSpPr>
      <p:sp>
        <p:nvSpPr>
          <p:cNvPr id="245" name="Google Shape;245;p83"/>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6" name="Google Shape;246;p83"/>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47" name="Google Shape;247;p83"/>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48" name="Google Shape;248;p83"/>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249"/>
        <p:cNvGrpSpPr/>
        <p:nvPr/>
      </p:nvGrpSpPr>
      <p:grpSpPr>
        <a:xfrm>
          <a:off x="0" y="0"/>
          <a:ext cx="0" cy="0"/>
          <a:chOff x="0" y="0"/>
          <a:chExt cx="0" cy="0"/>
        </a:xfrm>
      </p:grpSpPr>
      <p:sp>
        <p:nvSpPr>
          <p:cNvPr id="250" name="Google Shape;250;p84"/>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8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52" name="Google Shape;252;p84"/>
          <p:cNvSpPr>
            <a:spLocks noGrp="1"/>
          </p:cNvSpPr>
          <p:nvPr>
            <p:ph type="pic" idx="2"/>
          </p:nvPr>
        </p:nvSpPr>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sp>
        <p:nvSpPr>
          <p:cNvPr id="253" name="Google Shape;253;p84"/>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 name="Google Shape;254;p84"/>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255"/>
        <p:cNvGrpSpPr/>
        <p:nvPr/>
      </p:nvGrpSpPr>
      <p:grpSpPr>
        <a:xfrm>
          <a:off x="0" y="0"/>
          <a:ext cx="0" cy="0"/>
          <a:chOff x="0" y="0"/>
          <a:chExt cx="0" cy="0"/>
        </a:xfrm>
      </p:grpSpPr>
      <p:sp>
        <p:nvSpPr>
          <p:cNvPr id="256" name="Google Shape;256;p85"/>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58" name="Google Shape;258;p85"/>
          <p:cNvSpPr>
            <a:spLocks noGrp="1"/>
          </p:cNvSpPr>
          <p:nvPr>
            <p:ph type="pic" idx="2"/>
          </p:nvPr>
        </p:nvSpPr>
        <p:spPr>
          <a:xfrm>
            <a:off x="135988" y="0"/>
            <a:ext cx="3072349"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pic>
        <p:nvPicPr>
          <p:cNvPr id="259" name="Google Shape;259;p85"/>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60" name="Google Shape;260;p85"/>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1" name="Google Shape;261;p85"/>
          <p:cNvSpPr txBox="1">
            <a:spLocks noGrp="1"/>
          </p:cNvSpPr>
          <p:nvPr>
            <p:ph type="body" idx="1"/>
          </p:nvPr>
        </p:nvSpPr>
        <p:spPr>
          <a:xfrm>
            <a:off x="374794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262"/>
        <p:cNvGrpSpPr/>
        <p:nvPr/>
      </p:nvGrpSpPr>
      <p:grpSpPr>
        <a:xfrm>
          <a:off x="0" y="0"/>
          <a:ext cx="0" cy="0"/>
          <a:chOff x="0" y="0"/>
          <a:chExt cx="0" cy="0"/>
        </a:xfrm>
      </p:grpSpPr>
      <p:sp>
        <p:nvSpPr>
          <p:cNvPr id="263" name="Google Shape;263;p86"/>
          <p:cNvSpPr/>
          <p:nvPr/>
        </p:nvSpPr>
        <p:spPr>
          <a:xfrm>
            <a:off x="135986" y="2630774"/>
            <a:ext cx="3072349" cy="2512726"/>
          </a:xfrm>
          <a:prstGeom prst="rect">
            <a:avLst/>
          </a:prstGeom>
          <a:solidFill>
            <a:srgbClr val="EAF7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4" name="Google Shape;264;p8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65" name="Google Shape;265;p86"/>
          <p:cNvSpPr>
            <a:spLocks noGrp="1"/>
          </p:cNvSpPr>
          <p:nvPr>
            <p:ph type="pic" idx="2"/>
          </p:nvPr>
        </p:nvSpPr>
        <p:spPr>
          <a:xfrm>
            <a:off x="135986" y="-1"/>
            <a:ext cx="3072349" cy="2630775"/>
          </a:xfrm>
          <a:prstGeom prst="rect">
            <a:avLst/>
          </a:prstGeom>
          <a:solidFill>
            <a:schemeClr val="lt2"/>
          </a:solidFill>
          <a:ln>
            <a:noFill/>
          </a:ln>
          <a:effectLst>
            <a:outerShdw blurRad="292100" dist="165100" dir="3300000" sx="95000" sy="95000" algn="tr" rotWithShape="0">
              <a:srgbClr val="000000">
                <a:alpha val="8627"/>
              </a:srgbClr>
            </a:outerShdw>
          </a:effectLst>
        </p:spPr>
      </p:sp>
      <p:sp>
        <p:nvSpPr>
          <p:cNvPr id="266" name="Google Shape;266;p86"/>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267" name="Google Shape;267;p8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68" name="Google Shape;268;p86"/>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86"/>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0" name="Google Shape;270;p86"/>
          <p:cNvSpPr txBox="1">
            <a:spLocks noGrp="1"/>
          </p:cNvSpPr>
          <p:nvPr>
            <p:ph type="body" idx="3"/>
          </p:nvPr>
        </p:nvSpPr>
        <p:spPr>
          <a:xfrm>
            <a:off x="3743441" y="977965"/>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271"/>
        <p:cNvGrpSpPr/>
        <p:nvPr/>
      </p:nvGrpSpPr>
      <p:grpSpPr>
        <a:xfrm>
          <a:off x="0" y="0"/>
          <a:ext cx="0" cy="0"/>
          <a:chOff x="0" y="0"/>
          <a:chExt cx="0" cy="0"/>
        </a:xfrm>
      </p:grpSpPr>
      <p:sp>
        <p:nvSpPr>
          <p:cNvPr id="272" name="Google Shape;272;p116"/>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11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74" name="Google Shape;274;p116"/>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5" name="Google Shape;275;p11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76" name="Google Shape;276;p116"/>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rgbClr val="71A11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7" name="Google Shape;277;p116"/>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278"/>
        <p:cNvGrpSpPr/>
        <p:nvPr/>
      </p:nvGrpSpPr>
      <p:grpSpPr>
        <a:xfrm>
          <a:off x="0" y="0"/>
          <a:ext cx="0" cy="0"/>
          <a:chOff x="0" y="0"/>
          <a:chExt cx="0" cy="0"/>
        </a:xfrm>
      </p:grpSpPr>
      <p:sp>
        <p:nvSpPr>
          <p:cNvPr id="279" name="Google Shape;279;p117"/>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11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81" name="Google Shape;281;p117"/>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2" name="Google Shape;282;p11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83" name="Google Shape;283;p117"/>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cSld name="1_MAIN 3">
    <p:spTree>
      <p:nvGrpSpPr>
        <p:cNvPr id="1" name="Shape 284"/>
        <p:cNvGrpSpPr/>
        <p:nvPr/>
      </p:nvGrpSpPr>
      <p:grpSpPr>
        <a:xfrm>
          <a:off x="0" y="0"/>
          <a:ext cx="0" cy="0"/>
          <a:chOff x="0" y="0"/>
          <a:chExt cx="0" cy="0"/>
        </a:xfrm>
      </p:grpSpPr>
      <p:sp>
        <p:nvSpPr>
          <p:cNvPr id="285" name="Google Shape;285;p118"/>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1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87" name="Google Shape;287;p118"/>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8" name="Google Shape;288;p11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89" name="Google Shape;289;p118"/>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290"/>
        <p:cNvGrpSpPr/>
        <p:nvPr/>
      </p:nvGrpSpPr>
      <p:grpSpPr>
        <a:xfrm>
          <a:off x="0" y="0"/>
          <a:ext cx="0" cy="0"/>
          <a:chOff x="0" y="0"/>
          <a:chExt cx="0" cy="0"/>
        </a:xfrm>
      </p:grpSpPr>
      <p:sp>
        <p:nvSpPr>
          <p:cNvPr id="291" name="Google Shape;291;p119"/>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11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93" name="Google Shape;293;p119"/>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4" name="Google Shape;294;p119"/>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295" name="Google Shape;295;p119"/>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296" name="Google Shape;296;p119"/>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297"/>
        <p:cNvGrpSpPr/>
        <p:nvPr/>
      </p:nvGrpSpPr>
      <p:grpSpPr>
        <a:xfrm>
          <a:off x="0" y="0"/>
          <a:ext cx="0" cy="0"/>
          <a:chOff x="0" y="0"/>
          <a:chExt cx="0" cy="0"/>
        </a:xfrm>
      </p:grpSpPr>
      <p:sp>
        <p:nvSpPr>
          <p:cNvPr id="298" name="Google Shape;298;p120"/>
          <p:cNvSpPr/>
          <p:nvPr/>
        </p:nvSpPr>
        <p:spPr>
          <a:xfrm>
            <a:off x="6138472" y="1276348"/>
            <a:ext cx="2646753" cy="3490913"/>
          </a:xfrm>
          <a:prstGeom prst="rect">
            <a:avLst/>
          </a:prstGeom>
          <a:solidFill>
            <a:srgbClr val="EAF7D2"/>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9" name="Google Shape;299;p120"/>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12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01" name="Google Shape;301;p120"/>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02" name="Google Shape;302;p120"/>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p120"/>
          <p:cNvSpPr txBox="1">
            <a:spLocks noGrp="1"/>
          </p:cNvSpPr>
          <p:nvPr>
            <p:ph type="body" idx="2"/>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34"/>
        <p:cNvGrpSpPr/>
        <p:nvPr/>
      </p:nvGrpSpPr>
      <p:grpSpPr>
        <a:xfrm>
          <a:off x="0" y="0"/>
          <a:ext cx="0" cy="0"/>
          <a:chOff x="0" y="0"/>
          <a:chExt cx="0" cy="0"/>
        </a:xfrm>
      </p:grpSpPr>
      <p:sp>
        <p:nvSpPr>
          <p:cNvPr id="35" name="Google Shape;35;p67"/>
          <p:cNvSpPr/>
          <p:nvPr/>
        </p:nvSpPr>
        <p:spPr>
          <a:xfrm>
            <a:off x="6138472" y="1276348"/>
            <a:ext cx="2646753" cy="3490913"/>
          </a:xfrm>
          <a:prstGeom prst="rect">
            <a:avLst/>
          </a:prstGeom>
          <a:solidFill>
            <a:schemeClr val="accent2"/>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 name="Google Shape;36;p67"/>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8" name="Google Shape;38;p67"/>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9" name="Google Shape;39;p67"/>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67"/>
          <p:cNvSpPr txBox="1">
            <a:spLocks noGrp="1"/>
          </p:cNvSpPr>
          <p:nvPr>
            <p:ph type="body" idx="2"/>
          </p:nvPr>
        </p:nvSpPr>
        <p:spPr>
          <a:xfrm>
            <a:off x="404297" y="985284"/>
            <a:ext cx="5209694"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304"/>
        <p:cNvGrpSpPr/>
        <p:nvPr/>
      </p:nvGrpSpPr>
      <p:grpSpPr>
        <a:xfrm>
          <a:off x="0" y="0"/>
          <a:ext cx="0" cy="0"/>
          <a:chOff x="0" y="0"/>
          <a:chExt cx="0" cy="0"/>
        </a:xfrm>
      </p:grpSpPr>
      <p:sp>
        <p:nvSpPr>
          <p:cNvPr id="305" name="Google Shape;305;p121"/>
          <p:cNvSpPr/>
          <p:nvPr/>
        </p:nvSpPr>
        <p:spPr>
          <a:xfrm>
            <a:off x="4800602" y="1296986"/>
            <a:ext cx="3984624" cy="3470275"/>
          </a:xfrm>
          <a:prstGeom prst="rect">
            <a:avLst/>
          </a:prstGeom>
          <a:solidFill>
            <a:srgbClr val="EAF7D2"/>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6" name="Google Shape;306;p121"/>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12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08" name="Google Shape;308;p121"/>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09" name="Google Shape;309;p121"/>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0" name="Google Shape;310;p121"/>
          <p:cNvSpPr txBox="1">
            <a:spLocks noGrp="1"/>
          </p:cNvSpPr>
          <p:nvPr>
            <p:ph type="body" idx="2"/>
          </p:nvPr>
        </p:nvSpPr>
        <p:spPr>
          <a:xfrm>
            <a:off x="404297" y="985284"/>
            <a:ext cx="3976084"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311"/>
        <p:cNvGrpSpPr/>
        <p:nvPr/>
      </p:nvGrpSpPr>
      <p:grpSpPr>
        <a:xfrm>
          <a:off x="0" y="0"/>
          <a:ext cx="0" cy="0"/>
          <a:chOff x="0" y="0"/>
          <a:chExt cx="0" cy="0"/>
        </a:xfrm>
      </p:grpSpPr>
      <p:sp>
        <p:nvSpPr>
          <p:cNvPr id="312" name="Google Shape;312;p122"/>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12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14" name="Google Shape;314;p122"/>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15" name="Google Shape;315;p122"/>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16" name="Google Shape;316;p122"/>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17" name="Google Shape;317;p122"/>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18" name="Google Shape;318;p122"/>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19" name="Google Shape;319;p122"/>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20" name="Google Shape;320;p122"/>
          <p:cNvSpPr>
            <a:spLocks noGrp="1"/>
          </p:cNvSpPr>
          <p:nvPr>
            <p:ph type="pic" idx="7"/>
          </p:nvPr>
        </p:nvSpPr>
        <p:spPr>
          <a:xfrm>
            <a:off x="1098756" y="1179236"/>
            <a:ext cx="1295401" cy="1295400"/>
          </a:xfrm>
          <a:prstGeom prst="ellipse">
            <a:avLst/>
          </a:prstGeom>
          <a:solidFill>
            <a:schemeClr val="lt2"/>
          </a:solidFill>
          <a:ln>
            <a:noFill/>
          </a:ln>
        </p:spPr>
      </p:sp>
      <p:sp>
        <p:nvSpPr>
          <p:cNvPr id="321" name="Google Shape;321;p122"/>
          <p:cNvSpPr>
            <a:spLocks noGrp="1"/>
          </p:cNvSpPr>
          <p:nvPr>
            <p:ph type="pic" idx="8"/>
          </p:nvPr>
        </p:nvSpPr>
        <p:spPr>
          <a:xfrm>
            <a:off x="3949533" y="1179236"/>
            <a:ext cx="1295401" cy="1295400"/>
          </a:xfrm>
          <a:prstGeom prst="ellipse">
            <a:avLst/>
          </a:prstGeom>
          <a:solidFill>
            <a:schemeClr val="lt2"/>
          </a:solidFill>
          <a:ln>
            <a:noFill/>
          </a:ln>
        </p:spPr>
      </p:sp>
      <p:sp>
        <p:nvSpPr>
          <p:cNvPr id="322" name="Google Shape;322;p122"/>
          <p:cNvSpPr>
            <a:spLocks noGrp="1"/>
          </p:cNvSpPr>
          <p:nvPr>
            <p:ph type="pic" idx="9"/>
          </p:nvPr>
        </p:nvSpPr>
        <p:spPr>
          <a:xfrm>
            <a:off x="6800310" y="1179236"/>
            <a:ext cx="1295401" cy="1295400"/>
          </a:xfrm>
          <a:prstGeom prst="ellipse">
            <a:avLst/>
          </a:prstGeom>
          <a:solidFill>
            <a:schemeClr val="lt2"/>
          </a:solidFill>
          <a:ln>
            <a:noFill/>
          </a:ln>
        </p:spPr>
      </p:sp>
      <p:sp>
        <p:nvSpPr>
          <p:cNvPr id="323" name="Google Shape;323;p122"/>
          <p:cNvSpPr/>
          <p:nvPr/>
        </p:nvSpPr>
        <p:spPr>
          <a:xfrm>
            <a:off x="0" y="0"/>
            <a:ext cx="135988"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24" name="Google Shape;324;p122"/>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328"/>
        <p:cNvGrpSpPr/>
        <p:nvPr/>
      </p:nvGrpSpPr>
      <p:grpSpPr>
        <a:xfrm>
          <a:off x="0" y="0"/>
          <a:ext cx="0" cy="0"/>
          <a:chOff x="0" y="0"/>
          <a:chExt cx="0" cy="0"/>
        </a:xfrm>
      </p:grpSpPr>
      <p:sp>
        <p:nvSpPr>
          <p:cNvPr id="329" name="Google Shape;329;p88"/>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8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31" name="Google Shape;331;p88"/>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2" name="Google Shape;332;p8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33" name="Google Shape;333;p88"/>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4" name="Google Shape;334;p88"/>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335"/>
        <p:cNvGrpSpPr/>
        <p:nvPr/>
      </p:nvGrpSpPr>
      <p:grpSpPr>
        <a:xfrm>
          <a:off x="0" y="0"/>
          <a:ext cx="0" cy="0"/>
          <a:chOff x="0" y="0"/>
          <a:chExt cx="0" cy="0"/>
        </a:xfrm>
      </p:grpSpPr>
      <p:sp>
        <p:nvSpPr>
          <p:cNvPr id="336" name="Google Shape;336;p134"/>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13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38" name="Google Shape;338;p134"/>
          <p:cNvSpPr txBox="1">
            <a:spLocks noGrp="1"/>
          </p:cNvSpPr>
          <p:nvPr>
            <p:ph type="body" idx="1"/>
          </p:nvPr>
        </p:nvSpPr>
        <p:spPr>
          <a:xfrm>
            <a:off x="395287" y="1131888"/>
            <a:ext cx="8389937"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9" name="Google Shape;339;p134"/>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0" name="Google Shape;340;p13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41" name="Google Shape;341;p134"/>
          <p:cNvSpPr txBox="1">
            <a:spLocks noGrp="1"/>
          </p:cNvSpPr>
          <p:nvPr>
            <p:ph type="body" idx="2"/>
          </p:nvPr>
        </p:nvSpPr>
        <p:spPr>
          <a:xfrm>
            <a:off x="395287" y="1651000"/>
            <a:ext cx="8389938" cy="3116263"/>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42900" algn="l" rtl="0">
              <a:lnSpc>
                <a:spcPct val="100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42900" algn="l" rtl="0">
              <a:lnSpc>
                <a:spcPct val="100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100000"/>
              </a:lnSpc>
              <a:spcBef>
                <a:spcPts val="4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342"/>
        <p:cNvGrpSpPr/>
        <p:nvPr/>
      </p:nvGrpSpPr>
      <p:grpSpPr>
        <a:xfrm>
          <a:off x="0" y="0"/>
          <a:ext cx="0" cy="0"/>
          <a:chOff x="0" y="0"/>
          <a:chExt cx="0" cy="0"/>
        </a:xfrm>
      </p:grpSpPr>
      <p:sp>
        <p:nvSpPr>
          <p:cNvPr id="343" name="Google Shape;343;p135"/>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13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45" name="Google Shape;345;p135"/>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6" name="Google Shape;346;p135"/>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47" name="Google Shape;347;p135"/>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cSld name="1_MAIN 3">
    <p:spTree>
      <p:nvGrpSpPr>
        <p:cNvPr id="1" name="Shape 348"/>
        <p:cNvGrpSpPr/>
        <p:nvPr/>
      </p:nvGrpSpPr>
      <p:grpSpPr>
        <a:xfrm>
          <a:off x="0" y="0"/>
          <a:ext cx="0" cy="0"/>
          <a:chOff x="0" y="0"/>
          <a:chExt cx="0" cy="0"/>
        </a:xfrm>
      </p:grpSpPr>
      <p:sp>
        <p:nvSpPr>
          <p:cNvPr id="349" name="Google Shape;349;p136"/>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3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51" name="Google Shape;351;p136"/>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52" name="Google Shape;352;p13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53" name="Google Shape;353;p136"/>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354"/>
        <p:cNvGrpSpPr/>
        <p:nvPr/>
      </p:nvGrpSpPr>
      <p:grpSpPr>
        <a:xfrm>
          <a:off x="0" y="0"/>
          <a:ext cx="0" cy="0"/>
          <a:chOff x="0" y="0"/>
          <a:chExt cx="0" cy="0"/>
        </a:xfrm>
      </p:grpSpPr>
      <p:sp>
        <p:nvSpPr>
          <p:cNvPr id="355" name="Google Shape;355;p137"/>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56" name="Google Shape;356;p13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57" name="Google Shape;357;p137"/>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58" name="Google Shape;358;p137"/>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359"/>
        <p:cNvGrpSpPr/>
        <p:nvPr/>
      </p:nvGrpSpPr>
      <p:grpSpPr>
        <a:xfrm>
          <a:off x="0" y="0"/>
          <a:ext cx="0" cy="0"/>
          <a:chOff x="0" y="0"/>
          <a:chExt cx="0" cy="0"/>
        </a:xfrm>
      </p:grpSpPr>
      <p:sp>
        <p:nvSpPr>
          <p:cNvPr id="360" name="Google Shape;360;p138"/>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13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62" name="Google Shape;362;p138"/>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3" name="Google Shape;363;p13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64" name="Google Shape;364;p138"/>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65" name="Google Shape;365;p138"/>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366"/>
        <p:cNvGrpSpPr/>
        <p:nvPr/>
      </p:nvGrpSpPr>
      <p:grpSpPr>
        <a:xfrm>
          <a:off x="0" y="0"/>
          <a:ext cx="0" cy="0"/>
          <a:chOff x="0" y="0"/>
          <a:chExt cx="0" cy="0"/>
        </a:xfrm>
      </p:grpSpPr>
      <p:sp>
        <p:nvSpPr>
          <p:cNvPr id="367" name="Google Shape;367;p139"/>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13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69" name="Google Shape;369;p139"/>
          <p:cNvSpPr>
            <a:spLocks noGrp="1"/>
          </p:cNvSpPr>
          <p:nvPr>
            <p:ph type="pic" idx="2"/>
          </p:nvPr>
        </p:nvSpPr>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sp>
        <p:nvSpPr>
          <p:cNvPr id="370" name="Google Shape;370;p139"/>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1" name="Google Shape;371;p139"/>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372"/>
        <p:cNvGrpSpPr/>
        <p:nvPr/>
      </p:nvGrpSpPr>
      <p:grpSpPr>
        <a:xfrm>
          <a:off x="0" y="0"/>
          <a:ext cx="0" cy="0"/>
          <a:chOff x="0" y="0"/>
          <a:chExt cx="0" cy="0"/>
        </a:xfrm>
      </p:grpSpPr>
      <p:sp>
        <p:nvSpPr>
          <p:cNvPr id="373" name="Google Shape;373;p140"/>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14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75" name="Google Shape;375;p140"/>
          <p:cNvSpPr>
            <a:spLocks noGrp="1"/>
          </p:cNvSpPr>
          <p:nvPr>
            <p:ph type="pic" idx="2"/>
          </p:nvPr>
        </p:nvSpPr>
        <p:spPr>
          <a:xfrm>
            <a:off x="135988" y="0"/>
            <a:ext cx="3072349"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pic>
        <p:nvPicPr>
          <p:cNvPr id="376" name="Google Shape;376;p140"/>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77" name="Google Shape;377;p140"/>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8" name="Google Shape;378;p140"/>
          <p:cNvSpPr txBox="1">
            <a:spLocks noGrp="1"/>
          </p:cNvSpPr>
          <p:nvPr>
            <p:ph type="body" idx="1"/>
          </p:nvPr>
        </p:nvSpPr>
        <p:spPr>
          <a:xfrm>
            <a:off x="3743441" y="977965"/>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o page # or logo lt">
  <p:cSld name="no page # or logo lt">
    <p:spTree>
      <p:nvGrpSpPr>
        <p:cNvPr id="1" name="Shape 41"/>
        <p:cNvGrpSpPr/>
        <p:nvPr/>
      </p:nvGrpSpPr>
      <p:grpSpPr>
        <a:xfrm>
          <a:off x="0" y="0"/>
          <a:ext cx="0" cy="0"/>
          <a:chOff x="0" y="0"/>
          <a:chExt cx="0" cy="0"/>
        </a:xfrm>
      </p:grpSpPr>
      <p:sp>
        <p:nvSpPr>
          <p:cNvPr id="42" name="Google Shape;42;p68"/>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 name="Google Shape;43;p68"/>
          <p:cNvSpPr txBox="1">
            <a:spLocks noGrp="1"/>
          </p:cNvSpPr>
          <p:nvPr>
            <p:ph type="title"/>
          </p:nvPr>
        </p:nvSpPr>
        <p:spPr>
          <a:xfrm>
            <a:off x="404297" y="380475"/>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45" name="Google Shape;45;p6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6" name="Google Shape;46;p68"/>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7" name="Google Shape;47;p68"/>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379"/>
        <p:cNvGrpSpPr/>
        <p:nvPr/>
      </p:nvGrpSpPr>
      <p:grpSpPr>
        <a:xfrm>
          <a:off x="0" y="0"/>
          <a:ext cx="0" cy="0"/>
          <a:chOff x="0" y="0"/>
          <a:chExt cx="0" cy="0"/>
        </a:xfrm>
      </p:grpSpPr>
      <p:sp>
        <p:nvSpPr>
          <p:cNvPr id="380" name="Google Shape;380;p141"/>
          <p:cNvSpPr/>
          <p:nvPr/>
        </p:nvSpPr>
        <p:spPr>
          <a:xfrm>
            <a:off x="135986" y="2630774"/>
            <a:ext cx="3072349" cy="251272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1" name="Google Shape;381;p14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82" name="Google Shape;382;p141"/>
          <p:cNvSpPr>
            <a:spLocks noGrp="1"/>
          </p:cNvSpPr>
          <p:nvPr>
            <p:ph type="pic" idx="2"/>
          </p:nvPr>
        </p:nvSpPr>
        <p:spPr>
          <a:xfrm>
            <a:off x="135986" y="-1"/>
            <a:ext cx="3072349" cy="2630775"/>
          </a:xfrm>
          <a:prstGeom prst="rect">
            <a:avLst/>
          </a:prstGeom>
          <a:solidFill>
            <a:schemeClr val="lt2"/>
          </a:solidFill>
          <a:ln>
            <a:noFill/>
          </a:ln>
          <a:effectLst>
            <a:outerShdw blurRad="292100" dist="165100" dir="3300000" sx="95000" sy="95000" algn="tr" rotWithShape="0">
              <a:srgbClr val="000000">
                <a:alpha val="8627"/>
              </a:srgbClr>
            </a:outerShdw>
          </a:effectLst>
        </p:spPr>
      </p:sp>
      <p:sp>
        <p:nvSpPr>
          <p:cNvPr id="383" name="Google Shape;383;p141"/>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384" name="Google Shape;384;p14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385" name="Google Shape;385;p141"/>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141"/>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p141"/>
          <p:cNvSpPr txBox="1">
            <a:spLocks noGrp="1"/>
          </p:cNvSpPr>
          <p:nvPr>
            <p:ph type="body" idx="3"/>
          </p:nvPr>
        </p:nvSpPr>
        <p:spPr>
          <a:xfrm>
            <a:off x="3738935"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388"/>
        <p:cNvGrpSpPr/>
        <p:nvPr/>
      </p:nvGrpSpPr>
      <p:grpSpPr>
        <a:xfrm>
          <a:off x="0" y="0"/>
          <a:ext cx="0" cy="0"/>
          <a:chOff x="0" y="0"/>
          <a:chExt cx="0" cy="0"/>
        </a:xfrm>
      </p:grpSpPr>
      <p:sp>
        <p:nvSpPr>
          <p:cNvPr id="389" name="Google Shape;389;p142"/>
          <p:cNvSpPr/>
          <p:nvPr/>
        </p:nvSpPr>
        <p:spPr>
          <a:xfrm>
            <a:off x="6138472" y="1276348"/>
            <a:ext cx="2646753" cy="3490913"/>
          </a:xfrm>
          <a:prstGeom prst="rect">
            <a:avLst/>
          </a:prstGeom>
          <a:solidFill>
            <a:schemeClr val="dk1"/>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0" name="Google Shape;390;p142"/>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14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92" name="Google Shape;392;p142"/>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393" name="Google Shape;393;p142"/>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4" name="Google Shape;394;p142"/>
          <p:cNvSpPr txBox="1">
            <a:spLocks noGrp="1"/>
          </p:cNvSpPr>
          <p:nvPr>
            <p:ph type="body" idx="2"/>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395"/>
        <p:cNvGrpSpPr/>
        <p:nvPr/>
      </p:nvGrpSpPr>
      <p:grpSpPr>
        <a:xfrm>
          <a:off x="0" y="0"/>
          <a:ext cx="0" cy="0"/>
          <a:chOff x="0" y="0"/>
          <a:chExt cx="0" cy="0"/>
        </a:xfrm>
      </p:grpSpPr>
      <p:sp>
        <p:nvSpPr>
          <p:cNvPr id="396" name="Google Shape;396;p143"/>
          <p:cNvSpPr/>
          <p:nvPr/>
        </p:nvSpPr>
        <p:spPr>
          <a:xfrm>
            <a:off x="4800602" y="1296986"/>
            <a:ext cx="3984624" cy="3470275"/>
          </a:xfrm>
          <a:prstGeom prst="rect">
            <a:avLst/>
          </a:prstGeom>
          <a:solidFill>
            <a:schemeClr val="dk1"/>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7" name="Google Shape;397;p143"/>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8" name="Google Shape;398;p14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99" name="Google Shape;399;p143"/>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00" name="Google Shape;400;p143"/>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1" name="Google Shape;401;p143"/>
          <p:cNvSpPr txBox="1">
            <a:spLocks noGrp="1"/>
          </p:cNvSpPr>
          <p:nvPr>
            <p:ph type="body" idx="2"/>
          </p:nvPr>
        </p:nvSpPr>
        <p:spPr>
          <a:xfrm>
            <a:off x="404297" y="985284"/>
            <a:ext cx="3976084"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402"/>
        <p:cNvGrpSpPr/>
        <p:nvPr/>
      </p:nvGrpSpPr>
      <p:grpSpPr>
        <a:xfrm>
          <a:off x="0" y="0"/>
          <a:ext cx="0" cy="0"/>
          <a:chOff x="0" y="0"/>
          <a:chExt cx="0" cy="0"/>
        </a:xfrm>
      </p:grpSpPr>
      <p:sp>
        <p:nvSpPr>
          <p:cNvPr id="403" name="Google Shape;403;p144"/>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14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05" name="Google Shape;405;p144"/>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06" name="Google Shape;406;p144"/>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07" name="Google Shape;407;p144"/>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08" name="Google Shape;408;p144"/>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09" name="Google Shape;409;p144"/>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10" name="Google Shape;410;p144"/>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11" name="Google Shape;411;p144"/>
          <p:cNvSpPr>
            <a:spLocks noGrp="1"/>
          </p:cNvSpPr>
          <p:nvPr>
            <p:ph type="pic" idx="7"/>
          </p:nvPr>
        </p:nvSpPr>
        <p:spPr>
          <a:xfrm>
            <a:off x="1098756" y="1179236"/>
            <a:ext cx="1295401" cy="1295400"/>
          </a:xfrm>
          <a:prstGeom prst="ellipse">
            <a:avLst/>
          </a:prstGeom>
          <a:solidFill>
            <a:schemeClr val="lt2"/>
          </a:solidFill>
          <a:ln>
            <a:noFill/>
          </a:ln>
        </p:spPr>
      </p:sp>
      <p:sp>
        <p:nvSpPr>
          <p:cNvPr id="412" name="Google Shape;412;p144"/>
          <p:cNvSpPr>
            <a:spLocks noGrp="1"/>
          </p:cNvSpPr>
          <p:nvPr>
            <p:ph type="pic" idx="8"/>
          </p:nvPr>
        </p:nvSpPr>
        <p:spPr>
          <a:xfrm>
            <a:off x="3949533" y="1179236"/>
            <a:ext cx="1295401" cy="1295400"/>
          </a:xfrm>
          <a:prstGeom prst="ellipse">
            <a:avLst/>
          </a:prstGeom>
          <a:solidFill>
            <a:schemeClr val="lt2"/>
          </a:solidFill>
          <a:ln>
            <a:noFill/>
          </a:ln>
        </p:spPr>
      </p:sp>
      <p:sp>
        <p:nvSpPr>
          <p:cNvPr id="413" name="Google Shape;413;p144"/>
          <p:cNvSpPr>
            <a:spLocks noGrp="1"/>
          </p:cNvSpPr>
          <p:nvPr>
            <p:ph type="pic" idx="9"/>
          </p:nvPr>
        </p:nvSpPr>
        <p:spPr>
          <a:xfrm>
            <a:off x="6800310" y="1179236"/>
            <a:ext cx="1295401" cy="1295400"/>
          </a:xfrm>
          <a:prstGeom prst="ellipse">
            <a:avLst/>
          </a:prstGeom>
          <a:solidFill>
            <a:schemeClr val="lt2"/>
          </a:solidFill>
          <a:ln>
            <a:noFill/>
          </a:ln>
        </p:spPr>
      </p:sp>
      <p:sp>
        <p:nvSpPr>
          <p:cNvPr id="414" name="Google Shape;414;p144"/>
          <p:cNvSpPr/>
          <p:nvPr/>
        </p:nvSpPr>
        <p:spPr>
          <a:xfrm>
            <a:off x="0" y="0"/>
            <a:ext cx="135988"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5" name="Google Shape;415;p144"/>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419"/>
        <p:cNvGrpSpPr/>
        <p:nvPr/>
      </p:nvGrpSpPr>
      <p:grpSpPr>
        <a:xfrm>
          <a:off x="0" y="0"/>
          <a:ext cx="0" cy="0"/>
          <a:chOff x="0" y="0"/>
          <a:chExt cx="0" cy="0"/>
        </a:xfrm>
      </p:grpSpPr>
      <p:sp>
        <p:nvSpPr>
          <p:cNvPr id="420" name="Google Shape;420;p90"/>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9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22" name="Google Shape;422;p90"/>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23" name="Google Shape;423;p90"/>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24" name="Google Shape;424;p90"/>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5" name="Google Shape;425;p90"/>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426"/>
        <p:cNvGrpSpPr/>
        <p:nvPr/>
      </p:nvGrpSpPr>
      <p:grpSpPr>
        <a:xfrm>
          <a:off x="0" y="0"/>
          <a:ext cx="0" cy="0"/>
          <a:chOff x="0" y="0"/>
          <a:chExt cx="0" cy="0"/>
        </a:xfrm>
      </p:grpSpPr>
      <p:sp>
        <p:nvSpPr>
          <p:cNvPr id="427" name="Google Shape;427;p100"/>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10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29" name="Google Shape;429;p100"/>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30" name="Google Shape;430;p100"/>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31" name="Google Shape;431;p100"/>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accent3"/>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2" name="Google Shape;432;p100"/>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433"/>
        <p:cNvGrpSpPr/>
        <p:nvPr/>
      </p:nvGrpSpPr>
      <p:grpSpPr>
        <a:xfrm>
          <a:off x="0" y="0"/>
          <a:ext cx="0" cy="0"/>
          <a:chOff x="0" y="0"/>
          <a:chExt cx="0" cy="0"/>
        </a:xfrm>
      </p:grpSpPr>
      <p:sp>
        <p:nvSpPr>
          <p:cNvPr id="434" name="Google Shape;434;p101"/>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10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36" name="Google Shape;436;p101"/>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37" name="Google Shape;437;p10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38" name="Google Shape;438;p101"/>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cSld name="1_MAIN 3">
    <p:spTree>
      <p:nvGrpSpPr>
        <p:cNvPr id="1" name="Shape 439"/>
        <p:cNvGrpSpPr/>
        <p:nvPr/>
      </p:nvGrpSpPr>
      <p:grpSpPr>
        <a:xfrm>
          <a:off x="0" y="0"/>
          <a:ext cx="0" cy="0"/>
          <a:chOff x="0" y="0"/>
          <a:chExt cx="0" cy="0"/>
        </a:xfrm>
      </p:grpSpPr>
      <p:sp>
        <p:nvSpPr>
          <p:cNvPr id="440" name="Google Shape;440;p102"/>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10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42" name="Google Shape;442;p102"/>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3" name="Google Shape;443;p102"/>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44" name="Google Shape;444;p102"/>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cSld name="Blank">
    <p:spTree>
      <p:nvGrpSpPr>
        <p:cNvPr id="1" name="Shape 445"/>
        <p:cNvGrpSpPr/>
        <p:nvPr/>
      </p:nvGrpSpPr>
      <p:grpSpPr>
        <a:xfrm>
          <a:off x="0" y="0"/>
          <a:ext cx="0" cy="0"/>
          <a:chOff x="0" y="0"/>
          <a:chExt cx="0" cy="0"/>
        </a:xfrm>
      </p:grpSpPr>
      <p:sp>
        <p:nvSpPr>
          <p:cNvPr id="446" name="Google Shape;446;p103"/>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10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48" name="Google Shape;448;p103"/>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9" name="Google Shape;449;p103"/>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450"/>
        <p:cNvGrpSpPr/>
        <p:nvPr/>
      </p:nvGrpSpPr>
      <p:grpSpPr>
        <a:xfrm>
          <a:off x="0" y="0"/>
          <a:ext cx="0" cy="0"/>
          <a:chOff x="0" y="0"/>
          <a:chExt cx="0" cy="0"/>
        </a:xfrm>
      </p:grpSpPr>
      <p:sp>
        <p:nvSpPr>
          <p:cNvPr id="451" name="Google Shape;451;p104"/>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2" name="Google Shape;452;p10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53" name="Google Shape;453;p104"/>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54" name="Google Shape;454;p10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55" name="Google Shape;455;p104"/>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56" name="Google Shape;456;p104"/>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48"/>
        <p:cNvGrpSpPr/>
        <p:nvPr/>
      </p:nvGrpSpPr>
      <p:grpSpPr>
        <a:xfrm>
          <a:off x="0" y="0"/>
          <a:ext cx="0" cy="0"/>
          <a:chOff x="0" y="0"/>
          <a:chExt cx="0" cy="0"/>
        </a:xfrm>
      </p:grpSpPr>
      <p:sp>
        <p:nvSpPr>
          <p:cNvPr id="49" name="Google Shape;49;p69"/>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1" name="Google Shape;51;p69"/>
          <p:cNvSpPr>
            <a:spLocks noGrp="1"/>
          </p:cNvSpPr>
          <p:nvPr>
            <p:ph type="pic" idx="2"/>
          </p:nvPr>
        </p:nvSpPr>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sp>
        <p:nvSpPr>
          <p:cNvPr id="52" name="Google Shape;52;p69"/>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p69"/>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457"/>
        <p:cNvGrpSpPr/>
        <p:nvPr/>
      </p:nvGrpSpPr>
      <p:grpSpPr>
        <a:xfrm>
          <a:off x="0" y="0"/>
          <a:ext cx="0" cy="0"/>
          <a:chOff x="0" y="0"/>
          <a:chExt cx="0" cy="0"/>
        </a:xfrm>
      </p:grpSpPr>
      <p:sp>
        <p:nvSpPr>
          <p:cNvPr id="458" name="Google Shape;458;p105"/>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10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0" name="Google Shape;460;p105"/>
          <p:cNvSpPr>
            <a:spLocks noGrp="1"/>
          </p:cNvSpPr>
          <p:nvPr>
            <p:ph type="pic" idx="2"/>
          </p:nvPr>
        </p:nvSpPr>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sp>
        <p:nvSpPr>
          <p:cNvPr id="461" name="Google Shape;461;p105"/>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 name="Google Shape;462;p105"/>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463"/>
        <p:cNvGrpSpPr/>
        <p:nvPr/>
      </p:nvGrpSpPr>
      <p:grpSpPr>
        <a:xfrm>
          <a:off x="0" y="0"/>
          <a:ext cx="0" cy="0"/>
          <a:chOff x="0" y="0"/>
          <a:chExt cx="0" cy="0"/>
        </a:xfrm>
      </p:grpSpPr>
      <p:sp>
        <p:nvSpPr>
          <p:cNvPr id="464" name="Google Shape;464;p106"/>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10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6" name="Google Shape;466;p106"/>
          <p:cNvSpPr>
            <a:spLocks noGrp="1"/>
          </p:cNvSpPr>
          <p:nvPr>
            <p:ph type="pic" idx="2"/>
          </p:nvPr>
        </p:nvSpPr>
        <p:spPr>
          <a:xfrm>
            <a:off x="135988" y="0"/>
            <a:ext cx="3072349"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pic>
        <p:nvPicPr>
          <p:cNvPr id="467" name="Google Shape;467;p10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68" name="Google Shape;468;p106"/>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9" name="Google Shape;469;p106"/>
          <p:cNvSpPr txBox="1">
            <a:spLocks noGrp="1"/>
          </p:cNvSpPr>
          <p:nvPr>
            <p:ph type="body" idx="1"/>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470"/>
        <p:cNvGrpSpPr/>
        <p:nvPr/>
      </p:nvGrpSpPr>
      <p:grpSpPr>
        <a:xfrm>
          <a:off x="0" y="0"/>
          <a:ext cx="0" cy="0"/>
          <a:chOff x="0" y="0"/>
          <a:chExt cx="0" cy="0"/>
        </a:xfrm>
      </p:grpSpPr>
      <p:sp>
        <p:nvSpPr>
          <p:cNvPr id="471" name="Google Shape;471;p107"/>
          <p:cNvSpPr/>
          <p:nvPr/>
        </p:nvSpPr>
        <p:spPr>
          <a:xfrm>
            <a:off x="135986" y="2630774"/>
            <a:ext cx="3072349" cy="25127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2" name="Google Shape;472;p10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73" name="Google Shape;473;p107"/>
          <p:cNvSpPr>
            <a:spLocks noGrp="1"/>
          </p:cNvSpPr>
          <p:nvPr>
            <p:ph type="pic" idx="2"/>
          </p:nvPr>
        </p:nvSpPr>
        <p:spPr>
          <a:xfrm>
            <a:off x="135986" y="-1"/>
            <a:ext cx="3072349" cy="2630775"/>
          </a:xfrm>
          <a:prstGeom prst="rect">
            <a:avLst/>
          </a:prstGeom>
          <a:solidFill>
            <a:schemeClr val="lt2"/>
          </a:solidFill>
          <a:ln>
            <a:noFill/>
          </a:ln>
          <a:effectLst>
            <a:outerShdw blurRad="292100" dist="165100" dir="3300000" sx="95000" sy="95000" algn="tr" rotWithShape="0">
              <a:srgbClr val="000000">
                <a:alpha val="8627"/>
              </a:srgbClr>
            </a:outerShdw>
          </a:effectLst>
        </p:spPr>
      </p:sp>
      <p:sp>
        <p:nvSpPr>
          <p:cNvPr id="474" name="Google Shape;474;p107"/>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475" name="Google Shape;475;p10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476" name="Google Shape;476;p107"/>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107"/>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8" name="Google Shape;478;p107"/>
          <p:cNvSpPr txBox="1">
            <a:spLocks noGrp="1"/>
          </p:cNvSpPr>
          <p:nvPr>
            <p:ph type="body" idx="3"/>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479"/>
        <p:cNvGrpSpPr/>
        <p:nvPr/>
      </p:nvGrpSpPr>
      <p:grpSpPr>
        <a:xfrm>
          <a:off x="0" y="0"/>
          <a:ext cx="0" cy="0"/>
          <a:chOff x="0" y="0"/>
          <a:chExt cx="0" cy="0"/>
        </a:xfrm>
      </p:grpSpPr>
      <p:sp>
        <p:nvSpPr>
          <p:cNvPr id="480" name="Google Shape;480;p108"/>
          <p:cNvSpPr/>
          <p:nvPr/>
        </p:nvSpPr>
        <p:spPr>
          <a:xfrm>
            <a:off x="6138472" y="1276348"/>
            <a:ext cx="2646753" cy="3490913"/>
          </a:xfrm>
          <a:prstGeom prst="rect">
            <a:avLst/>
          </a:prstGeom>
          <a:solidFill>
            <a:schemeClr val="accent3"/>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p108"/>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2" name="Google Shape;482;p10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83" name="Google Shape;483;p108"/>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84" name="Google Shape;484;p108"/>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5" name="Google Shape;485;p108"/>
          <p:cNvSpPr txBox="1">
            <a:spLocks noGrp="1"/>
          </p:cNvSpPr>
          <p:nvPr>
            <p:ph type="body" idx="2"/>
          </p:nvPr>
        </p:nvSpPr>
        <p:spPr>
          <a:xfrm>
            <a:off x="395287" y="985284"/>
            <a:ext cx="5055295"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486"/>
        <p:cNvGrpSpPr/>
        <p:nvPr/>
      </p:nvGrpSpPr>
      <p:grpSpPr>
        <a:xfrm>
          <a:off x="0" y="0"/>
          <a:ext cx="0" cy="0"/>
          <a:chOff x="0" y="0"/>
          <a:chExt cx="0" cy="0"/>
        </a:xfrm>
      </p:grpSpPr>
      <p:sp>
        <p:nvSpPr>
          <p:cNvPr id="487" name="Google Shape;487;p109"/>
          <p:cNvSpPr/>
          <p:nvPr/>
        </p:nvSpPr>
        <p:spPr>
          <a:xfrm>
            <a:off x="4800602" y="1296986"/>
            <a:ext cx="3984624" cy="3470275"/>
          </a:xfrm>
          <a:prstGeom prst="rect">
            <a:avLst/>
          </a:prstGeom>
          <a:solidFill>
            <a:schemeClr val="accent3"/>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8" name="Google Shape;488;p109"/>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9" name="Google Shape;489;p10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90" name="Google Shape;490;p109"/>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lt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91" name="Google Shape;491;p109"/>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2" name="Google Shape;492;p109"/>
          <p:cNvSpPr txBox="1">
            <a:spLocks noGrp="1"/>
          </p:cNvSpPr>
          <p:nvPr>
            <p:ph type="body" idx="2"/>
          </p:nvPr>
        </p:nvSpPr>
        <p:spPr>
          <a:xfrm>
            <a:off x="395287" y="985284"/>
            <a:ext cx="3984624"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493"/>
        <p:cNvGrpSpPr/>
        <p:nvPr/>
      </p:nvGrpSpPr>
      <p:grpSpPr>
        <a:xfrm>
          <a:off x="0" y="0"/>
          <a:ext cx="0" cy="0"/>
          <a:chOff x="0" y="0"/>
          <a:chExt cx="0" cy="0"/>
        </a:xfrm>
      </p:grpSpPr>
      <p:sp>
        <p:nvSpPr>
          <p:cNvPr id="494" name="Google Shape;494;p110"/>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11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96" name="Google Shape;496;p110"/>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accent3"/>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97" name="Google Shape;497;p110"/>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98" name="Google Shape;498;p110"/>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accent3"/>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499" name="Google Shape;499;p110"/>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00" name="Google Shape;500;p110"/>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chemeClr val="accent3"/>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01" name="Google Shape;501;p110"/>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02" name="Google Shape;502;p110"/>
          <p:cNvSpPr>
            <a:spLocks noGrp="1"/>
          </p:cNvSpPr>
          <p:nvPr>
            <p:ph type="pic" idx="7"/>
          </p:nvPr>
        </p:nvSpPr>
        <p:spPr>
          <a:xfrm>
            <a:off x="1098756" y="1179236"/>
            <a:ext cx="1295401" cy="1295400"/>
          </a:xfrm>
          <a:prstGeom prst="ellipse">
            <a:avLst/>
          </a:prstGeom>
          <a:solidFill>
            <a:schemeClr val="lt2"/>
          </a:solidFill>
          <a:ln>
            <a:noFill/>
          </a:ln>
        </p:spPr>
      </p:sp>
      <p:sp>
        <p:nvSpPr>
          <p:cNvPr id="503" name="Google Shape;503;p110"/>
          <p:cNvSpPr>
            <a:spLocks noGrp="1"/>
          </p:cNvSpPr>
          <p:nvPr>
            <p:ph type="pic" idx="8"/>
          </p:nvPr>
        </p:nvSpPr>
        <p:spPr>
          <a:xfrm>
            <a:off x="3949533" y="1179236"/>
            <a:ext cx="1295401" cy="1295400"/>
          </a:xfrm>
          <a:prstGeom prst="ellipse">
            <a:avLst/>
          </a:prstGeom>
          <a:solidFill>
            <a:schemeClr val="lt2"/>
          </a:solidFill>
          <a:ln>
            <a:noFill/>
          </a:ln>
        </p:spPr>
      </p:sp>
      <p:sp>
        <p:nvSpPr>
          <p:cNvPr id="504" name="Google Shape;504;p110"/>
          <p:cNvSpPr>
            <a:spLocks noGrp="1"/>
          </p:cNvSpPr>
          <p:nvPr>
            <p:ph type="pic" idx="9"/>
          </p:nvPr>
        </p:nvSpPr>
        <p:spPr>
          <a:xfrm>
            <a:off x="6800310" y="1179236"/>
            <a:ext cx="1295401" cy="1295400"/>
          </a:xfrm>
          <a:prstGeom prst="ellipse">
            <a:avLst/>
          </a:prstGeom>
          <a:solidFill>
            <a:schemeClr val="lt2"/>
          </a:solidFill>
          <a:ln>
            <a:noFill/>
          </a:ln>
        </p:spPr>
      </p:sp>
      <p:sp>
        <p:nvSpPr>
          <p:cNvPr id="505" name="Google Shape;505;p110"/>
          <p:cNvSpPr/>
          <p:nvPr/>
        </p:nvSpPr>
        <p:spPr>
          <a:xfrm>
            <a:off x="0" y="0"/>
            <a:ext cx="135988" cy="514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06" name="Google Shape;506;p110"/>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cSld name="MAIN">
    <p:bg>
      <p:bgPr>
        <a:solidFill>
          <a:schemeClr val="lt1"/>
        </a:solidFill>
        <a:effectLst/>
      </p:bgPr>
    </p:bg>
    <p:spTree>
      <p:nvGrpSpPr>
        <p:cNvPr id="1" name="Shape 510"/>
        <p:cNvGrpSpPr/>
        <p:nvPr/>
      </p:nvGrpSpPr>
      <p:grpSpPr>
        <a:xfrm>
          <a:off x="0" y="0"/>
          <a:ext cx="0" cy="0"/>
          <a:chOff x="0" y="0"/>
          <a:chExt cx="0" cy="0"/>
        </a:xfrm>
      </p:grpSpPr>
      <p:sp>
        <p:nvSpPr>
          <p:cNvPr id="511" name="Google Shape;511;p92"/>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p9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13" name="Google Shape;513;p92"/>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4" name="Google Shape;514;p92"/>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15" name="Google Shape;515;p92"/>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6" name="Google Shape;516;p92"/>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517"/>
        <p:cNvGrpSpPr/>
        <p:nvPr/>
      </p:nvGrpSpPr>
      <p:grpSpPr>
        <a:xfrm>
          <a:off x="0" y="0"/>
          <a:ext cx="0" cy="0"/>
          <a:chOff x="0" y="0"/>
          <a:chExt cx="0" cy="0"/>
        </a:xfrm>
      </p:grpSpPr>
      <p:sp>
        <p:nvSpPr>
          <p:cNvPr id="518" name="Google Shape;518;p123"/>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12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0" name="Google Shape;520;p123"/>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21" name="Google Shape;521;p123"/>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22" name="Google Shape;522;p123"/>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rgbClr val="71A11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3" name="Google Shape;523;p123"/>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524"/>
        <p:cNvGrpSpPr/>
        <p:nvPr/>
      </p:nvGrpSpPr>
      <p:grpSpPr>
        <a:xfrm>
          <a:off x="0" y="0"/>
          <a:ext cx="0" cy="0"/>
          <a:chOff x="0" y="0"/>
          <a:chExt cx="0" cy="0"/>
        </a:xfrm>
      </p:grpSpPr>
      <p:sp>
        <p:nvSpPr>
          <p:cNvPr id="525" name="Google Shape;525;p124"/>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12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7" name="Google Shape;527;p124"/>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28" name="Google Shape;528;p12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29" name="Google Shape;529;p124"/>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cSld name="1_MAIN 3">
    <p:spTree>
      <p:nvGrpSpPr>
        <p:cNvPr id="1" name="Shape 530"/>
        <p:cNvGrpSpPr/>
        <p:nvPr/>
      </p:nvGrpSpPr>
      <p:grpSpPr>
        <a:xfrm>
          <a:off x="0" y="0"/>
          <a:ext cx="0" cy="0"/>
          <a:chOff x="0" y="0"/>
          <a:chExt cx="0" cy="0"/>
        </a:xfrm>
      </p:grpSpPr>
      <p:sp>
        <p:nvSpPr>
          <p:cNvPr id="531" name="Google Shape;531;p125"/>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2" name="Google Shape;532;p12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33" name="Google Shape;533;p125"/>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4" name="Google Shape;534;p125"/>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35" name="Google Shape;535;p125"/>
          <p:cNvSpPr txBox="1">
            <a:spLocks noGrp="1"/>
          </p:cNvSpPr>
          <p:nvPr>
            <p:ph type="body" idx="1"/>
          </p:nvPr>
        </p:nvSpPr>
        <p:spPr>
          <a:xfrm>
            <a:off x="404297" y="935665"/>
            <a:ext cx="8389936" cy="383159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54"/>
        <p:cNvGrpSpPr/>
        <p:nvPr/>
      </p:nvGrpSpPr>
      <p:grpSpPr>
        <a:xfrm>
          <a:off x="0" y="0"/>
          <a:ext cx="0" cy="0"/>
          <a:chOff x="0" y="0"/>
          <a:chExt cx="0" cy="0"/>
        </a:xfrm>
      </p:grpSpPr>
      <p:sp>
        <p:nvSpPr>
          <p:cNvPr id="55" name="Google Shape;55;p70"/>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70"/>
          <p:cNvSpPr>
            <a:spLocks noGrp="1"/>
          </p:cNvSpPr>
          <p:nvPr>
            <p:ph type="pic" idx="2"/>
          </p:nvPr>
        </p:nvSpPr>
        <p:spPr>
          <a:xfrm>
            <a:off x="111336" y="0"/>
            <a:ext cx="3097001"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pic>
        <p:nvPicPr>
          <p:cNvPr id="58" name="Google Shape;58;p70"/>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9" name="Google Shape;59;p70"/>
          <p:cNvSpPr/>
          <p:nvPr/>
        </p:nvSpPr>
        <p:spPr>
          <a:xfrm>
            <a:off x="-24652"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 name="Google Shape;60;p70"/>
          <p:cNvSpPr txBox="1">
            <a:spLocks noGrp="1"/>
          </p:cNvSpPr>
          <p:nvPr>
            <p:ph type="body" idx="1"/>
          </p:nvPr>
        </p:nvSpPr>
        <p:spPr>
          <a:xfrm>
            <a:off x="3738937" y="985284"/>
            <a:ext cx="504628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536"/>
        <p:cNvGrpSpPr/>
        <p:nvPr/>
      </p:nvGrpSpPr>
      <p:grpSpPr>
        <a:xfrm>
          <a:off x="0" y="0"/>
          <a:ext cx="0" cy="0"/>
          <a:chOff x="0" y="0"/>
          <a:chExt cx="0" cy="0"/>
        </a:xfrm>
      </p:grpSpPr>
      <p:sp>
        <p:nvSpPr>
          <p:cNvPr id="537" name="Google Shape;537;p126"/>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8" name="Google Shape;538;p126"/>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39" name="Google Shape;539;p126"/>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40" name="Google Shape;540;p126"/>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541"/>
        <p:cNvGrpSpPr/>
        <p:nvPr/>
      </p:nvGrpSpPr>
      <p:grpSpPr>
        <a:xfrm>
          <a:off x="0" y="0"/>
          <a:ext cx="0" cy="0"/>
          <a:chOff x="0" y="0"/>
          <a:chExt cx="0" cy="0"/>
        </a:xfrm>
      </p:grpSpPr>
      <p:sp>
        <p:nvSpPr>
          <p:cNvPr id="542" name="Google Shape;542;p127"/>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3" name="Google Shape;543;p12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44" name="Google Shape;544;p127"/>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45" name="Google Shape;545;p12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46" name="Google Shape;546;p127"/>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47" name="Google Shape;547;p127"/>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lvl1pPr marL="457200" marR="0" lvl="0" indent="-368300" algn="l" rtl="0">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rtl="0">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548"/>
        <p:cNvGrpSpPr/>
        <p:nvPr/>
      </p:nvGrpSpPr>
      <p:grpSpPr>
        <a:xfrm>
          <a:off x="0" y="0"/>
          <a:ext cx="0" cy="0"/>
          <a:chOff x="0" y="0"/>
          <a:chExt cx="0" cy="0"/>
        </a:xfrm>
      </p:grpSpPr>
      <p:sp>
        <p:nvSpPr>
          <p:cNvPr id="549" name="Google Shape;549;p128"/>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12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51" name="Google Shape;551;p128"/>
          <p:cNvSpPr>
            <a:spLocks noGrp="1"/>
          </p:cNvSpPr>
          <p:nvPr>
            <p:ph type="pic" idx="2"/>
          </p:nvPr>
        </p:nvSpPr>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sp>
        <p:nvSpPr>
          <p:cNvPr id="552" name="Google Shape;552;p128"/>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3" name="Google Shape;553;p128"/>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554"/>
        <p:cNvGrpSpPr/>
        <p:nvPr/>
      </p:nvGrpSpPr>
      <p:grpSpPr>
        <a:xfrm>
          <a:off x="0" y="0"/>
          <a:ext cx="0" cy="0"/>
          <a:chOff x="0" y="0"/>
          <a:chExt cx="0" cy="0"/>
        </a:xfrm>
      </p:grpSpPr>
      <p:sp>
        <p:nvSpPr>
          <p:cNvPr id="555" name="Google Shape;555;p129"/>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p12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57" name="Google Shape;557;p129"/>
          <p:cNvSpPr>
            <a:spLocks noGrp="1"/>
          </p:cNvSpPr>
          <p:nvPr>
            <p:ph type="pic" idx="2"/>
          </p:nvPr>
        </p:nvSpPr>
        <p:spPr>
          <a:xfrm>
            <a:off x="135988" y="0"/>
            <a:ext cx="3072349" cy="5143500"/>
          </a:xfrm>
          <a:prstGeom prst="rect">
            <a:avLst/>
          </a:prstGeom>
          <a:solidFill>
            <a:schemeClr val="lt2"/>
          </a:solidFill>
          <a:ln>
            <a:noFill/>
          </a:ln>
          <a:effectLst>
            <a:outerShdw blurRad="292100" dist="165100" dir="10800000" sx="95000" sy="95000" algn="tr" rotWithShape="0">
              <a:srgbClr val="000000">
                <a:alpha val="8627"/>
              </a:srgbClr>
            </a:outerShdw>
          </a:effectLst>
        </p:spPr>
      </p:sp>
      <p:pic>
        <p:nvPicPr>
          <p:cNvPr id="558" name="Google Shape;558;p129"/>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59" name="Google Shape;559;p129"/>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0" name="Google Shape;560;p129"/>
          <p:cNvSpPr txBox="1">
            <a:spLocks noGrp="1"/>
          </p:cNvSpPr>
          <p:nvPr>
            <p:ph type="body" idx="1"/>
          </p:nvPr>
        </p:nvSpPr>
        <p:spPr>
          <a:xfrm>
            <a:off x="374794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561"/>
        <p:cNvGrpSpPr/>
        <p:nvPr/>
      </p:nvGrpSpPr>
      <p:grpSpPr>
        <a:xfrm>
          <a:off x="0" y="0"/>
          <a:ext cx="0" cy="0"/>
          <a:chOff x="0" y="0"/>
          <a:chExt cx="0" cy="0"/>
        </a:xfrm>
      </p:grpSpPr>
      <p:sp>
        <p:nvSpPr>
          <p:cNvPr id="562" name="Google Shape;562;p130"/>
          <p:cNvSpPr/>
          <p:nvPr/>
        </p:nvSpPr>
        <p:spPr>
          <a:xfrm>
            <a:off x="135986" y="2630774"/>
            <a:ext cx="3072349" cy="2512726"/>
          </a:xfrm>
          <a:prstGeom prst="rect">
            <a:avLst/>
          </a:prstGeom>
          <a:solidFill>
            <a:srgbClr val="EAF7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3" name="Google Shape;563;p13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64" name="Google Shape;564;p130"/>
          <p:cNvSpPr>
            <a:spLocks noGrp="1"/>
          </p:cNvSpPr>
          <p:nvPr>
            <p:ph type="pic" idx="2"/>
          </p:nvPr>
        </p:nvSpPr>
        <p:spPr>
          <a:xfrm>
            <a:off x="135986" y="-1"/>
            <a:ext cx="3072349" cy="2630775"/>
          </a:xfrm>
          <a:prstGeom prst="rect">
            <a:avLst/>
          </a:prstGeom>
          <a:solidFill>
            <a:schemeClr val="lt2"/>
          </a:solidFill>
          <a:ln>
            <a:noFill/>
          </a:ln>
          <a:effectLst>
            <a:outerShdw blurRad="292100" dist="165100" dir="3300000" sx="95000" sy="95000" algn="tr" rotWithShape="0">
              <a:srgbClr val="000000">
                <a:alpha val="8627"/>
              </a:srgbClr>
            </a:outerShdw>
          </a:effectLst>
        </p:spPr>
      </p:sp>
      <p:sp>
        <p:nvSpPr>
          <p:cNvPr id="565" name="Google Shape;565;p130"/>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566" name="Google Shape;566;p130"/>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567" name="Google Shape;567;p130"/>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p130"/>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9" name="Google Shape;569;p130"/>
          <p:cNvSpPr txBox="1">
            <a:spLocks noGrp="1"/>
          </p:cNvSpPr>
          <p:nvPr>
            <p:ph type="body" idx="3"/>
          </p:nvPr>
        </p:nvSpPr>
        <p:spPr>
          <a:xfrm>
            <a:off x="3743441" y="977965"/>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570"/>
        <p:cNvGrpSpPr/>
        <p:nvPr/>
      </p:nvGrpSpPr>
      <p:grpSpPr>
        <a:xfrm>
          <a:off x="0" y="0"/>
          <a:ext cx="0" cy="0"/>
          <a:chOff x="0" y="0"/>
          <a:chExt cx="0" cy="0"/>
        </a:xfrm>
      </p:grpSpPr>
      <p:sp>
        <p:nvSpPr>
          <p:cNvPr id="571" name="Google Shape;571;p131"/>
          <p:cNvSpPr/>
          <p:nvPr/>
        </p:nvSpPr>
        <p:spPr>
          <a:xfrm>
            <a:off x="6138472" y="1276348"/>
            <a:ext cx="2646753" cy="3490913"/>
          </a:xfrm>
          <a:prstGeom prst="rect">
            <a:avLst/>
          </a:prstGeom>
          <a:solidFill>
            <a:srgbClr val="EAF7D2"/>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2" name="Google Shape;572;p131"/>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3" name="Google Shape;573;p13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74" name="Google Shape;574;p131"/>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75" name="Google Shape;575;p131"/>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6" name="Google Shape;576;p131"/>
          <p:cNvSpPr txBox="1">
            <a:spLocks noGrp="1"/>
          </p:cNvSpPr>
          <p:nvPr>
            <p:ph type="body" idx="2"/>
          </p:nvPr>
        </p:nvSpPr>
        <p:spPr>
          <a:xfrm>
            <a:off x="404297" y="985284"/>
            <a:ext cx="5037278"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577"/>
        <p:cNvGrpSpPr/>
        <p:nvPr/>
      </p:nvGrpSpPr>
      <p:grpSpPr>
        <a:xfrm>
          <a:off x="0" y="0"/>
          <a:ext cx="0" cy="0"/>
          <a:chOff x="0" y="0"/>
          <a:chExt cx="0" cy="0"/>
        </a:xfrm>
      </p:grpSpPr>
      <p:sp>
        <p:nvSpPr>
          <p:cNvPr id="578" name="Google Shape;578;p132"/>
          <p:cNvSpPr/>
          <p:nvPr/>
        </p:nvSpPr>
        <p:spPr>
          <a:xfrm>
            <a:off x="4800602" y="1296986"/>
            <a:ext cx="3984624" cy="3470275"/>
          </a:xfrm>
          <a:prstGeom prst="rect">
            <a:avLst/>
          </a:prstGeom>
          <a:solidFill>
            <a:srgbClr val="EAF7D2"/>
          </a:solidFill>
          <a:ln>
            <a:noFill/>
          </a:ln>
          <a:effectLst>
            <a:outerShdw blurRad="292100" dist="165100" dir="10800000" sx="95000" sy="95000" algn="ctr" rotWithShape="0">
              <a:srgbClr val="000000">
                <a:alpha val="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9" name="Google Shape;579;p132"/>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0" name="Google Shape;580;p13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81" name="Google Shape;581;p132"/>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82" name="Google Shape;582;p132"/>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3" name="Google Shape;583;p132"/>
          <p:cNvSpPr txBox="1">
            <a:spLocks noGrp="1"/>
          </p:cNvSpPr>
          <p:nvPr>
            <p:ph type="body" idx="2"/>
          </p:nvPr>
        </p:nvSpPr>
        <p:spPr>
          <a:xfrm>
            <a:off x="404297" y="985284"/>
            <a:ext cx="3984624"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584"/>
        <p:cNvGrpSpPr/>
        <p:nvPr/>
      </p:nvGrpSpPr>
      <p:grpSpPr>
        <a:xfrm>
          <a:off x="0" y="0"/>
          <a:ext cx="0" cy="0"/>
          <a:chOff x="0" y="0"/>
          <a:chExt cx="0" cy="0"/>
        </a:xfrm>
      </p:grpSpPr>
      <p:sp>
        <p:nvSpPr>
          <p:cNvPr id="585" name="Google Shape;585;p133"/>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13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87" name="Google Shape;587;p133"/>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88" name="Google Shape;588;p133"/>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89" name="Google Shape;589;p133"/>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90" name="Google Shape;590;p133"/>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91" name="Google Shape;591;p133"/>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92" name="Google Shape;592;p133"/>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593" name="Google Shape;593;p133"/>
          <p:cNvSpPr>
            <a:spLocks noGrp="1"/>
          </p:cNvSpPr>
          <p:nvPr>
            <p:ph type="pic" idx="7"/>
          </p:nvPr>
        </p:nvSpPr>
        <p:spPr>
          <a:xfrm>
            <a:off x="1098756" y="1179236"/>
            <a:ext cx="1295401" cy="1295400"/>
          </a:xfrm>
          <a:prstGeom prst="ellipse">
            <a:avLst/>
          </a:prstGeom>
          <a:solidFill>
            <a:schemeClr val="lt2"/>
          </a:solidFill>
          <a:ln>
            <a:noFill/>
          </a:ln>
        </p:spPr>
      </p:sp>
      <p:sp>
        <p:nvSpPr>
          <p:cNvPr id="594" name="Google Shape;594;p133"/>
          <p:cNvSpPr>
            <a:spLocks noGrp="1"/>
          </p:cNvSpPr>
          <p:nvPr>
            <p:ph type="pic" idx="8"/>
          </p:nvPr>
        </p:nvSpPr>
        <p:spPr>
          <a:xfrm>
            <a:off x="3949533" y="1179236"/>
            <a:ext cx="1295401" cy="1295400"/>
          </a:xfrm>
          <a:prstGeom prst="ellipse">
            <a:avLst/>
          </a:prstGeom>
          <a:solidFill>
            <a:schemeClr val="lt2"/>
          </a:solidFill>
          <a:ln>
            <a:noFill/>
          </a:ln>
        </p:spPr>
      </p:sp>
      <p:sp>
        <p:nvSpPr>
          <p:cNvPr id="595" name="Google Shape;595;p133"/>
          <p:cNvSpPr>
            <a:spLocks noGrp="1"/>
          </p:cNvSpPr>
          <p:nvPr>
            <p:ph type="pic" idx="9"/>
          </p:nvPr>
        </p:nvSpPr>
        <p:spPr>
          <a:xfrm>
            <a:off x="6800310" y="1179236"/>
            <a:ext cx="1295401" cy="1295400"/>
          </a:xfrm>
          <a:prstGeom prst="ellipse">
            <a:avLst/>
          </a:prstGeom>
          <a:solidFill>
            <a:schemeClr val="lt2"/>
          </a:solidFill>
          <a:ln>
            <a:noFill/>
          </a:ln>
        </p:spPr>
      </p:sp>
      <p:sp>
        <p:nvSpPr>
          <p:cNvPr id="596" name="Google Shape;596;p133"/>
          <p:cNvSpPr/>
          <p:nvPr/>
        </p:nvSpPr>
        <p:spPr>
          <a:xfrm>
            <a:off x="0" y="0"/>
            <a:ext cx="135988" cy="5143500"/>
          </a:xfrm>
          <a:prstGeom prst="rect">
            <a:avLst/>
          </a:prstGeom>
          <a:solidFill>
            <a:srgbClr val="71A1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97" name="Google Shape;597;p133"/>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601"/>
        <p:cNvGrpSpPr/>
        <p:nvPr/>
      </p:nvGrpSpPr>
      <p:grpSpPr>
        <a:xfrm>
          <a:off x="0" y="0"/>
          <a:ext cx="0" cy="0"/>
          <a:chOff x="0" y="0"/>
          <a:chExt cx="0" cy="0"/>
        </a:xfrm>
      </p:grpSpPr>
      <p:sp>
        <p:nvSpPr>
          <p:cNvPr id="602" name="Google Shape;602;g34294e0d2df_0_1437"/>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rgbClr val="71A1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3" name="Google Shape;603;g34294e0d2df_0_1437"/>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04" name="Google Shape;604;g34294e0d2df_0_1437"/>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05" name="Google Shape;605;g34294e0d2df_0_143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06" name="Google Shape;606;g34294e0d2df_0_1437"/>
          <p:cNvSpPr txBox="1">
            <a:spLocks noGrp="1"/>
          </p:cNvSpPr>
          <p:nvPr>
            <p:ph type="body" idx="1"/>
          </p:nvPr>
        </p:nvSpPr>
        <p:spPr>
          <a:xfrm>
            <a:off x="404297" y="972344"/>
            <a:ext cx="8389800" cy="3192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7" name="Google Shape;607;g34294e0d2df_0_1437"/>
          <p:cNvSpPr txBox="1">
            <a:spLocks noGrp="1"/>
          </p:cNvSpPr>
          <p:nvPr>
            <p:ph type="body" idx="2"/>
          </p:nvPr>
        </p:nvSpPr>
        <p:spPr>
          <a:xfrm>
            <a:off x="404297" y="1480863"/>
            <a:ext cx="8389800" cy="32865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608"/>
        <p:cNvGrpSpPr/>
        <p:nvPr/>
      </p:nvGrpSpPr>
      <p:grpSpPr>
        <a:xfrm>
          <a:off x="0" y="0"/>
          <a:ext cx="0" cy="0"/>
          <a:chOff x="0" y="0"/>
          <a:chExt cx="0" cy="0"/>
        </a:xfrm>
      </p:grpSpPr>
      <p:sp>
        <p:nvSpPr>
          <p:cNvPr id="609" name="Google Shape;609;g34294e0d2df_0_1444"/>
          <p:cNvSpPr/>
          <p:nvPr/>
        </p:nvSpPr>
        <p:spPr>
          <a:xfrm>
            <a:off x="135986" y="2630774"/>
            <a:ext cx="3072300" cy="2512800"/>
          </a:xfrm>
          <a:prstGeom prst="rect">
            <a:avLst/>
          </a:prstGeom>
          <a:solidFill>
            <a:srgbClr val="EAF7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0" name="Google Shape;610;g34294e0d2df_0_1444"/>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11" name="Google Shape;611;g34294e0d2df_0_1444"/>
          <p:cNvSpPr>
            <a:spLocks noGrp="1"/>
          </p:cNvSpPr>
          <p:nvPr>
            <p:ph type="pic" idx="2"/>
          </p:nvPr>
        </p:nvSpPr>
        <p:spPr>
          <a:xfrm>
            <a:off x="135986" y="-1"/>
            <a:ext cx="3072300" cy="2630700"/>
          </a:xfrm>
          <a:prstGeom prst="rect">
            <a:avLst/>
          </a:prstGeom>
          <a:solidFill>
            <a:schemeClr val="lt2"/>
          </a:solidFill>
          <a:ln>
            <a:noFill/>
          </a:ln>
          <a:effectLst>
            <a:outerShdw blurRad="292100" dist="165100" dir="3300000" sx="95000" sy="95000" algn="tr" rotWithShape="0">
              <a:srgbClr val="000000">
                <a:alpha val="8240"/>
              </a:srgbClr>
            </a:outerShdw>
          </a:effectLst>
        </p:spPr>
      </p:sp>
      <p:sp>
        <p:nvSpPr>
          <p:cNvPr id="612" name="Google Shape;612;g34294e0d2df_0_1444"/>
          <p:cNvSpPr txBox="1">
            <a:spLocks noGrp="1"/>
          </p:cNvSpPr>
          <p:nvPr>
            <p:ph type="body" idx="1"/>
          </p:nvPr>
        </p:nvSpPr>
        <p:spPr>
          <a:xfrm>
            <a:off x="400298" y="2949387"/>
            <a:ext cx="2590200" cy="18180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613" name="Google Shape;613;g34294e0d2df_0_144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14" name="Google Shape;614;g34294e0d2df_0_1444"/>
          <p:cNvSpPr txBox="1">
            <a:spLocks noGrp="1"/>
          </p:cNvSpPr>
          <p:nvPr>
            <p:ph type="title"/>
          </p:nvPr>
        </p:nvSpPr>
        <p:spPr>
          <a:xfrm>
            <a:off x="3738935" y="376239"/>
            <a:ext cx="50463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5" name="Google Shape;615;g34294e0d2df_0_1444"/>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6" name="Google Shape;616;g34294e0d2df_0_1444"/>
          <p:cNvSpPr txBox="1">
            <a:spLocks noGrp="1"/>
          </p:cNvSpPr>
          <p:nvPr>
            <p:ph type="body" idx="3"/>
          </p:nvPr>
        </p:nvSpPr>
        <p:spPr>
          <a:xfrm>
            <a:off x="3743441" y="977965"/>
            <a:ext cx="5037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DEBAR L">
  <p:cSld name="SIDEBAR L">
    <p:spTree>
      <p:nvGrpSpPr>
        <p:cNvPr id="1" name="Shape 61"/>
        <p:cNvGrpSpPr/>
        <p:nvPr/>
      </p:nvGrpSpPr>
      <p:grpSpPr>
        <a:xfrm>
          <a:off x="0" y="0"/>
          <a:ext cx="0" cy="0"/>
          <a:chOff x="0" y="0"/>
          <a:chExt cx="0" cy="0"/>
        </a:xfrm>
      </p:grpSpPr>
      <p:sp>
        <p:nvSpPr>
          <p:cNvPr id="62" name="Google Shape;62;p71"/>
          <p:cNvSpPr/>
          <p:nvPr/>
        </p:nvSpPr>
        <p:spPr>
          <a:xfrm>
            <a:off x="135988" y="2630774"/>
            <a:ext cx="3072348" cy="25127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 name="Google Shape;63;p7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71"/>
          <p:cNvSpPr>
            <a:spLocks noGrp="1"/>
          </p:cNvSpPr>
          <p:nvPr>
            <p:ph type="pic" idx="2"/>
          </p:nvPr>
        </p:nvSpPr>
        <p:spPr>
          <a:xfrm>
            <a:off x="135988" y="-1"/>
            <a:ext cx="3072348" cy="2630775"/>
          </a:xfrm>
          <a:prstGeom prst="rect">
            <a:avLst/>
          </a:prstGeom>
          <a:solidFill>
            <a:schemeClr val="lt2"/>
          </a:solidFill>
          <a:ln>
            <a:noFill/>
          </a:ln>
          <a:effectLst>
            <a:outerShdw blurRad="292100" dist="165100" dir="3300000" sx="95000" sy="95000" algn="tr" rotWithShape="0">
              <a:srgbClr val="000000">
                <a:alpha val="8627"/>
              </a:srgbClr>
            </a:outerShdw>
          </a:effectLst>
        </p:spPr>
      </p:sp>
      <p:sp>
        <p:nvSpPr>
          <p:cNvPr id="65" name="Google Shape;65;p71"/>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4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pic>
        <p:nvPicPr>
          <p:cNvPr id="66" name="Google Shape;66;p7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7" name="Google Shape;67;p71"/>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1"/>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71"/>
          <p:cNvSpPr txBox="1">
            <a:spLocks noGrp="1"/>
          </p:cNvSpPr>
          <p:nvPr>
            <p:ph type="body" idx="3"/>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rtl="0">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rtl="0">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rtl="0">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lnk Page">
  <p:cSld name="Balnk Page">
    <p:spTree>
      <p:nvGrpSpPr>
        <p:cNvPr id="1" name="Shape 617"/>
        <p:cNvGrpSpPr/>
        <p:nvPr/>
      </p:nvGrpSpPr>
      <p:grpSpPr>
        <a:xfrm>
          <a:off x="0" y="0"/>
          <a:ext cx="0" cy="0"/>
          <a:chOff x="0" y="0"/>
          <a:chExt cx="0" cy="0"/>
        </a:xfrm>
      </p:grpSpPr>
      <p:sp>
        <p:nvSpPr>
          <p:cNvPr id="618" name="Google Shape;618;g34294e0d2df_0_1453"/>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19" name="Google Shape;619;g34294e0d2df_0_1453"/>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20" name="Google Shape;620;g34294e0d2df_0_1453"/>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21" name="Google Shape;621;g34294e0d2df_0_1453"/>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84">
          <p15:clr>
            <a:srgbClr val="FBAE40"/>
          </p15:clr>
        </p15:guide>
        <p15:guide id="3" orient="horz" pos="288">
          <p15:clr>
            <a:srgbClr val="FBAE40"/>
          </p15:clr>
        </p15:guide>
        <p15:guide id="4" orient="horz" pos="295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622"/>
        <p:cNvGrpSpPr/>
        <p:nvPr/>
      </p:nvGrpSpPr>
      <p:grpSpPr>
        <a:xfrm>
          <a:off x="0" y="0"/>
          <a:ext cx="0" cy="0"/>
          <a:chOff x="0" y="0"/>
          <a:chExt cx="0" cy="0"/>
        </a:xfrm>
      </p:grpSpPr>
      <p:sp>
        <p:nvSpPr>
          <p:cNvPr id="623" name="Google Shape;623;g34294e0d2df_0_1458"/>
          <p:cNvSpPr txBox="1">
            <a:spLocks noGrp="1"/>
          </p:cNvSpPr>
          <p:nvPr>
            <p:ph type="title"/>
          </p:nvPr>
        </p:nvSpPr>
        <p:spPr>
          <a:xfrm>
            <a:off x="395287" y="376239"/>
            <a:ext cx="50463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4" name="Google Shape;624;g34294e0d2df_0_1458"/>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25" name="Google Shape;625;g34294e0d2df_0_1458"/>
          <p:cNvSpPr>
            <a:spLocks noGrp="1"/>
          </p:cNvSpPr>
          <p:nvPr>
            <p:ph type="pic" idx="2"/>
          </p:nvPr>
        </p:nvSpPr>
        <p:spPr>
          <a:xfrm>
            <a:off x="5935663" y="0"/>
            <a:ext cx="3208200" cy="5143500"/>
          </a:xfrm>
          <a:prstGeom prst="rect">
            <a:avLst/>
          </a:prstGeom>
          <a:solidFill>
            <a:schemeClr val="lt2"/>
          </a:solidFill>
          <a:ln>
            <a:noFill/>
          </a:ln>
          <a:effectLst>
            <a:outerShdw blurRad="292100" dist="165100" dir="10800000" sx="95000" sy="95000" algn="tr" rotWithShape="0">
              <a:srgbClr val="000000">
                <a:alpha val="8240"/>
              </a:srgbClr>
            </a:outerShdw>
          </a:effectLst>
        </p:spPr>
      </p:sp>
      <p:sp>
        <p:nvSpPr>
          <p:cNvPr id="626" name="Google Shape;626;g34294e0d2df_0_1458"/>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7" name="Google Shape;627;g34294e0d2df_0_1458"/>
          <p:cNvSpPr txBox="1">
            <a:spLocks noGrp="1"/>
          </p:cNvSpPr>
          <p:nvPr>
            <p:ph type="body" idx="1"/>
          </p:nvPr>
        </p:nvSpPr>
        <p:spPr>
          <a:xfrm>
            <a:off x="404297" y="985284"/>
            <a:ext cx="5037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R">
  <p:cSld name="QUOTE R">
    <p:spTree>
      <p:nvGrpSpPr>
        <p:cNvPr id="1" name="Shape 628"/>
        <p:cNvGrpSpPr/>
        <p:nvPr/>
      </p:nvGrpSpPr>
      <p:grpSpPr>
        <a:xfrm>
          <a:off x="0" y="0"/>
          <a:ext cx="0" cy="0"/>
          <a:chOff x="0" y="0"/>
          <a:chExt cx="0" cy="0"/>
        </a:xfrm>
      </p:grpSpPr>
      <p:sp>
        <p:nvSpPr>
          <p:cNvPr id="629" name="Google Shape;629;g34294e0d2df_0_1464"/>
          <p:cNvSpPr/>
          <p:nvPr/>
        </p:nvSpPr>
        <p:spPr>
          <a:xfrm>
            <a:off x="6138472" y="1276348"/>
            <a:ext cx="2646900" cy="3490800"/>
          </a:xfrm>
          <a:prstGeom prst="rect">
            <a:avLst/>
          </a:prstGeom>
          <a:solidFill>
            <a:srgbClr val="EAF7D2"/>
          </a:solidFill>
          <a:ln>
            <a:noFill/>
          </a:ln>
          <a:effectLst>
            <a:outerShdw blurRad="292100" dist="165100" dir="10800000" sx="95000" sy="95000" algn="ctr" rotWithShape="0">
              <a:srgbClr val="000000">
                <a:alpha val="86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0" name="Google Shape;630;g34294e0d2df_0_1464"/>
          <p:cNvSpPr txBox="1">
            <a:spLocks noGrp="1"/>
          </p:cNvSpPr>
          <p:nvPr>
            <p:ph type="title"/>
          </p:nvPr>
        </p:nvSpPr>
        <p:spPr>
          <a:xfrm>
            <a:off x="395287" y="376239"/>
            <a:ext cx="8389800" cy="411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1" name="Google Shape;631;g34294e0d2df_0_1464"/>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32" name="Google Shape;632;g34294e0d2df_0_1464"/>
          <p:cNvSpPr txBox="1">
            <a:spLocks noGrp="1"/>
          </p:cNvSpPr>
          <p:nvPr>
            <p:ph type="body" idx="1"/>
          </p:nvPr>
        </p:nvSpPr>
        <p:spPr>
          <a:xfrm>
            <a:off x="6422074" y="1755135"/>
            <a:ext cx="2079600" cy="2533200"/>
          </a:xfrm>
          <a:prstGeom prst="rect">
            <a:avLst/>
          </a:prstGeom>
          <a:noFill/>
          <a:ln>
            <a:noFill/>
          </a:ln>
        </p:spPr>
        <p:txBody>
          <a:bodyPr spcFirstLastPara="1" wrap="square" lIns="0" tIns="0" rIns="0" bIns="0" anchor="t" anchorCtr="0">
            <a:noAutofit/>
          </a:bodyPr>
          <a:lstStyle>
            <a:lvl1pPr marL="457200" marR="0" lvl="0" indent="-228600" algn="ctr">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33" name="Google Shape;633;g34294e0d2df_0_1464"/>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4" name="Google Shape;634;g34294e0d2df_0_1464"/>
          <p:cNvSpPr txBox="1">
            <a:spLocks noGrp="1"/>
          </p:cNvSpPr>
          <p:nvPr>
            <p:ph type="body" idx="2"/>
          </p:nvPr>
        </p:nvSpPr>
        <p:spPr>
          <a:xfrm>
            <a:off x="404297" y="985284"/>
            <a:ext cx="5037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SIDEBAR R">
  <p:cSld name="1_SIDEBAR R">
    <p:spTree>
      <p:nvGrpSpPr>
        <p:cNvPr id="1" name="Shape 635"/>
        <p:cNvGrpSpPr/>
        <p:nvPr/>
      </p:nvGrpSpPr>
      <p:grpSpPr>
        <a:xfrm>
          <a:off x="0" y="0"/>
          <a:ext cx="0" cy="0"/>
          <a:chOff x="0" y="0"/>
          <a:chExt cx="0" cy="0"/>
        </a:xfrm>
      </p:grpSpPr>
      <p:sp>
        <p:nvSpPr>
          <p:cNvPr id="636" name="Google Shape;636;g34294e0d2df_0_1471"/>
          <p:cNvSpPr txBox="1">
            <a:spLocks noGrp="1"/>
          </p:cNvSpPr>
          <p:nvPr>
            <p:ph type="title"/>
          </p:nvPr>
        </p:nvSpPr>
        <p:spPr>
          <a:xfrm>
            <a:off x="3738935" y="376239"/>
            <a:ext cx="50463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7" name="Google Shape;637;g34294e0d2df_0_1471"/>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38" name="Google Shape;638;g34294e0d2df_0_1471"/>
          <p:cNvSpPr>
            <a:spLocks noGrp="1"/>
          </p:cNvSpPr>
          <p:nvPr>
            <p:ph type="pic" idx="2"/>
          </p:nvPr>
        </p:nvSpPr>
        <p:spPr>
          <a:xfrm>
            <a:off x="135988" y="0"/>
            <a:ext cx="3072300" cy="5143500"/>
          </a:xfrm>
          <a:prstGeom prst="rect">
            <a:avLst/>
          </a:prstGeom>
          <a:solidFill>
            <a:schemeClr val="lt2"/>
          </a:solidFill>
          <a:ln>
            <a:noFill/>
          </a:ln>
          <a:effectLst>
            <a:outerShdw blurRad="292100" dist="165100" dir="10800000" sx="95000" sy="95000" algn="tr" rotWithShape="0">
              <a:srgbClr val="000000">
                <a:alpha val="8240"/>
              </a:srgbClr>
            </a:outerShdw>
          </a:effectLst>
        </p:spPr>
      </p:sp>
      <p:pic>
        <p:nvPicPr>
          <p:cNvPr id="639" name="Google Shape;639;g34294e0d2df_0_147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40" name="Google Shape;640;g34294e0d2df_0_1471"/>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1" name="Google Shape;641;g34294e0d2df_0_1471"/>
          <p:cNvSpPr txBox="1">
            <a:spLocks noGrp="1"/>
          </p:cNvSpPr>
          <p:nvPr>
            <p:ph type="body" idx="1"/>
          </p:nvPr>
        </p:nvSpPr>
        <p:spPr>
          <a:xfrm>
            <a:off x="3747947" y="985284"/>
            <a:ext cx="5037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cSld name="1_MAIN 2">
    <p:spTree>
      <p:nvGrpSpPr>
        <p:cNvPr id="1" name="Shape 642"/>
        <p:cNvGrpSpPr/>
        <p:nvPr/>
      </p:nvGrpSpPr>
      <p:grpSpPr>
        <a:xfrm>
          <a:off x="0" y="0"/>
          <a:ext cx="0" cy="0"/>
          <a:chOff x="0" y="0"/>
          <a:chExt cx="0" cy="0"/>
        </a:xfrm>
      </p:grpSpPr>
      <p:sp>
        <p:nvSpPr>
          <p:cNvPr id="643" name="Google Shape;643;g34294e0d2df_0_1478"/>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4" name="Google Shape;644;g34294e0d2df_0_1478"/>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5" name="Google Shape;645;g34294e0d2df_0_1478"/>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46" name="Google Shape;646;g34294e0d2df_0_1478"/>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47" name="Google Shape;647;g34294e0d2df_0_1478"/>
          <p:cNvSpPr txBox="1">
            <a:spLocks noGrp="1"/>
          </p:cNvSpPr>
          <p:nvPr>
            <p:ph type="body" idx="1"/>
          </p:nvPr>
        </p:nvSpPr>
        <p:spPr>
          <a:xfrm>
            <a:off x="404297" y="935665"/>
            <a:ext cx="8389800" cy="38316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648"/>
        <p:cNvGrpSpPr/>
        <p:nvPr/>
      </p:nvGrpSpPr>
      <p:grpSpPr>
        <a:xfrm>
          <a:off x="0" y="0"/>
          <a:ext cx="0" cy="0"/>
          <a:chOff x="0" y="0"/>
          <a:chExt cx="0" cy="0"/>
        </a:xfrm>
      </p:grpSpPr>
      <p:sp>
        <p:nvSpPr>
          <p:cNvPr id="649" name="Google Shape;649;g34294e0d2df_0_1484"/>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0" name="Google Shape;650;g34294e0d2df_0_1484"/>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51" name="Google Shape;651;g34294e0d2df_0_1484"/>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52" name="Google Shape;652;g34294e0d2df_0_1484"/>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53" name="Google Shape;653;g34294e0d2df_0_1484"/>
          <p:cNvSpPr txBox="1">
            <a:spLocks noGrp="1"/>
          </p:cNvSpPr>
          <p:nvPr>
            <p:ph type="body" idx="1"/>
          </p:nvPr>
        </p:nvSpPr>
        <p:spPr>
          <a:xfrm>
            <a:off x="404297" y="972344"/>
            <a:ext cx="8389800" cy="3192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2000" b="1" i="0" u="none" strike="noStrike" cap="none">
                <a:solidFill>
                  <a:srgbClr val="71A11D"/>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4" name="Google Shape;654;g34294e0d2df_0_1484"/>
          <p:cNvSpPr txBox="1">
            <a:spLocks noGrp="1"/>
          </p:cNvSpPr>
          <p:nvPr>
            <p:ph type="body" idx="2"/>
          </p:nvPr>
        </p:nvSpPr>
        <p:spPr>
          <a:xfrm>
            <a:off x="404297" y="1480863"/>
            <a:ext cx="8389800" cy="32865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cSld name="1_MAIN 3">
    <p:spTree>
      <p:nvGrpSpPr>
        <p:cNvPr id="1" name="Shape 655"/>
        <p:cNvGrpSpPr/>
        <p:nvPr/>
      </p:nvGrpSpPr>
      <p:grpSpPr>
        <a:xfrm>
          <a:off x="0" y="0"/>
          <a:ext cx="0" cy="0"/>
          <a:chOff x="0" y="0"/>
          <a:chExt cx="0" cy="0"/>
        </a:xfrm>
      </p:grpSpPr>
      <p:sp>
        <p:nvSpPr>
          <p:cNvPr id="656" name="Google Shape;656;g34294e0d2df_0_1491"/>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1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7" name="Google Shape;657;g34294e0d2df_0_1491"/>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58" name="Google Shape;658;g34294e0d2df_0_1491"/>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59" name="Google Shape;659;g34294e0d2df_0_149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60" name="Google Shape;660;g34294e0d2df_0_1491"/>
          <p:cNvSpPr txBox="1">
            <a:spLocks noGrp="1"/>
          </p:cNvSpPr>
          <p:nvPr>
            <p:ph type="body" idx="1"/>
          </p:nvPr>
        </p:nvSpPr>
        <p:spPr>
          <a:xfrm>
            <a:off x="404297" y="935665"/>
            <a:ext cx="8389800" cy="38316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661"/>
        <p:cNvGrpSpPr/>
        <p:nvPr/>
      </p:nvGrpSpPr>
      <p:grpSpPr>
        <a:xfrm>
          <a:off x="0" y="0"/>
          <a:ext cx="0" cy="0"/>
          <a:chOff x="0" y="0"/>
          <a:chExt cx="0" cy="0"/>
        </a:xfrm>
      </p:grpSpPr>
      <p:sp>
        <p:nvSpPr>
          <p:cNvPr id="662" name="Google Shape;662;g34294e0d2df_0_1497"/>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3" name="Google Shape;663;g34294e0d2df_0_1497"/>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64" name="Google Shape;664;g34294e0d2df_0_1497"/>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65" name="Google Shape;665;g34294e0d2df_0_1497"/>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666" name="Google Shape;666;g34294e0d2df_0_1497"/>
          <p:cNvSpPr txBox="1">
            <a:spLocks noGrp="1"/>
          </p:cNvSpPr>
          <p:nvPr>
            <p:ph type="body" idx="1"/>
          </p:nvPr>
        </p:nvSpPr>
        <p:spPr>
          <a:xfrm>
            <a:off x="395288" y="1131888"/>
            <a:ext cx="3985200" cy="3617400"/>
          </a:xfrm>
          <a:prstGeom prst="rect">
            <a:avLst/>
          </a:prstGeom>
          <a:noFill/>
          <a:ln>
            <a:noFill/>
          </a:ln>
        </p:spPr>
        <p:txBody>
          <a:bodyPr spcFirstLastPara="1" wrap="square" lIns="0" tIns="0" rIns="0" bIns="0" anchor="t" anchorCtr="0">
            <a:noAutofit/>
          </a:bodyPr>
          <a:lstStyle>
            <a:lvl1pPr marL="457200" marR="0" lvl="0" indent="-368300" algn="l">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67" name="Google Shape;667;g34294e0d2df_0_1497"/>
          <p:cNvSpPr txBox="1">
            <a:spLocks noGrp="1"/>
          </p:cNvSpPr>
          <p:nvPr>
            <p:ph type="body" idx="2"/>
          </p:nvPr>
        </p:nvSpPr>
        <p:spPr>
          <a:xfrm>
            <a:off x="4772415" y="1149818"/>
            <a:ext cx="4012800" cy="3617400"/>
          </a:xfrm>
          <a:prstGeom prst="rect">
            <a:avLst/>
          </a:prstGeom>
          <a:noFill/>
          <a:ln>
            <a:noFill/>
          </a:ln>
        </p:spPr>
        <p:txBody>
          <a:bodyPr spcFirstLastPara="1" wrap="square" lIns="0" tIns="0" rIns="0" bIns="0" anchor="t" anchorCtr="0">
            <a:noAutofit/>
          </a:bodyPr>
          <a:lstStyle>
            <a:lvl1pPr marL="457200" marR="0" lvl="0" indent="-368300" algn="l">
              <a:lnSpc>
                <a:spcPct val="100000"/>
              </a:lnSpc>
              <a:spcBef>
                <a:spcPts val="300"/>
              </a:spcBef>
              <a:spcAft>
                <a:spcPts val="0"/>
              </a:spcAft>
              <a:buClr>
                <a:schemeClr val="dk1"/>
              </a:buClr>
              <a:buSzPts val="2200"/>
              <a:buFont typeface="Arial"/>
              <a:buChar char="•"/>
              <a:defRPr sz="1800" b="0" i="0" u="none" strike="noStrike" cap="none">
                <a:solidFill>
                  <a:schemeClr val="dk1"/>
                </a:solidFill>
                <a:latin typeface="Arial"/>
                <a:ea typeface="Arial"/>
                <a:cs typeface="Arial"/>
                <a:sym typeface="Arial"/>
              </a:defRPr>
            </a:lvl1pPr>
            <a:lvl2pPr marL="914400" marR="0" lvl="1" indent="-355600" algn="l">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guide id="2" orient="horz" pos="80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R">
  <p:cSld name="1_QUOTE R">
    <p:spTree>
      <p:nvGrpSpPr>
        <p:cNvPr id="1" name="Shape 668"/>
        <p:cNvGrpSpPr/>
        <p:nvPr/>
      </p:nvGrpSpPr>
      <p:grpSpPr>
        <a:xfrm>
          <a:off x="0" y="0"/>
          <a:ext cx="0" cy="0"/>
          <a:chOff x="0" y="0"/>
          <a:chExt cx="0" cy="0"/>
        </a:xfrm>
      </p:grpSpPr>
      <p:sp>
        <p:nvSpPr>
          <p:cNvPr id="669" name="Google Shape;669;g34294e0d2df_0_1504"/>
          <p:cNvSpPr/>
          <p:nvPr/>
        </p:nvSpPr>
        <p:spPr>
          <a:xfrm>
            <a:off x="4800602" y="1296986"/>
            <a:ext cx="3984600" cy="3470400"/>
          </a:xfrm>
          <a:prstGeom prst="rect">
            <a:avLst/>
          </a:prstGeom>
          <a:solidFill>
            <a:srgbClr val="EAF7D2"/>
          </a:solidFill>
          <a:ln>
            <a:noFill/>
          </a:ln>
          <a:effectLst>
            <a:outerShdw blurRad="292100" dist="165100" dir="10800000" sx="95000" sy="95000" algn="ctr" rotWithShape="0">
              <a:srgbClr val="000000">
                <a:alpha val="86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0" name="Google Shape;670;g34294e0d2df_0_1504"/>
          <p:cNvSpPr txBox="1">
            <a:spLocks noGrp="1"/>
          </p:cNvSpPr>
          <p:nvPr>
            <p:ph type="title"/>
          </p:nvPr>
        </p:nvSpPr>
        <p:spPr>
          <a:xfrm>
            <a:off x="395287" y="376239"/>
            <a:ext cx="8389800" cy="411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1" name="Google Shape;671;g34294e0d2df_0_1504"/>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72" name="Google Shape;672;g34294e0d2df_0_1504"/>
          <p:cNvSpPr txBox="1">
            <a:spLocks noGrp="1"/>
          </p:cNvSpPr>
          <p:nvPr>
            <p:ph type="body" idx="1"/>
          </p:nvPr>
        </p:nvSpPr>
        <p:spPr>
          <a:xfrm>
            <a:off x="5082364" y="1580707"/>
            <a:ext cx="3419400" cy="2970000"/>
          </a:xfrm>
          <a:prstGeom prst="rect">
            <a:avLst/>
          </a:prstGeom>
          <a:noFill/>
          <a:ln>
            <a:noFill/>
          </a:ln>
        </p:spPr>
        <p:txBody>
          <a:bodyPr spcFirstLastPara="1" wrap="square" lIns="0" tIns="0" rIns="0" bIns="0" anchor="t" anchorCtr="0">
            <a:noAutofit/>
          </a:bodyPr>
          <a:lstStyle>
            <a:lvl1pPr marL="457200" marR="0" lvl="0" indent="-228600" algn="ctr">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a:lnSpc>
                <a:spcPct val="90000"/>
              </a:lnSpc>
              <a:spcBef>
                <a:spcPts val="400"/>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73" name="Google Shape;673;g34294e0d2df_0_1504"/>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4" name="Google Shape;674;g34294e0d2df_0_1504"/>
          <p:cNvSpPr txBox="1">
            <a:spLocks noGrp="1"/>
          </p:cNvSpPr>
          <p:nvPr>
            <p:ph type="body" idx="2"/>
          </p:nvPr>
        </p:nvSpPr>
        <p:spPr>
          <a:xfrm>
            <a:off x="404297" y="985284"/>
            <a:ext cx="39762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675"/>
        <p:cNvGrpSpPr/>
        <p:nvPr/>
      </p:nvGrpSpPr>
      <p:grpSpPr>
        <a:xfrm>
          <a:off x="0" y="0"/>
          <a:ext cx="0" cy="0"/>
          <a:chOff x="0" y="0"/>
          <a:chExt cx="0" cy="0"/>
        </a:xfrm>
      </p:grpSpPr>
      <p:sp>
        <p:nvSpPr>
          <p:cNvPr id="676" name="Google Shape;676;g34294e0d2df_0_1511"/>
          <p:cNvSpPr txBox="1">
            <a:spLocks noGrp="1"/>
          </p:cNvSpPr>
          <p:nvPr>
            <p:ph type="title"/>
          </p:nvPr>
        </p:nvSpPr>
        <p:spPr>
          <a:xfrm>
            <a:off x="395287" y="376239"/>
            <a:ext cx="8389800" cy="372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7" name="Google Shape;677;g34294e0d2df_0_1511"/>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78" name="Google Shape;678;g34294e0d2df_0_1511"/>
          <p:cNvSpPr txBox="1">
            <a:spLocks noGrp="1"/>
          </p:cNvSpPr>
          <p:nvPr>
            <p:ph type="body" idx="1"/>
          </p:nvPr>
        </p:nvSpPr>
        <p:spPr>
          <a:xfrm>
            <a:off x="395288" y="2574256"/>
            <a:ext cx="2680500" cy="657600"/>
          </a:xfrm>
          <a:prstGeom prst="rect">
            <a:avLst/>
          </a:prstGeom>
          <a:noFill/>
          <a:ln>
            <a:noFill/>
          </a:ln>
        </p:spPr>
        <p:txBody>
          <a:bodyPr spcFirstLastPara="1" wrap="square" lIns="0" tIns="0" rIns="0" bIns="0" anchor="ctr" anchorCtr="1">
            <a:noAutofit/>
          </a:bodyPr>
          <a:lstStyle>
            <a:lvl1pPr marL="457200" marR="0" lvl="0" indent="-228600" algn="ctr">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79" name="Google Shape;679;g34294e0d2df_0_1511"/>
          <p:cNvSpPr txBox="1">
            <a:spLocks noGrp="1"/>
          </p:cNvSpPr>
          <p:nvPr>
            <p:ph type="body" idx="2"/>
          </p:nvPr>
        </p:nvSpPr>
        <p:spPr>
          <a:xfrm>
            <a:off x="395288" y="3331570"/>
            <a:ext cx="2680500" cy="1435800"/>
          </a:xfrm>
          <a:prstGeom prst="rect">
            <a:avLst/>
          </a:prstGeom>
          <a:noFill/>
          <a:ln>
            <a:noFill/>
          </a:ln>
        </p:spPr>
        <p:txBody>
          <a:bodyPr spcFirstLastPara="1" wrap="square" lIns="0" tIns="0" rIns="0" bIns="0" anchor="t" anchorCtr="0">
            <a:noAutofit/>
          </a:bodyPr>
          <a:lstStyle>
            <a:lvl1pPr marL="457200" marR="0" lvl="0" indent="-228600" algn="ctr">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80" name="Google Shape;680;g34294e0d2df_0_1511"/>
          <p:cNvSpPr txBox="1">
            <a:spLocks noGrp="1"/>
          </p:cNvSpPr>
          <p:nvPr>
            <p:ph type="body" idx="3"/>
          </p:nvPr>
        </p:nvSpPr>
        <p:spPr>
          <a:xfrm>
            <a:off x="3255028" y="2574256"/>
            <a:ext cx="2680500" cy="657600"/>
          </a:xfrm>
          <a:prstGeom prst="rect">
            <a:avLst/>
          </a:prstGeom>
          <a:noFill/>
          <a:ln>
            <a:noFill/>
          </a:ln>
        </p:spPr>
        <p:txBody>
          <a:bodyPr spcFirstLastPara="1" wrap="square" lIns="0" tIns="0" rIns="0" bIns="0" anchor="ctr" anchorCtr="1">
            <a:noAutofit/>
          </a:bodyPr>
          <a:lstStyle>
            <a:lvl1pPr marL="457200" marR="0" lvl="0" indent="-228600" algn="ctr">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81" name="Google Shape;681;g34294e0d2df_0_1511"/>
          <p:cNvSpPr txBox="1">
            <a:spLocks noGrp="1"/>
          </p:cNvSpPr>
          <p:nvPr>
            <p:ph type="body" idx="4"/>
          </p:nvPr>
        </p:nvSpPr>
        <p:spPr>
          <a:xfrm>
            <a:off x="3255028" y="3331570"/>
            <a:ext cx="2680500" cy="1435800"/>
          </a:xfrm>
          <a:prstGeom prst="rect">
            <a:avLst/>
          </a:prstGeom>
          <a:noFill/>
          <a:ln>
            <a:noFill/>
          </a:ln>
        </p:spPr>
        <p:txBody>
          <a:bodyPr spcFirstLastPara="1" wrap="square" lIns="0" tIns="0" rIns="0" bIns="0" anchor="t" anchorCtr="0">
            <a:noAutofit/>
          </a:bodyPr>
          <a:lstStyle>
            <a:lvl1pPr marL="457200" marR="0" lvl="0" indent="-228600" algn="ctr">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82" name="Google Shape;682;g34294e0d2df_0_1511"/>
          <p:cNvSpPr txBox="1">
            <a:spLocks noGrp="1"/>
          </p:cNvSpPr>
          <p:nvPr>
            <p:ph type="body" idx="5"/>
          </p:nvPr>
        </p:nvSpPr>
        <p:spPr>
          <a:xfrm>
            <a:off x="6105805" y="2574256"/>
            <a:ext cx="2680500" cy="657600"/>
          </a:xfrm>
          <a:prstGeom prst="rect">
            <a:avLst/>
          </a:prstGeom>
          <a:noFill/>
          <a:ln>
            <a:noFill/>
          </a:ln>
        </p:spPr>
        <p:txBody>
          <a:bodyPr spcFirstLastPara="1" wrap="square" lIns="0" tIns="0" rIns="0" bIns="0" anchor="ctr" anchorCtr="1">
            <a:noAutofit/>
          </a:bodyPr>
          <a:lstStyle>
            <a:lvl1pPr marL="457200" marR="0" lvl="0" indent="-228600" algn="ctr">
              <a:lnSpc>
                <a:spcPct val="100000"/>
              </a:lnSpc>
              <a:spcBef>
                <a:spcPts val="600"/>
              </a:spcBef>
              <a:spcAft>
                <a:spcPts val="0"/>
              </a:spcAft>
              <a:buClr>
                <a:schemeClr val="accent1"/>
              </a:buClr>
              <a:buSzPts val="2300"/>
              <a:buFont typeface="Arial"/>
              <a:buNone/>
              <a:defRPr sz="2300" b="1" i="0" u="none" strike="noStrike" cap="none">
                <a:solidFill>
                  <a:srgbClr val="71A11D"/>
                </a:solidFill>
                <a:latin typeface="Arial"/>
                <a:ea typeface="Arial"/>
                <a:cs typeface="Arial"/>
                <a:sym typeface="Arial"/>
              </a:defRPr>
            </a:lvl1pPr>
            <a:lvl2pPr marL="914400" marR="0" lvl="1"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83" name="Google Shape;683;g34294e0d2df_0_1511"/>
          <p:cNvSpPr txBox="1">
            <a:spLocks noGrp="1"/>
          </p:cNvSpPr>
          <p:nvPr>
            <p:ph type="body" idx="6"/>
          </p:nvPr>
        </p:nvSpPr>
        <p:spPr>
          <a:xfrm>
            <a:off x="6105805" y="3331570"/>
            <a:ext cx="2680500" cy="1435800"/>
          </a:xfrm>
          <a:prstGeom prst="rect">
            <a:avLst/>
          </a:prstGeom>
          <a:noFill/>
          <a:ln>
            <a:noFill/>
          </a:ln>
        </p:spPr>
        <p:txBody>
          <a:bodyPr spcFirstLastPara="1" wrap="square" lIns="0" tIns="0" rIns="0" bIns="0" anchor="t" anchorCtr="0">
            <a:noAutofit/>
          </a:bodyPr>
          <a:lstStyle>
            <a:lvl1pPr marL="457200" marR="0" lvl="0" indent="-228600" algn="ctr">
              <a:lnSpc>
                <a:spcPct val="10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684" name="Google Shape;684;g34294e0d2df_0_1511"/>
          <p:cNvSpPr>
            <a:spLocks noGrp="1"/>
          </p:cNvSpPr>
          <p:nvPr>
            <p:ph type="pic" idx="7"/>
          </p:nvPr>
        </p:nvSpPr>
        <p:spPr>
          <a:xfrm>
            <a:off x="1098756" y="1179236"/>
            <a:ext cx="1295400" cy="1295400"/>
          </a:xfrm>
          <a:prstGeom prst="ellipse">
            <a:avLst/>
          </a:prstGeom>
          <a:solidFill>
            <a:schemeClr val="lt2"/>
          </a:solidFill>
          <a:ln>
            <a:noFill/>
          </a:ln>
        </p:spPr>
      </p:sp>
      <p:sp>
        <p:nvSpPr>
          <p:cNvPr id="685" name="Google Shape;685;g34294e0d2df_0_1511"/>
          <p:cNvSpPr>
            <a:spLocks noGrp="1"/>
          </p:cNvSpPr>
          <p:nvPr>
            <p:ph type="pic" idx="8"/>
          </p:nvPr>
        </p:nvSpPr>
        <p:spPr>
          <a:xfrm>
            <a:off x="3949533" y="1179236"/>
            <a:ext cx="1295400" cy="1295400"/>
          </a:xfrm>
          <a:prstGeom prst="ellipse">
            <a:avLst/>
          </a:prstGeom>
          <a:solidFill>
            <a:schemeClr val="lt2"/>
          </a:solidFill>
          <a:ln>
            <a:noFill/>
          </a:ln>
        </p:spPr>
      </p:sp>
      <p:sp>
        <p:nvSpPr>
          <p:cNvPr id="686" name="Google Shape;686;g34294e0d2df_0_1511"/>
          <p:cNvSpPr>
            <a:spLocks noGrp="1"/>
          </p:cNvSpPr>
          <p:nvPr>
            <p:ph type="pic" idx="9"/>
          </p:nvPr>
        </p:nvSpPr>
        <p:spPr>
          <a:xfrm>
            <a:off x="6800310" y="1179236"/>
            <a:ext cx="1295400" cy="1295400"/>
          </a:xfrm>
          <a:prstGeom prst="ellipse">
            <a:avLst/>
          </a:prstGeom>
          <a:solidFill>
            <a:schemeClr val="lt2"/>
          </a:solidFill>
          <a:ln>
            <a:noFill/>
          </a:ln>
        </p:spPr>
      </p:sp>
      <p:sp>
        <p:nvSpPr>
          <p:cNvPr id="687" name="Google Shape;687;g34294e0d2df_0_1511"/>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88" name="Google Shape;688;g34294e0d2df_0_1511"/>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3">
  <p:cSld name="ICONS 3">
    <p:spTree>
      <p:nvGrpSpPr>
        <p:cNvPr id="1" name="Shape 70"/>
        <p:cNvGrpSpPr/>
        <p:nvPr/>
      </p:nvGrpSpPr>
      <p:grpSpPr>
        <a:xfrm>
          <a:off x="0" y="0"/>
          <a:ext cx="0" cy="0"/>
          <a:chOff x="0" y="0"/>
          <a:chExt cx="0" cy="0"/>
        </a:xfrm>
      </p:grpSpPr>
      <p:sp>
        <p:nvSpPr>
          <p:cNvPr id="71" name="Google Shape;71;p72"/>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3" name="Google Shape;73;p72"/>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008A96"/>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4" name="Google Shape;74;p72"/>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5" name="Google Shape;75;p72"/>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008A96"/>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6" name="Google Shape;76;p72"/>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7" name="Google Shape;77;p72"/>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lvl1pPr marL="457200" marR="0" lvl="0" indent="-228600" algn="ctr" rtl="0">
              <a:lnSpc>
                <a:spcPct val="100000"/>
              </a:lnSpc>
              <a:spcBef>
                <a:spcPts val="600"/>
              </a:spcBef>
              <a:spcAft>
                <a:spcPts val="0"/>
              </a:spcAft>
              <a:buClr>
                <a:schemeClr val="accent1"/>
              </a:buClr>
              <a:buSzPts val="2300"/>
              <a:buFont typeface="Arial"/>
              <a:buNone/>
              <a:defRPr sz="2300" b="1" i="0" u="none" strike="noStrike" cap="none">
                <a:solidFill>
                  <a:srgbClr val="008B97"/>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8" name="Google Shape;78;p72"/>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600"/>
              </a:spcBef>
              <a:spcAft>
                <a:spcPts val="0"/>
              </a:spcAft>
              <a:buClr>
                <a:schemeClr val="dk1"/>
              </a:buClr>
              <a:buSzPts val="20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373"/>
              </a:spcBef>
              <a:spcAft>
                <a:spcPts val="0"/>
              </a:spcAft>
              <a:buClr>
                <a:schemeClr val="dk1"/>
              </a:buClr>
              <a:buSzPts val="1800"/>
              <a:buFont typeface="Arial"/>
              <a:buNone/>
              <a:defRPr sz="1800" b="1" i="0" u="none" strike="noStrike" cap="none">
                <a:solidFill>
                  <a:schemeClr val="dk1"/>
                </a:solidFill>
                <a:latin typeface="Helvetica Neue"/>
                <a:ea typeface="Helvetica Neue"/>
                <a:cs typeface="Helvetica Neue"/>
                <a:sym typeface="Helvetica Neue"/>
              </a:defRPr>
            </a:lvl5pPr>
            <a:lvl6pPr marL="2743200" marR="0" lvl="5"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rtl="0">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9" name="Google Shape;79;p72"/>
          <p:cNvSpPr>
            <a:spLocks noGrp="1"/>
          </p:cNvSpPr>
          <p:nvPr>
            <p:ph type="pic" idx="7"/>
          </p:nvPr>
        </p:nvSpPr>
        <p:spPr>
          <a:xfrm>
            <a:off x="1098756" y="1179236"/>
            <a:ext cx="1295401" cy="1295400"/>
          </a:xfrm>
          <a:prstGeom prst="ellipse">
            <a:avLst/>
          </a:prstGeom>
          <a:solidFill>
            <a:schemeClr val="lt2"/>
          </a:solidFill>
          <a:ln>
            <a:noFill/>
          </a:ln>
        </p:spPr>
      </p:sp>
      <p:sp>
        <p:nvSpPr>
          <p:cNvPr id="80" name="Google Shape;80;p72"/>
          <p:cNvSpPr>
            <a:spLocks noGrp="1"/>
          </p:cNvSpPr>
          <p:nvPr>
            <p:ph type="pic" idx="8"/>
          </p:nvPr>
        </p:nvSpPr>
        <p:spPr>
          <a:xfrm>
            <a:off x="3949533" y="1179236"/>
            <a:ext cx="1295401" cy="1295400"/>
          </a:xfrm>
          <a:prstGeom prst="ellipse">
            <a:avLst/>
          </a:prstGeom>
          <a:solidFill>
            <a:schemeClr val="lt2"/>
          </a:solidFill>
          <a:ln>
            <a:noFill/>
          </a:ln>
        </p:spPr>
      </p:sp>
      <p:sp>
        <p:nvSpPr>
          <p:cNvPr id="81" name="Google Shape;81;p72"/>
          <p:cNvSpPr>
            <a:spLocks noGrp="1"/>
          </p:cNvSpPr>
          <p:nvPr>
            <p:ph type="pic" idx="9"/>
          </p:nvPr>
        </p:nvSpPr>
        <p:spPr>
          <a:xfrm>
            <a:off x="6800310" y="1179236"/>
            <a:ext cx="1295401" cy="1295400"/>
          </a:xfrm>
          <a:prstGeom prst="ellipse">
            <a:avLst/>
          </a:prstGeom>
          <a:solidFill>
            <a:schemeClr val="lt2"/>
          </a:solidFill>
          <a:ln>
            <a:noFill/>
          </a:ln>
        </p:spPr>
      </p:sp>
      <p:sp>
        <p:nvSpPr>
          <p:cNvPr id="82" name="Google Shape;82;p72"/>
          <p:cNvSpPr/>
          <p:nvPr/>
        </p:nvSpPr>
        <p:spPr>
          <a:xfrm>
            <a:off x="0" y="0"/>
            <a:ext cx="135988"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3" name="Google Shape;83;p72"/>
          <p:cNvPicPr preferRelativeResize="0"/>
          <p:nvPr/>
        </p:nvPicPr>
        <p:blipFill rotWithShape="1">
          <a:blip r:embed="rId2">
            <a:alphaModFix/>
          </a:blip>
          <a:srcRect/>
          <a:stretch/>
        </p:blipFill>
        <p:spPr>
          <a:xfrm>
            <a:off x="8587089" y="4569127"/>
            <a:ext cx="396271" cy="396271"/>
          </a:xfrm>
          <a:prstGeom prst="rect">
            <a:avLst/>
          </a:prstGeom>
          <a:noFill/>
          <a:ln>
            <a:noFill/>
          </a:ln>
        </p:spPr>
      </p:pic>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blank">
  <p:cSld name="Main blank">
    <p:spTree>
      <p:nvGrpSpPr>
        <p:cNvPr id="1" name="Shape 689"/>
        <p:cNvGrpSpPr/>
        <p:nvPr/>
      </p:nvGrpSpPr>
      <p:grpSpPr>
        <a:xfrm>
          <a:off x="0" y="0"/>
          <a:ext cx="0" cy="0"/>
          <a:chOff x="0" y="0"/>
          <a:chExt cx="0" cy="0"/>
        </a:xfrm>
      </p:grpSpPr>
      <p:sp>
        <p:nvSpPr>
          <p:cNvPr id="690" name="Google Shape;690;g34294e0d2df_0_1525"/>
          <p:cNvSpPr txBox="1"/>
          <p:nvPr/>
        </p:nvSpPr>
        <p:spPr>
          <a:xfrm>
            <a:off x="7959679" y="4763750"/>
            <a:ext cx="594900" cy="3000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7F7F7F"/>
                </a:solidFill>
                <a:latin typeface="Helvetica Neue"/>
                <a:ea typeface="Helvetica Neue"/>
                <a:cs typeface="Helvetica Neue"/>
                <a:sym typeface="Helvetica Neue"/>
              </a:rPr>
              <a:t>‹#›</a:t>
            </a:fld>
            <a:endParaRPr sz="1500" b="0" i="0" u="none" strike="noStrike" cap="none">
              <a:solidFill>
                <a:srgbClr val="7F7F7F"/>
              </a:solidFill>
              <a:latin typeface="Helvetica Neue"/>
              <a:ea typeface="Helvetica Neue"/>
              <a:cs typeface="Helvetica Neue"/>
              <a:sym typeface="Helvetica Neue"/>
            </a:endParaRPr>
          </a:p>
        </p:txBody>
      </p:sp>
      <p:pic>
        <p:nvPicPr>
          <p:cNvPr id="691" name="Google Shape;691;g34294e0d2df_0_1525"/>
          <p:cNvPicPr preferRelativeResize="0"/>
          <p:nvPr/>
        </p:nvPicPr>
        <p:blipFill rotWithShape="1">
          <a:blip r:embed="rId2">
            <a:alphaModFix/>
          </a:blip>
          <a:srcRect/>
          <a:stretch/>
        </p:blipFill>
        <p:spPr>
          <a:xfrm>
            <a:off x="8576113" y="4586131"/>
            <a:ext cx="398555" cy="398555"/>
          </a:xfrm>
          <a:prstGeom prst="rect">
            <a:avLst/>
          </a:prstGeom>
          <a:noFill/>
          <a:ln>
            <a:noFill/>
          </a:ln>
        </p:spPr>
      </p:pic>
      <p:sp>
        <p:nvSpPr>
          <p:cNvPr id="692" name="Google Shape;692;g34294e0d2df_0_1525"/>
          <p:cNvSpPr txBox="1">
            <a:spLocks noGrp="1"/>
          </p:cNvSpPr>
          <p:nvPr>
            <p:ph type="body" idx="1"/>
          </p:nvPr>
        </p:nvSpPr>
        <p:spPr>
          <a:xfrm>
            <a:off x="647701" y="557478"/>
            <a:ext cx="7767000" cy="6726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750"/>
              </a:spcBef>
              <a:spcAft>
                <a:spcPts val="0"/>
              </a:spcAft>
              <a:buClr>
                <a:schemeClr val="accent3"/>
              </a:buClr>
              <a:buSzPts val="4400"/>
              <a:buFont typeface="Arial"/>
              <a:buNone/>
              <a:defRPr sz="3300" b="1" i="0" u="none" strike="noStrike" cap="none">
                <a:solidFill>
                  <a:schemeClr val="accent3"/>
                </a:solidFill>
                <a:latin typeface="Arial"/>
                <a:ea typeface="Arial"/>
                <a:cs typeface="Arial"/>
                <a:sym typeface="Arial"/>
              </a:defRPr>
            </a:lvl1pPr>
            <a:lvl2pPr marL="914400" marR="0" lvl="1" indent="-228600" algn="l">
              <a:lnSpc>
                <a:spcPct val="90000"/>
              </a:lnSpc>
              <a:spcBef>
                <a:spcPts val="375"/>
              </a:spcBef>
              <a:spcAft>
                <a:spcPts val="0"/>
              </a:spcAft>
              <a:buClr>
                <a:schemeClr val="dk2"/>
              </a:buClr>
              <a:buSzPts val="2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90000"/>
              </a:lnSpc>
              <a:spcBef>
                <a:spcPts val="375"/>
              </a:spcBef>
              <a:spcAft>
                <a:spcPts val="0"/>
              </a:spcAft>
              <a:buClr>
                <a:schemeClr val="dk2"/>
              </a:buClr>
              <a:buSzPts val="20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90000"/>
              </a:lnSpc>
              <a:spcBef>
                <a:spcPts val="375"/>
              </a:spcBef>
              <a:spcAft>
                <a:spcPts val="0"/>
              </a:spcAft>
              <a:buClr>
                <a:schemeClr val="dk2"/>
              </a:buClr>
              <a:buSzPts val="18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90000"/>
              </a:lnSpc>
              <a:spcBef>
                <a:spcPts val="375"/>
              </a:spcBef>
              <a:spcAft>
                <a:spcPts val="0"/>
              </a:spcAft>
              <a:buClr>
                <a:schemeClr val="dk2"/>
              </a:buClr>
              <a:buSzPts val="1800"/>
              <a:buFont typeface="Arial"/>
              <a:buNone/>
              <a:defRPr sz="1400" b="0" i="0" u="none" strike="noStrike" cap="none">
                <a:solidFill>
                  <a:srgbClr val="000000"/>
                </a:solidFill>
                <a:latin typeface="Arial"/>
                <a:ea typeface="Arial"/>
                <a:cs typeface="Arial"/>
                <a:sym typeface="Arial"/>
              </a:defRPr>
            </a:lvl5pPr>
            <a:lvl6pPr marL="2743200" marR="0" lvl="5"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93" name="Google Shape;693;g34294e0d2df_0_1525"/>
          <p:cNvSpPr txBox="1">
            <a:spLocks noGrp="1"/>
          </p:cNvSpPr>
          <p:nvPr>
            <p:ph type="body" idx="2"/>
          </p:nvPr>
        </p:nvSpPr>
        <p:spPr>
          <a:xfrm>
            <a:off x="647833" y="1247789"/>
            <a:ext cx="7765800" cy="35160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750"/>
              </a:spcBef>
              <a:spcAft>
                <a:spcPts val="0"/>
              </a:spcAft>
              <a:buClr>
                <a:schemeClr val="dk2"/>
              </a:buClr>
              <a:buSzPts val="2800"/>
              <a:buFont typeface="Arial"/>
              <a:buChar char="•"/>
              <a:defRPr sz="2100" b="0" i="0" u="none" strike="noStrike" cap="none">
                <a:solidFill>
                  <a:srgbClr val="000000"/>
                </a:solidFill>
                <a:latin typeface="Arial"/>
                <a:ea typeface="Arial"/>
                <a:cs typeface="Arial"/>
                <a:sym typeface="Arial"/>
              </a:defRPr>
            </a:lvl1pPr>
            <a:lvl2pPr marL="914400" marR="0" lvl="1" indent="-342900" algn="l">
              <a:lnSpc>
                <a:spcPct val="90000"/>
              </a:lnSpc>
              <a:spcBef>
                <a:spcPts val="375"/>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a:lnSpc>
                <a:spcPct val="90000"/>
              </a:lnSpc>
              <a:spcBef>
                <a:spcPts val="375"/>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a:lnSpc>
                <a:spcPct val="90000"/>
              </a:lnSpc>
              <a:spcBef>
                <a:spcPts val="375"/>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a:lnSpc>
                <a:spcPct val="90000"/>
              </a:lnSpc>
              <a:spcBef>
                <a:spcPts val="375"/>
              </a:spcBef>
              <a:spcAft>
                <a:spcPts val="0"/>
              </a:spcAft>
              <a:buClr>
                <a:schemeClr val="dk2"/>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94" name="Google Shape;694;g34294e0d2df_0_1525"/>
          <p:cNvSpPr txBox="1"/>
          <p:nvPr/>
        </p:nvSpPr>
        <p:spPr>
          <a:xfrm>
            <a:off x="7959679" y="4763750"/>
            <a:ext cx="594900" cy="3000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en-US" sz="1500" b="0" i="0" u="none" strike="noStrike" cap="none">
                <a:solidFill>
                  <a:srgbClr val="7F7F7F"/>
                </a:solidFill>
                <a:latin typeface="Helvetica Neue"/>
                <a:ea typeface="Helvetica Neue"/>
                <a:cs typeface="Helvetica Neue"/>
                <a:sym typeface="Helvetica Neue"/>
              </a:rPr>
              <a:t>‹#›</a:t>
            </a:fld>
            <a:endParaRPr sz="1500" b="0" i="0" u="none" strike="noStrike" cap="none">
              <a:solidFill>
                <a:srgbClr val="7F7F7F"/>
              </a:solidFill>
              <a:latin typeface="Helvetica Neue"/>
              <a:ea typeface="Helvetica Neue"/>
              <a:cs typeface="Helvetica Neue"/>
              <a:sym typeface="Helvetica Neue"/>
            </a:endParaRPr>
          </a:p>
        </p:txBody>
      </p:sp>
      <p:pic>
        <p:nvPicPr>
          <p:cNvPr id="695" name="Google Shape;695;g34294e0d2df_0_1525"/>
          <p:cNvPicPr preferRelativeResize="0"/>
          <p:nvPr/>
        </p:nvPicPr>
        <p:blipFill rotWithShape="1">
          <a:blip r:embed="rId2">
            <a:alphaModFix/>
          </a:blip>
          <a:srcRect/>
          <a:stretch/>
        </p:blipFill>
        <p:spPr>
          <a:xfrm>
            <a:off x="8576113" y="4586131"/>
            <a:ext cx="398555" cy="3985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2">
                                            <p:txEl>
                                              <p:pRg st="0" end="0"/>
                                            </p:txEl>
                                          </p:spTgt>
                                        </p:tgtEl>
                                        <p:attrNameLst>
                                          <p:attrName>style.visibility</p:attrName>
                                        </p:attrNameLst>
                                      </p:cBhvr>
                                      <p:to>
                                        <p:strVal val="visible"/>
                                      </p:to>
                                    </p:set>
                                    <p:animEffect transition="in" filter="fade">
                                      <p:cBhvr>
                                        <p:cTn id="7" dur="500"/>
                                        <p:tgtEl>
                                          <p:spTgt spid="69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2">
                                            <p:txEl>
                                              <p:pRg st="1" end="1"/>
                                            </p:txEl>
                                          </p:spTgt>
                                        </p:tgtEl>
                                        <p:attrNameLst>
                                          <p:attrName>style.visibility</p:attrName>
                                        </p:attrNameLst>
                                      </p:cBhvr>
                                      <p:to>
                                        <p:strVal val="visible"/>
                                      </p:to>
                                    </p:set>
                                    <p:animEffect transition="in" filter="fade">
                                      <p:cBhvr>
                                        <p:cTn id="10" dur="500"/>
                                        <p:tgtEl>
                                          <p:spTgt spid="69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92">
                                            <p:txEl>
                                              <p:pRg st="2" end="2"/>
                                            </p:txEl>
                                          </p:spTgt>
                                        </p:tgtEl>
                                        <p:attrNameLst>
                                          <p:attrName>style.visibility</p:attrName>
                                        </p:attrNameLst>
                                      </p:cBhvr>
                                      <p:to>
                                        <p:strVal val="visible"/>
                                      </p:to>
                                    </p:set>
                                    <p:animEffect transition="in" filter="fade">
                                      <p:cBhvr>
                                        <p:cTn id="13" dur="500"/>
                                        <p:tgtEl>
                                          <p:spTgt spid="69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92">
                                            <p:txEl>
                                              <p:pRg st="3" end="3"/>
                                            </p:txEl>
                                          </p:spTgt>
                                        </p:tgtEl>
                                        <p:attrNameLst>
                                          <p:attrName>style.visibility</p:attrName>
                                        </p:attrNameLst>
                                      </p:cBhvr>
                                      <p:to>
                                        <p:strVal val="visible"/>
                                      </p:to>
                                    </p:set>
                                    <p:animEffect transition="in" filter="fade">
                                      <p:cBhvr>
                                        <p:cTn id="16" dur="500"/>
                                        <p:tgtEl>
                                          <p:spTgt spid="69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92">
                                            <p:txEl>
                                              <p:pRg st="4" end="4"/>
                                            </p:txEl>
                                          </p:spTgt>
                                        </p:tgtEl>
                                        <p:attrNameLst>
                                          <p:attrName>style.visibility</p:attrName>
                                        </p:attrNameLst>
                                      </p:cBhvr>
                                      <p:to>
                                        <p:strVal val="visible"/>
                                      </p:to>
                                    </p:set>
                                    <p:animEffect transition="in" filter="fade">
                                      <p:cBhvr>
                                        <p:cTn id="19" dur="500"/>
                                        <p:tgtEl>
                                          <p:spTgt spid="69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92">
                                            <p:txEl>
                                              <p:pRg st="5" end="5"/>
                                            </p:txEl>
                                          </p:spTgt>
                                        </p:tgtEl>
                                        <p:attrNameLst>
                                          <p:attrName>style.visibility</p:attrName>
                                        </p:attrNameLst>
                                      </p:cBhvr>
                                      <p:to>
                                        <p:strVal val="visible"/>
                                      </p:to>
                                    </p:set>
                                    <p:animEffect transition="in" filter="fade">
                                      <p:cBhvr>
                                        <p:cTn id="22" dur="500"/>
                                        <p:tgtEl>
                                          <p:spTgt spid="69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92">
                                            <p:txEl>
                                              <p:pRg st="6" end="6"/>
                                            </p:txEl>
                                          </p:spTgt>
                                        </p:tgtEl>
                                        <p:attrNameLst>
                                          <p:attrName>style.visibility</p:attrName>
                                        </p:attrNameLst>
                                      </p:cBhvr>
                                      <p:to>
                                        <p:strVal val="visible"/>
                                      </p:to>
                                    </p:set>
                                    <p:animEffect transition="in" filter="fade">
                                      <p:cBhvr>
                                        <p:cTn id="25" dur="500"/>
                                        <p:tgtEl>
                                          <p:spTgt spid="69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92">
                                            <p:txEl>
                                              <p:pRg st="7" end="7"/>
                                            </p:txEl>
                                          </p:spTgt>
                                        </p:tgtEl>
                                        <p:attrNameLst>
                                          <p:attrName>style.visibility</p:attrName>
                                        </p:attrNameLst>
                                      </p:cBhvr>
                                      <p:to>
                                        <p:strVal val="visible"/>
                                      </p:to>
                                    </p:set>
                                    <p:animEffect transition="in" filter="fade">
                                      <p:cBhvr>
                                        <p:cTn id="28" dur="500"/>
                                        <p:tgtEl>
                                          <p:spTgt spid="69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92">
                                            <p:txEl>
                                              <p:pRg st="8" end="8"/>
                                            </p:txEl>
                                          </p:spTgt>
                                        </p:tgtEl>
                                        <p:attrNameLst>
                                          <p:attrName>style.visibility</p:attrName>
                                        </p:attrNameLst>
                                      </p:cBhvr>
                                      <p:to>
                                        <p:strVal val="visible"/>
                                      </p:to>
                                    </p:set>
                                    <p:animEffect transition="in" filter="fade">
                                      <p:cBhvr>
                                        <p:cTn id="31" dur="500"/>
                                        <p:tgtEl>
                                          <p:spTgt spid="6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459">
          <p15:clr>
            <a:srgbClr val="FBAE40"/>
          </p15:clr>
        </p15:guide>
        <p15:guide id="2" orient="horz" pos="3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INTRO">
  <p:cSld name="1_INTRO">
    <p:bg>
      <p:bgPr>
        <a:solidFill>
          <a:schemeClr val="lt1"/>
        </a:solidFill>
        <a:effectLst/>
      </p:bgPr>
    </p:bg>
    <p:spTree>
      <p:nvGrpSpPr>
        <p:cNvPr id="1" name="Shape 699"/>
        <p:cNvGrpSpPr/>
        <p:nvPr/>
      </p:nvGrpSpPr>
      <p:grpSpPr>
        <a:xfrm>
          <a:off x="0" y="0"/>
          <a:ext cx="0" cy="0"/>
          <a:chOff x="0" y="0"/>
          <a:chExt cx="0" cy="0"/>
        </a:xfrm>
      </p:grpSpPr>
      <p:sp>
        <p:nvSpPr>
          <p:cNvPr id="700" name="Google Shape;700;g34294e0d2df_0_1535"/>
          <p:cNvSpPr>
            <a:spLocks noGrp="1"/>
          </p:cNvSpPr>
          <p:nvPr>
            <p:ph type="pic" idx="2"/>
          </p:nvPr>
        </p:nvSpPr>
        <p:spPr>
          <a:xfrm>
            <a:off x="0" y="0"/>
            <a:ext cx="9144000" cy="3895800"/>
          </a:xfrm>
          <a:prstGeom prst="rect">
            <a:avLst/>
          </a:prstGeom>
          <a:noFill/>
          <a:ln>
            <a:noFill/>
          </a:ln>
        </p:spPr>
      </p:sp>
      <p:sp>
        <p:nvSpPr>
          <p:cNvPr id="701" name="Google Shape;701;g34294e0d2df_0_1535"/>
          <p:cNvSpPr/>
          <p:nvPr/>
        </p:nvSpPr>
        <p:spPr>
          <a:xfrm>
            <a:off x="0" y="1"/>
            <a:ext cx="9144000" cy="3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2" name="Google Shape;702;g34294e0d2df_0_1535"/>
          <p:cNvSpPr/>
          <p:nvPr/>
        </p:nvSpPr>
        <p:spPr>
          <a:xfrm>
            <a:off x="0" y="3895913"/>
            <a:ext cx="9144000" cy="124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03" name="Google Shape;703;g34294e0d2df_0_1535"/>
          <p:cNvPicPr preferRelativeResize="0"/>
          <p:nvPr/>
        </p:nvPicPr>
        <p:blipFill rotWithShape="1">
          <a:blip r:embed="rId2">
            <a:alphaModFix/>
          </a:blip>
          <a:srcRect/>
          <a:stretch/>
        </p:blipFill>
        <p:spPr>
          <a:xfrm>
            <a:off x="395288" y="4196837"/>
            <a:ext cx="2564829" cy="559987"/>
          </a:xfrm>
          <a:prstGeom prst="rect">
            <a:avLst/>
          </a:prstGeom>
          <a:noFill/>
          <a:ln>
            <a:noFill/>
          </a:ln>
        </p:spPr>
      </p:pic>
      <p:pic>
        <p:nvPicPr>
          <p:cNvPr id="704" name="Google Shape;704;g34294e0d2df_0_1535" descr="Women Entrepreneurship Knowledge Hub"/>
          <p:cNvPicPr preferRelativeResize="0"/>
          <p:nvPr/>
        </p:nvPicPr>
        <p:blipFill rotWithShape="1">
          <a:blip r:embed="rId3">
            <a:alphaModFix/>
          </a:blip>
          <a:srcRect/>
          <a:stretch/>
        </p:blipFill>
        <p:spPr>
          <a:xfrm>
            <a:off x="3578484" y="4151707"/>
            <a:ext cx="1987031" cy="650246"/>
          </a:xfrm>
          <a:prstGeom prst="rect">
            <a:avLst/>
          </a:prstGeom>
          <a:noFill/>
          <a:ln>
            <a:noFill/>
          </a:ln>
        </p:spPr>
      </p:pic>
      <p:sp>
        <p:nvSpPr>
          <p:cNvPr id="705" name="Google Shape;705;g34294e0d2df_0_1535"/>
          <p:cNvSpPr txBox="1">
            <a:spLocks noGrp="1"/>
          </p:cNvSpPr>
          <p:nvPr>
            <p:ph type="body" idx="1"/>
          </p:nvPr>
        </p:nvSpPr>
        <p:spPr>
          <a:xfrm>
            <a:off x="496429" y="2855669"/>
            <a:ext cx="2303700" cy="711900"/>
          </a:xfrm>
          <a:prstGeom prst="rect">
            <a:avLst/>
          </a:prstGeom>
          <a:solidFill>
            <a:srgbClr val="262626"/>
          </a:solidFill>
          <a:ln>
            <a:noFill/>
          </a:ln>
        </p:spPr>
        <p:txBody>
          <a:bodyPr spcFirstLastPara="1" wrap="square" lIns="108000" tIns="0" rIns="108000" bIns="108000" anchor="ctr" anchorCtr="0">
            <a:no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6" name="Google Shape;706;g34294e0d2df_0_1535"/>
          <p:cNvSpPr txBox="1">
            <a:spLocks noGrp="1"/>
          </p:cNvSpPr>
          <p:nvPr>
            <p:ph type="title"/>
          </p:nvPr>
        </p:nvSpPr>
        <p:spPr>
          <a:xfrm>
            <a:off x="4051759" y="1224040"/>
            <a:ext cx="4596600" cy="1447800"/>
          </a:xfrm>
          <a:prstGeom prst="rect">
            <a:avLst/>
          </a:prstGeom>
          <a:solidFill>
            <a:srgbClr val="0C0C0C"/>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7" name="Google Shape;707;g34294e0d2df_0_1535"/>
          <p:cNvSpPr txBox="1">
            <a:spLocks noGrp="1"/>
          </p:cNvSpPr>
          <p:nvPr>
            <p:ph type="body" idx="3"/>
          </p:nvPr>
        </p:nvSpPr>
        <p:spPr>
          <a:xfrm>
            <a:off x="4051759" y="2640610"/>
            <a:ext cx="4595700" cy="945600"/>
          </a:xfrm>
          <a:prstGeom prst="rect">
            <a:avLst/>
          </a:prstGeom>
          <a:solidFill>
            <a:schemeClr val="accent2"/>
          </a:solidFill>
          <a:ln>
            <a:noFill/>
          </a:ln>
        </p:spPr>
        <p:txBody>
          <a:bodyPr spcFirstLastPara="1" wrap="square" lIns="216000" tIns="72000" rIns="216000" bIns="72000" anchor="ctr" anchorCtr="0">
            <a:normAutofit/>
          </a:bodyPr>
          <a:lstStyle>
            <a:lvl1pPr marL="457200" marR="0" lvl="0" indent="-228600" algn="l">
              <a:lnSpc>
                <a:spcPct val="100000"/>
              </a:lnSpc>
              <a:spcBef>
                <a:spcPts val="0"/>
              </a:spcBef>
              <a:spcAft>
                <a:spcPts val="0"/>
              </a:spcAft>
              <a:buClr>
                <a:srgbClr val="000000"/>
              </a:buClr>
              <a:buSzPts val="1400"/>
              <a:buFont typeface="Arial"/>
              <a:buNone/>
              <a:defRPr sz="25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8" name="Google Shape;708;g34294e0d2df_0_1535"/>
          <p:cNvSpPr txBox="1">
            <a:spLocks noGrp="1"/>
          </p:cNvSpPr>
          <p:nvPr>
            <p:ph type="body" idx="4"/>
          </p:nvPr>
        </p:nvSpPr>
        <p:spPr>
          <a:xfrm>
            <a:off x="4050554" y="811213"/>
            <a:ext cx="4596600" cy="320700"/>
          </a:xfrm>
          <a:prstGeom prst="rect">
            <a:avLst/>
          </a:prstGeom>
          <a:solidFill>
            <a:srgbClr val="EAF7D2">
              <a:alpha val="48630"/>
            </a:srgbClr>
          </a:solidFill>
          <a:ln>
            <a:noFill/>
          </a:ln>
        </p:spPr>
        <p:txBody>
          <a:bodyPr spcFirstLastPara="1" wrap="square" lIns="219450" tIns="109725" rIns="109725" bIns="109725" anchor="ctr" anchorCtr="0">
            <a:noAutofit/>
          </a:bodyPr>
          <a:lstStyle>
            <a:lvl1pPr marL="457200" marR="0" lvl="0" indent="-228600" algn="l">
              <a:lnSpc>
                <a:spcPct val="10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09" name="Google Shape;709;g34294e0d2df_0_1535"/>
          <p:cNvPicPr preferRelativeResize="0"/>
          <p:nvPr/>
        </p:nvPicPr>
        <p:blipFill rotWithShape="1">
          <a:blip r:embed="rId4">
            <a:alphaModFix/>
          </a:blip>
          <a:srcRect/>
          <a:stretch/>
        </p:blipFill>
        <p:spPr>
          <a:xfrm>
            <a:off x="6307813" y="4167154"/>
            <a:ext cx="2477412" cy="619352"/>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710"/>
        <p:cNvGrpSpPr/>
        <p:nvPr/>
      </p:nvGrpSpPr>
      <p:grpSpPr>
        <a:xfrm>
          <a:off x="0" y="0"/>
          <a:ext cx="0" cy="0"/>
          <a:chOff x="0" y="0"/>
          <a:chExt cx="0" cy="0"/>
        </a:xfrm>
      </p:grpSpPr>
      <p:sp>
        <p:nvSpPr>
          <p:cNvPr id="711" name="Google Shape;711;g34294e0d2df_0_1546"/>
          <p:cNvSpPr>
            <a:spLocks noGrp="1"/>
          </p:cNvSpPr>
          <p:nvPr>
            <p:ph type="pic" idx="2"/>
          </p:nvPr>
        </p:nvSpPr>
        <p:spPr>
          <a:xfrm>
            <a:off x="1820918" y="1"/>
            <a:ext cx="7323000" cy="5143500"/>
          </a:xfrm>
          <a:prstGeom prst="rect">
            <a:avLst/>
          </a:prstGeom>
          <a:solidFill>
            <a:schemeClr val="lt2"/>
          </a:solidFill>
          <a:ln>
            <a:noFill/>
          </a:ln>
        </p:spPr>
      </p:sp>
      <p:sp>
        <p:nvSpPr>
          <p:cNvPr id="712" name="Google Shape;712;g34294e0d2df_0_1546"/>
          <p:cNvSpPr txBox="1">
            <a:spLocks noGrp="1"/>
          </p:cNvSpPr>
          <p:nvPr>
            <p:ph type="body" idx="1"/>
          </p:nvPr>
        </p:nvSpPr>
        <p:spPr>
          <a:xfrm>
            <a:off x="395288" y="2454357"/>
            <a:ext cx="3400500" cy="14622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3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a:lnSpc>
                <a:spcPct val="100000"/>
              </a:lnSpc>
              <a:spcBef>
                <a:spcPts val="6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3" name="Google Shape;713;g34294e0d2df_0_1546"/>
          <p:cNvSpPr txBox="1">
            <a:spLocks noGrp="1"/>
          </p:cNvSpPr>
          <p:nvPr>
            <p:ph type="title"/>
          </p:nvPr>
        </p:nvSpPr>
        <p:spPr>
          <a:xfrm>
            <a:off x="395288" y="1666080"/>
            <a:ext cx="5039100" cy="493500"/>
          </a:xfrm>
          <a:prstGeom prst="rect">
            <a:avLst/>
          </a:prstGeom>
          <a:noFill/>
          <a:ln>
            <a:noFill/>
          </a:ln>
        </p:spPr>
        <p:txBody>
          <a:bodyPr spcFirstLastPara="1" wrap="square" lIns="91425" tIns="0" rIns="0" bIns="0" anchor="t" anchorCtr="0">
            <a:normAutofit/>
          </a:bodyPr>
          <a:lstStyle>
            <a:lvl1pPr lvl="0" algn="l">
              <a:lnSpc>
                <a:spcPct val="90000"/>
              </a:lnSpc>
              <a:spcBef>
                <a:spcPts val="0"/>
              </a:spcBef>
              <a:spcAft>
                <a:spcPts val="0"/>
              </a:spcAft>
              <a:buSzPts val="30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lnk Page">
  <p:cSld name="1_Balnk Page">
    <p:spTree>
      <p:nvGrpSpPr>
        <p:cNvPr id="1" name="Shape 714"/>
        <p:cNvGrpSpPr/>
        <p:nvPr/>
      </p:nvGrpSpPr>
      <p:grpSpPr>
        <a:xfrm>
          <a:off x="0" y="0"/>
          <a:ext cx="0" cy="0"/>
          <a:chOff x="0" y="0"/>
          <a:chExt cx="0" cy="0"/>
        </a:xfrm>
      </p:grpSpPr>
      <p:sp>
        <p:nvSpPr>
          <p:cNvPr id="715" name="Google Shape;715;g34294e0d2df_0_1550"/>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16" name="Google Shape;716;g34294e0d2df_0_1550"/>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717" name="Google Shape;717;g34294e0d2df_0_1550"/>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000"/>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8" name="Google Shape;718;g34294e0d2df_0_1550"/>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374">
          <p15:clr>
            <a:srgbClr val="FBAE40"/>
          </p15:clr>
        </p15:guide>
        <p15:guide id="2" pos="5376">
          <p15:clr>
            <a:srgbClr val="FBAE40"/>
          </p15:clr>
        </p15:guide>
        <p15:guide id="3" orient="horz" pos="288">
          <p15:clr>
            <a:srgbClr val="FBAE40"/>
          </p15:clr>
        </p15:guide>
        <p15:guide id="4" orient="horz" pos="295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cSld name="1_MAIN">
    <p:spTree>
      <p:nvGrpSpPr>
        <p:cNvPr id="1" name="Shape 719"/>
        <p:cNvGrpSpPr/>
        <p:nvPr/>
      </p:nvGrpSpPr>
      <p:grpSpPr>
        <a:xfrm>
          <a:off x="0" y="0"/>
          <a:ext cx="0" cy="0"/>
          <a:chOff x="0" y="0"/>
          <a:chExt cx="0" cy="0"/>
        </a:xfrm>
      </p:grpSpPr>
      <p:sp>
        <p:nvSpPr>
          <p:cNvPr id="720" name="Google Shape;720;g34294e0d2df_0_1555"/>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1" name="Google Shape;721;g34294e0d2df_0_1555"/>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722" name="Google Shape;722;g34294e0d2df_0_1555"/>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723" name="Google Shape;723;g34294e0d2df_0_1555"/>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4" name="Google Shape;724;g34294e0d2df_0_1555"/>
          <p:cNvSpPr txBox="1">
            <a:spLocks noGrp="1"/>
          </p:cNvSpPr>
          <p:nvPr>
            <p:ph type="body" idx="1"/>
          </p:nvPr>
        </p:nvSpPr>
        <p:spPr>
          <a:xfrm>
            <a:off x="404297" y="935665"/>
            <a:ext cx="8389800" cy="38316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cSld name="Teal_Section Head">
    <p:spTree>
      <p:nvGrpSpPr>
        <p:cNvPr id="1" name="Shape 725"/>
        <p:cNvGrpSpPr/>
        <p:nvPr/>
      </p:nvGrpSpPr>
      <p:grpSpPr>
        <a:xfrm>
          <a:off x="0" y="0"/>
          <a:ext cx="0" cy="0"/>
          <a:chOff x="0" y="0"/>
          <a:chExt cx="0" cy="0"/>
        </a:xfrm>
      </p:grpSpPr>
      <p:sp>
        <p:nvSpPr>
          <p:cNvPr id="726" name="Google Shape;726;g34294e0d2df_0_1561"/>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000"/>
              <a:buFont typeface="Arial"/>
              <a:buNone/>
              <a:defRPr sz="3000">
                <a:solidFill>
                  <a:schemeClr val="accent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7" name="Google Shape;727;g34294e0d2df_0_1561"/>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28" name="Google Shape;728;g34294e0d2df_0_1561"/>
          <p:cNvSpPr txBox="1">
            <a:spLocks noGrp="1"/>
          </p:cNvSpPr>
          <p:nvPr>
            <p:ph type="body" idx="1"/>
          </p:nvPr>
        </p:nvSpPr>
        <p:spPr>
          <a:xfrm>
            <a:off x="404297" y="972344"/>
            <a:ext cx="8389800" cy="3192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000000"/>
              </a:buClr>
              <a:buSzPts val="1400"/>
              <a:buFont typeface="Arial"/>
              <a:buNone/>
              <a:defRPr sz="2000" b="1" i="0" u="none" strike="noStrike" cap="none">
                <a:solidFill>
                  <a:schemeClr val="dk1"/>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29" name="Google Shape;729;g34294e0d2df_0_1561"/>
          <p:cNvPicPr preferRelativeResize="0"/>
          <p:nvPr/>
        </p:nvPicPr>
        <p:blipFill rotWithShape="1">
          <a:blip r:embed="rId2">
            <a:alphaModFix/>
          </a:blip>
          <a:srcRect/>
          <a:stretch/>
        </p:blipFill>
        <p:spPr>
          <a:xfrm>
            <a:off x="8587089" y="4569127"/>
            <a:ext cx="396271" cy="396271"/>
          </a:xfrm>
          <a:prstGeom prst="rect">
            <a:avLst/>
          </a:prstGeom>
          <a:noFill/>
          <a:ln>
            <a:noFill/>
          </a:ln>
        </p:spPr>
      </p:pic>
      <p:sp>
        <p:nvSpPr>
          <p:cNvPr id="730" name="Google Shape;730;g34294e0d2df_0_1561"/>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1" name="Google Shape;731;g34294e0d2df_0_1561"/>
          <p:cNvSpPr txBox="1">
            <a:spLocks noGrp="1"/>
          </p:cNvSpPr>
          <p:nvPr>
            <p:ph type="body" idx="2"/>
          </p:nvPr>
        </p:nvSpPr>
        <p:spPr>
          <a:xfrm>
            <a:off x="404297" y="1480863"/>
            <a:ext cx="8389800" cy="32865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 GREEN">
  <p:cSld name="MAIN - GREEN">
    <p:spTree>
      <p:nvGrpSpPr>
        <p:cNvPr id="1" name="Shape 732"/>
        <p:cNvGrpSpPr/>
        <p:nvPr/>
      </p:nvGrpSpPr>
      <p:grpSpPr>
        <a:xfrm>
          <a:off x="0" y="0"/>
          <a:ext cx="0" cy="0"/>
          <a:chOff x="0" y="0"/>
          <a:chExt cx="0" cy="0"/>
        </a:xfrm>
      </p:grpSpPr>
      <p:sp>
        <p:nvSpPr>
          <p:cNvPr id="733" name="Google Shape;733;g34294e0d2df_0_1568"/>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4" name="Google Shape;734;g34294e0d2df_0_1568"/>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735" name="Google Shape;735;g34294e0d2df_0_1568"/>
          <p:cNvPicPr preferRelativeResize="0"/>
          <p:nvPr/>
        </p:nvPicPr>
        <p:blipFill rotWithShape="1">
          <a:blip r:embed="rId2">
            <a:alphaModFix/>
          </a:blip>
          <a:srcRect/>
          <a:stretch/>
        </p:blipFill>
        <p:spPr>
          <a:xfrm>
            <a:off x="8587089" y="4569127"/>
            <a:ext cx="396172" cy="396172"/>
          </a:xfrm>
          <a:prstGeom prst="rect">
            <a:avLst/>
          </a:prstGeom>
          <a:noFill/>
          <a:ln>
            <a:noFill/>
          </a:ln>
        </p:spPr>
      </p:pic>
      <p:sp>
        <p:nvSpPr>
          <p:cNvPr id="736" name="Google Shape;736;g34294e0d2df_0_1568"/>
          <p:cNvSpPr/>
          <p:nvPr/>
        </p:nvSpPr>
        <p:spPr>
          <a:xfrm>
            <a:off x="0" y="0"/>
            <a:ext cx="135900"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7" name="Google Shape;737;g34294e0d2df_0_1568"/>
          <p:cNvSpPr txBox="1">
            <a:spLocks noGrp="1"/>
          </p:cNvSpPr>
          <p:nvPr>
            <p:ph type="body" idx="1"/>
          </p:nvPr>
        </p:nvSpPr>
        <p:spPr>
          <a:xfrm>
            <a:off x="404297" y="935665"/>
            <a:ext cx="8389800" cy="38316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Helvetica Neue"/>
                <a:ea typeface="Helvetica Neue"/>
                <a:cs typeface="Helvetica Neue"/>
                <a:sym typeface="Helvetica Neue"/>
              </a:defRPr>
            </a:lvl3pPr>
            <a:lvl4pPr marL="1828800" marR="0" lvl="3" indent="-317500" algn="l">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Helvetica Neue"/>
                <a:ea typeface="Helvetica Neue"/>
                <a:cs typeface="Helvetica Neue"/>
                <a:sym typeface="Helvetica Neue"/>
              </a:defRPr>
            </a:lvl4pPr>
            <a:lvl5pPr marL="2286000" marR="0" lvl="4" indent="-317500" algn="l">
              <a:lnSpc>
                <a:spcPct val="90000"/>
              </a:lnSpc>
              <a:spcBef>
                <a:spcPts val="400"/>
              </a:spcBef>
              <a:spcAft>
                <a:spcPts val="0"/>
              </a:spcAft>
              <a:buClr>
                <a:schemeClr val="dk2"/>
              </a:buClr>
              <a:buSzPts val="1400"/>
              <a:buFont typeface="Arial"/>
              <a:buChar char="•"/>
              <a:defRPr sz="1400" b="0" i="0" u="none" strike="noStrike" cap="none">
                <a:solidFill>
                  <a:schemeClr val="dk2"/>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INTRO">
  <p:cSld name="2_INTRO">
    <p:bg>
      <p:bgPr>
        <a:solidFill>
          <a:schemeClr val="lt1"/>
        </a:solidFill>
        <a:effectLst/>
      </p:bgPr>
    </p:bg>
    <p:spTree>
      <p:nvGrpSpPr>
        <p:cNvPr id="1" name="Shape 738"/>
        <p:cNvGrpSpPr/>
        <p:nvPr/>
      </p:nvGrpSpPr>
      <p:grpSpPr>
        <a:xfrm>
          <a:off x="0" y="0"/>
          <a:ext cx="0" cy="0"/>
          <a:chOff x="0" y="0"/>
          <a:chExt cx="0" cy="0"/>
        </a:xfrm>
      </p:grpSpPr>
      <p:sp>
        <p:nvSpPr>
          <p:cNvPr id="739" name="Google Shape;739;g34294e0d2df_0_1574"/>
          <p:cNvSpPr/>
          <p:nvPr/>
        </p:nvSpPr>
        <p:spPr>
          <a:xfrm>
            <a:off x="0" y="1"/>
            <a:ext cx="9144000" cy="3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0" name="Google Shape;740;g34294e0d2df_0_1574"/>
          <p:cNvSpPr/>
          <p:nvPr/>
        </p:nvSpPr>
        <p:spPr>
          <a:xfrm>
            <a:off x="0" y="3895913"/>
            <a:ext cx="9144000" cy="124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41" name="Google Shape;741;g34294e0d2df_0_1574"/>
          <p:cNvPicPr preferRelativeResize="0"/>
          <p:nvPr/>
        </p:nvPicPr>
        <p:blipFill rotWithShape="1">
          <a:blip r:embed="rId2">
            <a:alphaModFix/>
          </a:blip>
          <a:srcRect/>
          <a:stretch/>
        </p:blipFill>
        <p:spPr>
          <a:xfrm>
            <a:off x="395288" y="4207276"/>
            <a:ext cx="2564829" cy="559987"/>
          </a:xfrm>
          <a:prstGeom prst="rect">
            <a:avLst/>
          </a:prstGeom>
          <a:noFill/>
          <a:ln>
            <a:noFill/>
          </a:ln>
        </p:spPr>
      </p:pic>
      <p:pic>
        <p:nvPicPr>
          <p:cNvPr id="742" name="Google Shape;742;g34294e0d2df_0_1574" descr="Women Entrepreneurship Knowledge Hub"/>
          <p:cNvPicPr preferRelativeResize="0"/>
          <p:nvPr/>
        </p:nvPicPr>
        <p:blipFill rotWithShape="1">
          <a:blip r:embed="rId3">
            <a:alphaModFix/>
          </a:blip>
          <a:srcRect/>
          <a:stretch/>
        </p:blipFill>
        <p:spPr>
          <a:xfrm>
            <a:off x="3817186" y="4144682"/>
            <a:ext cx="1987031" cy="650246"/>
          </a:xfrm>
          <a:prstGeom prst="rect">
            <a:avLst/>
          </a:prstGeom>
          <a:noFill/>
          <a:ln>
            <a:noFill/>
          </a:ln>
        </p:spPr>
      </p:pic>
      <p:sp>
        <p:nvSpPr>
          <p:cNvPr id="743" name="Google Shape;743;g34294e0d2df_0_1574"/>
          <p:cNvSpPr txBox="1">
            <a:spLocks noGrp="1"/>
          </p:cNvSpPr>
          <p:nvPr>
            <p:ph type="title"/>
          </p:nvPr>
        </p:nvSpPr>
        <p:spPr>
          <a:xfrm>
            <a:off x="305495" y="1030363"/>
            <a:ext cx="3295800" cy="1263000"/>
          </a:xfrm>
          <a:prstGeom prst="rect">
            <a:avLst/>
          </a:prstGeom>
          <a:solidFill>
            <a:schemeClr val="dk1"/>
          </a:solidFill>
          <a:ln>
            <a:noFill/>
          </a:ln>
        </p:spPr>
        <p:txBody>
          <a:bodyPr spcFirstLastPara="1" wrap="square" lIns="216000" tIns="216000" rIns="216000" bIns="216000" anchor="ctr" anchorCtr="0">
            <a:normAutofit/>
          </a:bodyPr>
          <a:lstStyle>
            <a:lvl1pPr lvl="0" algn="l">
              <a:lnSpc>
                <a:spcPct val="90000"/>
              </a:lnSpc>
              <a:spcBef>
                <a:spcPts val="0"/>
              </a:spcBef>
              <a:spcAft>
                <a:spcPts val="0"/>
              </a:spcAft>
              <a:buSzPts val="3000"/>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g34294e0d2df_0_1574"/>
          <p:cNvSpPr txBox="1">
            <a:spLocks noGrp="1"/>
          </p:cNvSpPr>
          <p:nvPr>
            <p:ph type="body" idx="1"/>
          </p:nvPr>
        </p:nvSpPr>
        <p:spPr>
          <a:xfrm>
            <a:off x="306242" y="2289720"/>
            <a:ext cx="3295200" cy="1236600"/>
          </a:xfrm>
          <a:prstGeom prst="rect">
            <a:avLst/>
          </a:prstGeom>
          <a:solidFill>
            <a:schemeClr val="accent2"/>
          </a:solidFill>
          <a:ln>
            <a:noFill/>
          </a:ln>
        </p:spPr>
        <p:txBody>
          <a:bodyPr spcFirstLastPara="1" wrap="square" lIns="91425" tIns="251975" rIns="91425" bIns="216000" anchor="ctr" anchorCtr="0">
            <a:noAutofit/>
          </a:bodyPr>
          <a:lstStyle>
            <a:lvl1pPr marL="457200" marR="0" lvl="0"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45" name="Google Shape;745;g34294e0d2df_0_1574"/>
          <p:cNvPicPr preferRelativeResize="0"/>
          <p:nvPr/>
        </p:nvPicPr>
        <p:blipFill rotWithShape="1">
          <a:blip r:embed="rId4">
            <a:alphaModFix/>
          </a:blip>
          <a:srcRect/>
          <a:stretch/>
        </p:blipFill>
        <p:spPr>
          <a:xfrm>
            <a:off x="6307813" y="4144682"/>
            <a:ext cx="2477412" cy="619352"/>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QUOTE R">
  <p:cSld name="2_QUOTE R">
    <p:bg>
      <p:bgPr>
        <a:solidFill>
          <a:schemeClr val="accent2"/>
        </a:solidFill>
        <a:effectLst/>
      </p:bgPr>
    </p:bg>
    <p:spTree>
      <p:nvGrpSpPr>
        <p:cNvPr id="1" name="Shape 746"/>
        <p:cNvGrpSpPr/>
        <p:nvPr/>
      </p:nvGrpSpPr>
      <p:grpSpPr>
        <a:xfrm>
          <a:off x="0" y="0"/>
          <a:ext cx="0" cy="0"/>
          <a:chOff x="0" y="0"/>
          <a:chExt cx="0" cy="0"/>
        </a:xfrm>
      </p:grpSpPr>
      <p:sp>
        <p:nvSpPr>
          <p:cNvPr id="747" name="Google Shape;747;g34294e0d2df_0_1582"/>
          <p:cNvSpPr txBox="1">
            <a:spLocks noGrp="1"/>
          </p:cNvSpPr>
          <p:nvPr>
            <p:ph type="title"/>
          </p:nvPr>
        </p:nvSpPr>
        <p:spPr>
          <a:xfrm>
            <a:off x="395287" y="376239"/>
            <a:ext cx="8389800" cy="77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8" name="Google Shape;748;g34294e0d2df_0_1582"/>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49" name="Google Shape;749;g34294e0d2df_0_1582"/>
          <p:cNvSpPr txBox="1">
            <a:spLocks noGrp="1"/>
          </p:cNvSpPr>
          <p:nvPr>
            <p:ph type="body" idx="1"/>
          </p:nvPr>
        </p:nvSpPr>
        <p:spPr>
          <a:xfrm>
            <a:off x="404254" y="1150619"/>
            <a:ext cx="3976200" cy="3635400"/>
          </a:xfrm>
          <a:prstGeom prst="rect">
            <a:avLst/>
          </a:prstGeom>
          <a:noFill/>
          <a:ln>
            <a:noFill/>
          </a:ln>
        </p:spPr>
        <p:txBody>
          <a:bodyPr spcFirstLastPara="1" wrap="square" lIns="0" tIns="0" rIns="0" bIns="0" anchor="t" anchorCtr="0">
            <a:noAutofit/>
          </a:bodyPr>
          <a:lstStyle>
            <a:lvl1pPr marL="457200" marR="0" lvl="0" indent="-368300" algn="l">
              <a:lnSpc>
                <a:spcPct val="90000"/>
              </a:lnSpc>
              <a:spcBef>
                <a:spcPts val="747"/>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
        <p:nvSpPr>
          <p:cNvPr id="750" name="Google Shape;750;g34294e0d2df_0_1582"/>
          <p:cNvSpPr txBox="1">
            <a:spLocks noGrp="1"/>
          </p:cNvSpPr>
          <p:nvPr>
            <p:ph type="body" idx="2"/>
          </p:nvPr>
        </p:nvSpPr>
        <p:spPr>
          <a:xfrm>
            <a:off x="4804238" y="1150619"/>
            <a:ext cx="3976200" cy="3635400"/>
          </a:xfrm>
          <a:prstGeom prst="rect">
            <a:avLst/>
          </a:prstGeom>
          <a:noFill/>
          <a:ln>
            <a:noFill/>
          </a:ln>
        </p:spPr>
        <p:txBody>
          <a:bodyPr spcFirstLastPara="1" wrap="square" lIns="0" tIns="0" rIns="0" bIns="0" anchor="t" anchorCtr="0">
            <a:noAutofit/>
          </a:bodyPr>
          <a:lstStyle>
            <a:lvl1pPr marL="457200" marR="0" lvl="0" indent="-368300" algn="l">
              <a:lnSpc>
                <a:spcPct val="90000"/>
              </a:lnSpc>
              <a:spcBef>
                <a:spcPts val="747"/>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a:lnSpc>
                <a:spcPct val="90000"/>
              </a:lnSpc>
              <a:spcBef>
                <a:spcPts val="373"/>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a:lnSpc>
                <a:spcPct val="90000"/>
              </a:lnSpc>
              <a:spcBef>
                <a:spcPts val="373"/>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IDEBAR R">
  <p:cSld name="SIDEBAR R">
    <p:spTree>
      <p:nvGrpSpPr>
        <p:cNvPr id="1" name="Shape 751"/>
        <p:cNvGrpSpPr/>
        <p:nvPr/>
      </p:nvGrpSpPr>
      <p:grpSpPr>
        <a:xfrm>
          <a:off x="0" y="0"/>
          <a:ext cx="0" cy="0"/>
          <a:chOff x="0" y="0"/>
          <a:chExt cx="0" cy="0"/>
        </a:xfrm>
      </p:grpSpPr>
      <p:sp>
        <p:nvSpPr>
          <p:cNvPr id="752" name="Google Shape;752;g34294e0d2df_0_1587"/>
          <p:cNvSpPr txBox="1">
            <a:spLocks noGrp="1"/>
          </p:cNvSpPr>
          <p:nvPr>
            <p:ph type="title"/>
          </p:nvPr>
        </p:nvSpPr>
        <p:spPr>
          <a:xfrm>
            <a:off x="395287" y="376239"/>
            <a:ext cx="5046300" cy="396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0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3" name="Google Shape;753;g34294e0d2df_0_1587"/>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54" name="Google Shape;754;g34294e0d2df_0_1587"/>
          <p:cNvSpPr>
            <a:spLocks noGrp="1"/>
          </p:cNvSpPr>
          <p:nvPr>
            <p:ph type="pic" idx="2"/>
          </p:nvPr>
        </p:nvSpPr>
        <p:spPr>
          <a:xfrm>
            <a:off x="5935663" y="0"/>
            <a:ext cx="3208200" cy="5143500"/>
          </a:xfrm>
          <a:prstGeom prst="rect">
            <a:avLst/>
          </a:prstGeom>
          <a:solidFill>
            <a:schemeClr val="lt2"/>
          </a:solidFill>
          <a:ln>
            <a:noFill/>
          </a:ln>
          <a:effectLst>
            <a:outerShdw blurRad="292100" dist="165100" dir="10800000" sx="95000" sy="95000" algn="tr" rotWithShape="0">
              <a:srgbClr val="000000">
                <a:alpha val="8240"/>
              </a:srgbClr>
            </a:outerShdw>
          </a:effectLst>
        </p:spPr>
      </p:sp>
      <p:sp>
        <p:nvSpPr>
          <p:cNvPr id="755" name="Google Shape;755;g34294e0d2df_0_1587"/>
          <p:cNvSpPr/>
          <p:nvPr/>
        </p:nvSpPr>
        <p:spPr>
          <a:xfrm>
            <a:off x="0" y="0"/>
            <a:ext cx="1359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6" name="Google Shape;756;g34294e0d2df_0_1587"/>
          <p:cNvSpPr txBox="1">
            <a:spLocks noGrp="1"/>
          </p:cNvSpPr>
          <p:nvPr>
            <p:ph type="body" idx="1"/>
          </p:nvPr>
        </p:nvSpPr>
        <p:spPr>
          <a:xfrm>
            <a:off x="404297" y="985284"/>
            <a:ext cx="5037300" cy="3782100"/>
          </a:xfrm>
          <a:prstGeom prst="rect">
            <a:avLst/>
          </a:prstGeom>
          <a:noFill/>
          <a:ln>
            <a:noFill/>
          </a:ln>
        </p:spPr>
        <p:txBody>
          <a:bodyPr spcFirstLastPara="1" wrap="square" lIns="91425" tIns="45700" rIns="91425" bIns="45700" anchor="t" anchorCtr="0">
            <a:noAutofit/>
          </a:bodyPr>
          <a:lstStyle>
            <a:lvl1pPr marL="457200" marR="0" lvl="0" indent="-342900" algn="l">
              <a:lnSpc>
                <a:spcPct val="10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392" algn="l">
              <a:lnSpc>
                <a:spcPct val="90000"/>
              </a:lnSpc>
              <a:spcBef>
                <a:spcPts val="373"/>
              </a:spcBef>
              <a:spcAft>
                <a:spcPts val="0"/>
              </a:spcAft>
              <a:buClr>
                <a:schemeClr val="dk1"/>
              </a:buClr>
              <a:buSzPts val="1792"/>
              <a:buFont typeface="Arial"/>
              <a:buChar char="•"/>
              <a:defRPr sz="1792" b="0" i="0" u="none" strike="noStrike" cap="none">
                <a:solidFill>
                  <a:schemeClr val="dk1"/>
                </a:solidFill>
                <a:latin typeface="Helvetica Neue"/>
                <a:ea typeface="Helvetica Neue"/>
                <a:cs typeface="Helvetica Neue"/>
                <a:sym typeface="Helvetica Neue"/>
              </a:defRPr>
            </a:lvl2pPr>
            <a:lvl3pPr marL="1371600" marR="0" lvl="2" indent="-323469" algn="l">
              <a:lnSpc>
                <a:spcPct val="90000"/>
              </a:lnSpc>
              <a:spcBef>
                <a:spcPts val="373"/>
              </a:spcBef>
              <a:spcAft>
                <a:spcPts val="0"/>
              </a:spcAft>
              <a:buClr>
                <a:schemeClr val="dk2"/>
              </a:buClr>
              <a:buSzPts val="1494"/>
              <a:buFont typeface="Arial"/>
              <a:buChar char="•"/>
              <a:defRPr sz="1494" b="0" i="0" u="none" strike="noStrike" cap="none">
                <a:solidFill>
                  <a:schemeClr val="dk2"/>
                </a:solidFill>
                <a:latin typeface="Helvetica Neue"/>
                <a:ea typeface="Helvetica Neue"/>
                <a:cs typeface="Helvetica Neue"/>
                <a:sym typeface="Helvetica Neue"/>
              </a:defRPr>
            </a:lvl3pPr>
            <a:lvl4pPr marL="1828800" marR="0" lvl="3"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4pPr>
            <a:lvl5pPr marL="2286000" marR="0" lvl="4" indent="-313944" algn="l">
              <a:lnSpc>
                <a:spcPct val="90000"/>
              </a:lnSpc>
              <a:spcBef>
                <a:spcPts val="373"/>
              </a:spcBef>
              <a:spcAft>
                <a:spcPts val="0"/>
              </a:spcAft>
              <a:buClr>
                <a:schemeClr val="dk2"/>
              </a:buClr>
              <a:buSzPts val="1344"/>
              <a:buFont typeface="Arial"/>
              <a:buChar char="•"/>
              <a:defRPr sz="1344" b="0" i="0" u="none" strike="noStrike" cap="none">
                <a:solidFill>
                  <a:schemeClr val="dk2"/>
                </a:solidFill>
                <a:latin typeface="Helvetica Neue"/>
                <a:ea typeface="Helvetica Neue"/>
                <a:cs typeface="Helvetica Neue"/>
                <a:sym typeface="Helvetica Neue"/>
              </a:defRPr>
            </a:lvl5pPr>
            <a:lvl6pPr marL="2743200" marR="0" lvl="5"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6pPr>
            <a:lvl7pPr marL="3200400" marR="0" lvl="6"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7pPr>
            <a:lvl8pPr marL="3657600" marR="0" lvl="7"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8pPr>
            <a:lvl9pPr marL="4114800" marR="0" lvl="8" indent="-313944" algn="l">
              <a:lnSpc>
                <a:spcPct val="90000"/>
              </a:lnSpc>
              <a:spcBef>
                <a:spcPts val="373"/>
              </a:spcBef>
              <a:spcAft>
                <a:spcPts val="0"/>
              </a:spcAft>
              <a:buClr>
                <a:schemeClr val="dk1"/>
              </a:buClr>
              <a:buSzPts val="1344"/>
              <a:buFont typeface="Arial"/>
              <a:buChar char="•"/>
              <a:defRPr sz="1344"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theme" Target="../theme/theme8.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73"/>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 name="Google Shape;145;p73"/>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81"/>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6" name="Google Shape;236;p81"/>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87"/>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7" name="Google Shape;327;p87"/>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89"/>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8" name="Google Shape;418;p89"/>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accent3"/>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91"/>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9" name="Google Shape;509;p91"/>
          <p:cNvSpPr txBox="1">
            <a:spLocks noGrp="1"/>
          </p:cNvSpPr>
          <p:nvPr>
            <p:ph type="sldNum" idx="12"/>
          </p:nvPr>
        </p:nvSpPr>
        <p:spPr>
          <a:xfrm>
            <a:off x="4339191" y="4775501"/>
            <a:ext cx="383238" cy="27463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rgbClr val="71A11D"/>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8"/>
        <p:cNvGrpSpPr/>
        <p:nvPr/>
      </p:nvGrpSpPr>
      <p:grpSpPr>
        <a:xfrm>
          <a:off x="0" y="0"/>
          <a:ext cx="0" cy="0"/>
          <a:chOff x="0" y="0"/>
          <a:chExt cx="0" cy="0"/>
        </a:xfrm>
      </p:grpSpPr>
      <p:sp>
        <p:nvSpPr>
          <p:cNvPr id="599" name="Google Shape;599;g34294e0d2df_0_1434"/>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0" name="Google Shape;600;g34294e0d2df_0_1434"/>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5"/>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sp>
        <p:nvSpPr>
          <p:cNvPr id="697" name="Google Shape;697;g34294e0d2df_0_1532"/>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8" name="Google Shape;698;g34294e0d2df_0_1532"/>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49">
          <p15:clr>
            <a:srgbClr val="F26B43"/>
          </p15:clr>
        </p15:guide>
        <p15:guide id="2" orient="horz" pos="237">
          <p15:clr>
            <a:srgbClr val="F26B43"/>
          </p15:clr>
        </p15:guide>
        <p15:guide id="3" pos="5534">
          <p15:clr>
            <a:srgbClr val="F26B43"/>
          </p15:clr>
        </p15:guide>
        <p15:guide id="4" orient="horz" pos="3003">
          <p15:clr>
            <a:srgbClr val="F26B43"/>
          </p15:clr>
        </p15:guide>
        <p15:guide id="5" orient="horz" pos="71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9.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80.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9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9.xml"/><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torontomu.ca/diversity"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99.jpg"/><Relationship Id="rId4" Type="http://schemas.openxmlformats.org/officeDocument/2006/relationships/image" Target="../media/image9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3.xml"/><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31.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7.png"/><Relationship Id="rId7" Type="http://schemas.openxmlformats.org/officeDocument/2006/relationships/image" Target="../media/image115.png"/><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g33afb4e23a4_0_298"/>
          <p:cNvPicPr preferRelativeResize="0">
            <a:picLocks noGrp="1"/>
          </p:cNvPicPr>
          <p:nvPr>
            <p:ph type="pic" idx="2"/>
          </p:nvPr>
        </p:nvPicPr>
        <p:blipFill rotWithShape="1">
          <a:blip r:embed="rId3">
            <a:alphaModFix/>
          </a:blip>
          <a:srcRect t="4653" b="4643"/>
          <a:stretch/>
        </p:blipFill>
        <p:spPr>
          <a:xfrm>
            <a:off x="0" y="0"/>
            <a:ext cx="9144000" cy="3895913"/>
          </a:xfrm>
          <a:prstGeom prst="rect">
            <a:avLst/>
          </a:prstGeom>
          <a:noFill/>
          <a:ln>
            <a:noFill/>
          </a:ln>
        </p:spPr>
      </p:pic>
      <p:sp>
        <p:nvSpPr>
          <p:cNvPr id="844" name="Google Shape;844;g33afb4e23a4_0_298"/>
          <p:cNvSpPr txBox="1">
            <a:spLocks noGrp="1"/>
          </p:cNvSpPr>
          <p:nvPr>
            <p:ph type="body" idx="1"/>
          </p:nvPr>
        </p:nvSpPr>
        <p:spPr>
          <a:xfrm>
            <a:off x="250875" y="1939175"/>
            <a:ext cx="3634200" cy="1701900"/>
          </a:xfrm>
          <a:prstGeom prst="rect">
            <a:avLst/>
          </a:prstGeom>
          <a:solidFill>
            <a:srgbClr val="262626"/>
          </a:solidFill>
          <a:ln>
            <a:noFill/>
          </a:ln>
        </p:spPr>
        <p:txBody>
          <a:bodyPr spcFirstLastPara="1" wrap="square" lIns="108000" tIns="0" rIns="108000" bIns="1080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b="1"/>
              <a:t>Wendy Cukier, </a:t>
            </a:r>
            <a:r>
              <a:rPr lang="en-US"/>
              <a:t>MA, MBA, PhD, DU (H.C.) LLD (H.C.) M.S.C. </a:t>
            </a:r>
            <a:endParaRPr/>
          </a:p>
          <a:p>
            <a:pPr marL="0" lvl="0" indent="0" algn="l" rtl="0">
              <a:lnSpc>
                <a:spcPct val="115000"/>
              </a:lnSpc>
              <a:spcBef>
                <a:spcPts val="1000"/>
              </a:spcBef>
              <a:spcAft>
                <a:spcPts val="0"/>
              </a:spcAft>
              <a:buClr>
                <a:schemeClr val="dk1"/>
              </a:buClr>
              <a:buSzPts val="1100"/>
              <a:buFont typeface="Arial"/>
              <a:buNone/>
            </a:pPr>
            <a:r>
              <a:rPr lang="en-US"/>
              <a:t>Academic Director,</a:t>
            </a:r>
            <a:br>
              <a:rPr lang="en-US"/>
            </a:br>
            <a:r>
              <a:rPr lang="en-US"/>
              <a:t>TRSM Diversity Institute</a:t>
            </a:r>
            <a:endParaRPr/>
          </a:p>
          <a:p>
            <a:pPr marL="0" lvl="0" indent="0" algn="l" rtl="0">
              <a:lnSpc>
                <a:spcPct val="115000"/>
              </a:lnSpc>
              <a:spcBef>
                <a:spcPts val="400"/>
              </a:spcBef>
              <a:spcAft>
                <a:spcPts val="0"/>
              </a:spcAft>
              <a:buSzPts val="1100"/>
              <a:buNone/>
            </a:pPr>
            <a:r>
              <a:rPr lang="en-US"/>
              <a:t>Academic Research Director, FSC</a:t>
            </a:r>
            <a:endParaRPr b="1"/>
          </a:p>
        </p:txBody>
      </p:sp>
      <p:sp>
        <p:nvSpPr>
          <p:cNvPr id="845" name="Google Shape;845;g33afb4e23a4_0_298"/>
          <p:cNvSpPr txBox="1">
            <a:spLocks noGrp="1"/>
          </p:cNvSpPr>
          <p:nvPr>
            <p:ph type="title"/>
          </p:nvPr>
        </p:nvSpPr>
        <p:spPr>
          <a:xfrm>
            <a:off x="4051750" y="1131925"/>
            <a:ext cx="4596600" cy="1701900"/>
          </a:xfrm>
          <a:prstGeom prst="rect">
            <a:avLst/>
          </a:prstGeom>
          <a:solidFill>
            <a:srgbClr val="0C0C0C"/>
          </a:solidFill>
          <a:ln>
            <a:noFill/>
          </a:ln>
        </p:spPr>
        <p:txBody>
          <a:bodyPr spcFirstLastPara="1" wrap="square" lIns="216000" tIns="216000" rIns="216000" bIns="216000" anchor="ctr" anchorCtr="0">
            <a:normAutofit fontScale="90000"/>
          </a:bodyPr>
          <a:lstStyle/>
          <a:p>
            <a:pPr marL="0" lvl="0" indent="0" algn="l" rtl="0">
              <a:lnSpc>
                <a:spcPct val="90000"/>
              </a:lnSpc>
              <a:spcBef>
                <a:spcPts val="0"/>
              </a:spcBef>
              <a:spcAft>
                <a:spcPts val="0"/>
              </a:spcAft>
              <a:buSzPct val="111111"/>
              <a:buNone/>
            </a:pPr>
            <a:r>
              <a:rPr lang="en-US"/>
              <a:t>Countering the spillover effects of backlash against equity, diversity and inclusion</a:t>
            </a:r>
            <a:endParaRPr/>
          </a:p>
        </p:txBody>
      </p:sp>
      <p:sp>
        <p:nvSpPr>
          <p:cNvPr id="846" name="Google Shape;846;g33afb4e23a4_0_298"/>
          <p:cNvSpPr txBox="1">
            <a:spLocks noGrp="1"/>
          </p:cNvSpPr>
          <p:nvPr>
            <p:ph type="body" idx="3"/>
          </p:nvPr>
        </p:nvSpPr>
        <p:spPr>
          <a:xfrm>
            <a:off x="4051750" y="2825352"/>
            <a:ext cx="4595700" cy="760800"/>
          </a:xfrm>
          <a:prstGeom prst="rect">
            <a:avLst/>
          </a:prstGeom>
          <a:solidFill>
            <a:schemeClr val="accent2"/>
          </a:solidFill>
          <a:ln>
            <a:noFill/>
          </a:ln>
        </p:spPr>
        <p:txBody>
          <a:bodyPr spcFirstLastPara="1" wrap="square" lIns="216000" tIns="72000" rIns="216000" bIns="72000" anchor="ctr" anchorCtr="0">
            <a:normAutofit/>
          </a:bodyPr>
          <a:lstStyle/>
          <a:p>
            <a:pPr marL="0" lvl="0" indent="0" algn="l" rtl="0">
              <a:lnSpc>
                <a:spcPct val="100000"/>
              </a:lnSpc>
              <a:spcBef>
                <a:spcPts val="0"/>
              </a:spcBef>
              <a:spcAft>
                <a:spcPts val="0"/>
              </a:spcAft>
              <a:buSzPts val="1400"/>
              <a:buNone/>
            </a:pPr>
            <a:r>
              <a:rPr lang="en-US"/>
              <a:t>The Diversity Institute</a:t>
            </a:r>
            <a:endParaRPr/>
          </a:p>
        </p:txBody>
      </p:sp>
      <p:sp>
        <p:nvSpPr>
          <p:cNvPr id="847" name="Google Shape;847;g33afb4e23a4_0_298"/>
          <p:cNvSpPr txBox="1">
            <a:spLocks noGrp="1"/>
          </p:cNvSpPr>
          <p:nvPr>
            <p:ph type="body" idx="4"/>
          </p:nvPr>
        </p:nvSpPr>
        <p:spPr>
          <a:xfrm>
            <a:off x="4050554" y="811213"/>
            <a:ext cx="4596600" cy="320700"/>
          </a:xfrm>
          <a:prstGeom prst="rect">
            <a:avLst/>
          </a:prstGeom>
          <a:solidFill>
            <a:srgbClr val="EAF7D2">
              <a:alpha val="48630"/>
            </a:srgbClr>
          </a:solidFill>
          <a:ln>
            <a:noFill/>
          </a:ln>
        </p:spPr>
        <p:txBody>
          <a:bodyPr spcFirstLastPara="1" wrap="square" lIns="219450" tIns="109725" rIns="109725" bIns="109725" anchor="ctr" anchorCtr="0">
            <a:noAutofit/>
          </a:bodyPr>
          <a:lstStyle/>
          <a:p>
            <a:pPr marL="0" lvl="0" indent="0" algn="l" rtl="0">
              <a:lnSpc>
                <a:spcPct val="100000"/>
              </a:lnSpc>
              <a:spcBef>
                <a:spcPts val="0"/>
              </a:spcBef>
              <a:spcAft>
                <a:spcPts val="0"/>
              </a:spcAft>
              <a:buSzPts val="1400"/>
              <a:buNone/>
            </a:pPr>
            <a:r>
              <a:rPr lang="en-US">
                <a:solidFill>
                  <a:schemeClr val="dk1"/>
                </a:solidFill>
              </a:rPr>
              <a:t>March 28,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34294e0d2df_0_502"/>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ct val="124007"/>
              <a:buNone/>
            </a:pPr>
            <a:r>
              <a:rPr lang="en-US" sz="2688"/>
              <a:t>N</a:t>
            </a:r>
            <a:r>
              <a:rPr lang="en-US" sz="2688">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ot just EDI Backlash </a:t>
            </a:r>
            <a:endParaRPr sz="2688"/>
          </a:p>
          <a:p>
            <a:pPr marL="0" lvl="0" indent="0" algn="l" rtl="0">
              <a:lnSpc>
                <a:spcPct val="90000"/>
              </a:lnSpc>
              <a:spcBef>
                <a:spcPts val="0"/>
              </a:spcBef>
              <a:spcAft>
                <a:spcPts val="0"/>
              </a:spcAft>
              <a:buSzPct val="119047"/>
              <a:buNone/>
            </a:pPr>
            <a:endParaRPr/>
          </a:p>
          <a:p>
            <a:pPr marL="0" lvl="0" indent="0" algn="l" rtl="0">
              <a:lnSpc>
                <a:spcPct val="90000"/>
              </a:lnSpc>
              <a:spcBef>
                <a:spcPts val="0"/>
              </a:spcBef>
              <a:spcAft>
                <a:spcPts val="0"/>
              </a:spcAft>
              <a:buSzPct val="166666"/>
              <a:buNone/>
            </a:pPr>
            <a:endParaRPr sz="2000" b="0"/>
          </a:p>
        </p:txBody>
      </p:sp>
      <p:sp>
        <p:nvSpPr>
          <p:cNvPr id="1090" name="Google Shape;1090;g34294e0d2df_0_502"/>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10</a:t>
            </a:fld>
            <a:endParaRPr/>
          </a:p>
        </p:txBody>
      </p:sp>
      <p:sp>
        <p:nvSpPr>
          <p:cNvPr id="1091" name="Google Shape;1091;g34294e0d2df_0_502"/>
          <p:cNvSpPr txBox="1"/>
          <p:nvPr/>
        </p:nvSpPr>
        <p:spPr>
          <a:xfrm>
            <a:off x="297175" y="842725"/>
            <a:ext cx="3153900" cy="4056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Organizations, particularly major banks in Canada and the U.S. have withdrawn from the global climate alliance</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100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The alliance was part of a climate change initiative to achieve net-zero greenhouse gas emissions by 2050 </a:t>
            </a:r>
            <a:endParaRPr sz="1800" b="0" i="0" u="none" strike="noStrike" cap="none">
              <a:solidFill>
                <a:srgbClr val="000000"/>
              </a:solidFill>
              <a:latin typeface="Arial"/>
              <a:ea typeface="Arial"/>
              <a:cs typeface="Arial"/>
              <a:sym typeface="Arial"/>
            </a:endParaRPr>
          </a:p>
        </p:txBody>
      </p:sp>
      <p:grpSp>
        <p:nvGrpSpPr>
          <p:cNvPr id="1092" name="Google Shape;1092;g34294e0d2df_0_502"/>
          <p:cNvGrpSpPr/>
          <p:nvPr/>
        </p:nvGrpSpPr>
        <p:grpSpPr>
          <a:xfrm>
            <a:off x="3670938" y="3407900"/>
            <a:ext cx="5286392" cy="1429325"/>
            <a:chOff x="3666238" y="3621275"/>
            <a:chExt cx="5286392" cy="1429325"/>
          </a:xfrm>
        </p:grpSpPr>
        <p:pic>
          <p:nvPicPr>
            <p:cNvPr id="1093" name="Google Shape;1093;g34294e0d2df_0_502"/>
            <p:cNvPicPr preferRelativeResize="0"/>
            <p:nvPr/>
          </p:nvPicPr>
          <p:blipFill rotWithShape="1">
            <a:blip r:embed="rId3">
              <a:alphaModFix/>
            </a:blip>
            <a:srcRect/>
            <a:stretch/>
          </p:blipFill>
          <p:spPr>
            <a:xfrm>
              <a:off x="3666238" y="3621275"/>
              <a:ext cx="5286375" cy="1428750"/>
            </a:xfrm>
            <a:prstGeom prst="rect">
              <a:avLst/>
            </a:prstGeom>
            <a:noFill/>
            <a:ln w="76200" cap="flat" cmpd="sng">
              <a:solidFill>
                <a:schemeClr val="accent2"/>
              </a:solidFill>
              <a:prstDash val="solid"/>
              <a:round/>
              <a:headEnd type="none" w="sm" len="sm"/>
              <a:tailEnd type="none" w="sm" len="sm"/>
            </a:ln>
          </p:spPr>
        </p:pic>
        <p:pic>
          <p:nvPicPr>
            <p:cNvPr id="1094" name="Google Shape;1094;g34294e0d2df_0_502"/>
            <p:cNvPicPr preferRelativeResize="0"/>
            <p:nvPr/>
          </p:nvPicPr>
          <p:blipFill rotWithShape="1">
            <a:blip r:embed="rId4">
              <a:alphaModFix/>
            </a:blip>
            <a:srcRect/>
            <a:stretch/>
          </p:blipFill>
          <p:spPr>
            <a:xfrm>
              <a:off x="7541005" y="4841475"/>
              <a:ext cx="1411625" cy="209125"/>
            </a:xfrm>
            <a:prstGeom prst="rect">
              <a:avLst/>
            </a:prstGeom>
            <a:noFill/>
            <a:ln>
              <a:noFill/>
            </a:ln>
          </p:spPr>
        </p:pic>
      </p:grpSp>
      <p:grpSp>
        <p:nvGrpSpPr>
          <p:cNvPr id="1095" name="Google Shape;1095;g34294e0d2df_0_502"/>
          <p:cNvGrpSpPr/>
          <p:nvPr/>
        </p:nvGrpSpPr>
        <p:grpSpPr>
          <a:xfrm>
            <a:off x="3670950" y="2518325"/>
            <a:ext cx="5347951" cy="705389"/>
            <a:chOff x="3670950" y="2619138"/>
            <a:chExt cx="5347951" cy="705389"/>
          </a:xfrm>
        </p:grpSpPr>
        <p:pic>
          <p:nvPicPr>
            <p:cNvPr id="1096" name="Google Shape;1096;g34294e0d2df_0_502"/>
            <p:cNvPicPr preferRelativeResize="0"/>
            <p:nvPr/>
          </p:nvPicPr>
          <p:blipFill rotWithShape="1">
            <a:blip r:embed="rId5">
              <a:alphaModFix/>
            </a:blip>
            <a:srcRect/>
            <a:stretch/>
          </p:blipFill>
          <p:spPr>
            <a:xfrm>
              <a:off x="3670950" y="2619138"/>
              <a:ext cx="5347951" cy="705375"/>
            </a:xfrm>
            <a:prstGeom prst="rect">
              <a:avLst/>
            </a:prstGeom>
            <a:noFill/>
            <a:ln w="76200" cap="flat" cmpd="sng">
              <a:solidFill>
                <a:schemeClr val="accent2"/>
              </a:solidFill>
              <a:prstDash val="solid"/>
              <a:round/>
              <a:headEnd type="none" w="sm" len="sm"/>
              <a:tailEnd type="none" w="sm" len="sm"/>
            </a:ln>
          </p:spPr>
        </p:pic>
        <p:pic>
          <p:nvPicPr>
            <p:cNvPr id="1097" name="Google Shape;1097;g34294e0d2df_0_502"/>
            <p:cNvPicPr preferRelativeResize="0"/>
            <p:nvPr/>
          </p:nvPicPr>
          <p:blipFill rotWithShape="1">
            <a:blip r:embed="rId6">
              <a:alphaModFix/>
            </a:blip>
            <a:srcRect/>
            <a:stretch/>
          </p:blipFill>
          <p:spPr>
            <a:xfrm>
              <a:off x="7450700" y="3143827"/>
              <a:ext cx="1568200" cy="180700"/>
            </a:xfrm>
            <a:prstGeom prst="rect">
              <a:avLst/>
            </a:prstGeom>
            <a:noFill/>
            <a:ln>
              <a:noFill/>
            </a:ln>
          </p:spPr>
        </p:pic>
      </p:grpSp>
      <p:grpSp>
        <p:nvGrpSpPr>
          <p:cNvPr id="1098" name="Google Shape;1098;g34294e0d2df_0_502"/>
          <p:cNvGrpSpPr/>
          <p:nvPr/>
        </p:nvGrpSpPr>
        <p:grpSpPr>
          <a:xfrm>
            <a:off x="3768025" y="1760400"/>
            <a:ext cx="5153802" cy="573754"/>
            <a:chOff x="3768025" y="1760400"/>
            <a:chExt cx="5153802" cy="573754"/>
          </a:xfrm>
        </p:grpSpPr>
        <p:pic>
          <p:nvPicPr>
            <p:cNvPr id="1099" name="Google Shape;1099;g34294e0d2df_0_502"/>
            <p:cNvPicPr preferRelativeResize="0"/>
            <p:nvPr/>
          </p:nvPicPr>
          <p:blipFill rotWithShape="1">
            <a:blip r:embed="rId7">
              <a:alphaModFix/>
            </a:blip>
            <a:srcRect/>
            <a:stretch/>
          </p:blipFill>
          <p:spPr>
            <a:xfrm>
              <a:off x="3768025" y="1760400"/>
              <a:ext cx="5153800" cy="561975"/>
            </a:xfrm>
            <a:prstGeom prst="rect">
              <a:avLst/>
            </a:prstGeom>
            <a:noFill/>
            <a:ln w="76200" cap="flat" cmpd="sng">
              <a:solidFill>
                <a:schemeClr val="accent2"/>
              </a:solidFill>
              <a:prstDash val="solid"/>
              <a:round/>
              <a:headEnd type="none" w="sm" len="sm"/>
              <a:tailEnd type="none" w="sm" len="sm"/>
            </a:ln>
          </p:spPr>
        </p:pic>
        <p:pic>
          <p:nvPicPr>
            <p:cNvPr id="1100" name="Google Shape;1100;g34294e0d2df_0_502"/>
            <p:cNvPicPr preferRelativeResize="0"/>
            <p:nvPr/>
          </p:nvPicPr>
          <p:blipFill rotWithShape="1">
            <a:blip r:embed="rId8">
              <a:alphaModFix/>
            </a:blip>
            <a:srcRect/>
            <a:stretch/>
          </p:blipFill>
          <p:spPr>
            <a:xfrm>
              <a:off x="7863042" y="2059654"/>
              <a:ext cx="1058785" cy="274500"/>
            </a:xfrm>
            <a:prstGeom prst="rect">
              <a:avLst/>
            </a:prstGeom>
            <a:noFill/>
            <a:ln>
              <a:noFill/>
            </a:ln>
          </p:spPr>
        </p:pic>
      </p:grpSp>
      <p:grpSp>
        <p:nvGrpSpPr>
          <p:cNvPr id="1101" name="Google Shape;1101;g34294e0d2df_0_502"/>
          <p:cNvGrpSpPr/>
          <p:nvPr/>
        </p:nvGrpSpPr>
        <p:grpSpPr>
          <a:xfrm>
            <a:off x="4209187" y="537569"/>
            <a:ext cx="4658815" cy="937839"/>
            <a:chOff x="3980575" y="579502"/>
            <a:chExt cx="4972055" cy="1040425"/>
          </a:xfrm>
        </p:grpSpPr>
        <p:pic>
          <p:nvPicPr>
            <p:cNvPr id="1102" name="Google Shape;1102;g34294e0d2df_0_502"/>
            <p:cNvPicPr preferRelativeResize="0"/>
            <p:nvPr/>
          </p:nvPicPr>
          <p:blipFill rotWithShape="1">
            <a:blip r:embed="rId9">
              <a:alphaModFix/>
            </a:blip>
            <a:srcRect b="-14982"/>
            <a:stretch/>
          </p:blipFill>
          <p:spPr>
            <a:xfrm>
              <a:off x="3980575" y="579502"/>
              <a:ext cx="4972050" cy="1040425"/>
            </a:xfrm>
            <a:prstGeom prst="rect">
              <a:avLst/>
            </a:prstGeom>
            <a:noFill/>
            <a:ln w="76200" cap="flat" cmpd="sng">
              <a:solidFill>
                <a:schemeClr val="accent2"/>
              </a:solidFill>
              <a:prstDash val="solid"/>
              <a:round/>
              <a:headEnd type="none" w="sm" len="sm"/>
              <a:tailEnd type="none" w="sm" len="sm"/>
            </a:ln>
          </p:spPr>
        </p:pic>
        <p:pic>
          <p:nvPicPr>
            <p:cNvPr id="1103" name="Google Shape;1103;g34294e0d2df_0_502"/>
            <p:cNvPicPr preferRelativeResize="0"/>
            <p:nvPr/>
          </p:nvPicPr>
          <p:blipFill rotWithShape="1">
            <a:blip r:embed="rId4">
              <a:alphaModFix/>
            </a:blip>
            <a:srcRect/>
            <a:stretch/>
          </p:blipFill>
          <p:spPr>
            <a:xfrm>
              <a:off x="7541005" y="1410800"/>
              <a:ext cx="1411625" cy="20912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g34294e0d2df_0_521"/>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11</a:t>
            </a:fld>
            <a:endParaRPr/>
          </a:p>
        </p:txBody>
      </p:sp>
      <p:sp>
        <p:nvSpPr>
          <p:cNvPr id="1110" name="Google Shape;1110;g34294e0d2df_0_521"/>
          <p:cNvSpPr txBox="1"/>
          <p:nvPr/>
        </p:nvSpPr>
        <p:spPr>
          <a:xfrm>
            <a:off x="450313" y="2373825"/>
            <a:ext cx="8332200" cy="1466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Costco has reaffirmed the importance of EDI has crucial for the consumer shopping experience</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Rejects the call from conservative think tank </a:t>
            </a:r>
            <a:r>
              <a:rPr lang="en-US" sz="1800" b="0" i="0" u="none" strike="noStrike" cap="none">
                <a:solidFill>
                  <a:schemeClr val="dk1"/>
                </a:solidFill>
                <a:latin typeface="Arial"/>
                <a:ea typeface="Arial"/>
                <a:cs typeface="Arial"/>
                <a:sym typeface="Arial"/>
              </a:rPr>
              <a:t>National Center for Public Policy Research (NCPPR) which called for Costco to do a financial risk analysis of their EDI efforts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100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Costco refutes the backlash, claiming that EDI is legal and crucial for long-term success</a:t>
            </a:r>
            <a:endParaRPr sz="1800" b="0" i="0" u="none" strike="noStrike" cap="none">
              <a:solidFill>
                <a:schemeClr val="dk1"/>
              </a:solidFill>
              <a:latin typeface="Arial"/>
              <a:ea typeface="Arial"/>
              <a:cs typeface="Arial"/>
              <a:sym typeface="Arial"/>
            </a:endParaRPr>
          </a:p>
        </p:txBody>
      </p:sp>
      <p:sp>
        <p:nvSpPr>
          <p:cNvPr id="1111" name="Google Shape;1111;g34294e0d2df_0_521"/>
          <p:cNvSpPr txBox="1">
            <a:spLocks noGrp="1"/>
          </p:cNvSpPr>
          <p:nvPr>
            <p:ph type="title"/>
          </p:nvPr>
        </p:nvSpPr>
        <p:spPr>
          <a:xfrm>
            <a:off x="377100" y="376251"/>
            <a:ext cx="8389800" cy="450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100"/>
              <a:buNone/>
            </a:pPr>
            <a:r>
              <a:rPr lang="en-US" sz="2400"/>
              <a:t>Standing Firm</a:t>
            </a:r>
            <a:endParaRPr sz="2400"/>
          </a:p>
        </p:txBody>
      </p:sp>
      <p:grpSp>
        <p:nvGrpSpPr>
          <p:cNvPr id="1112" name="Google Shape;1112;g34294e0d2df_0_521"/>
          <p:cNvGrpSpPr/>
          <p:nvPr/>
        </p:nvGrpSpPr>
        <p:grpSpPr>
          <a:xfrm>
            <a:off x="424075" y="979375"/>
            <a:ext cx="8384675" cy="1308575"/>
            <a:chOff x="593725" y="1131900"/>
            <a:chExt cx="8384675" cy="1308575"/>
          </a:xfrm>
        </p:grpSpPr>
        <p:pic>
          <p:nvPicPr>
            <p:cNvPr id="1113" name="Google Shape;1113;g34294e0d2df_0_521"/>
            <p:cNvPicPr preferRelativeResize="0"/>
            <p:nvPr/>
          </p:nvPicPr>
          <p:blipFill rotWithShape="1">
            <a:blip r:embed="rId3">
              <a:alphaModFix/>
            </a:blip>
            <a:srcRect/>
            <a:stretch/>
          </p:blipFill>
          <p:spPr>
            <a:xfrm>
              <a:off x="593725" y="1131900"/>
              <a:ext cx="5182828" cy="625075"/>
            </a:xfrm>
            <a:prstGeom prst="rect">
              <a:avLst/>
            </a:prstGeom>
            <a:noFill/>
            <a:ln>
              <a:noFill/>
            </a:ln>
          </p:spPr>
        </p:pic>
        <p:grpSp>
          <p:nvGrpSpPr>
            <p:cNvPr id="1114" name="Google Shape;1114;g34294e0d2df_0_521"/>
            <p:cNvGrpSpPr/>
            <p:nvPr/>
          </p:nvGrpSpPr>
          <p:grpSpPr>
            <a:xfrm>
              <a:off x="3737400" y="1431650"/>
              <a:ext cx="5241000" cy="1008825"/>
              <a:chOff x="3711475" y="1431650"/>
              <a:chExt cx="5241000" cy="1008825"/>
            </a:xfrm>
          </p:grpSpPr>
          <p:grpSp>
            <p:nvGrpSpPr>
              <p:cNvPr id="1115" name="Google Shape;1115;g34294e0d2df_0_521"/>
              <p:cNvGrpSpPr/>
              <p:nvPr/>
            </p:nvGrpSpPr>
            <p:grpSpPr>
              <a:xfrm>
                <a:off x="3711475" y="1526675"/>
                <a:ext cx="5241000" cy="913800"/>
                <a:chOff x="3711475" y="1526675"/>
                <a:chExt cx="5241000" cy="913800"/>
              </a:xfrm>
            </p:grpSpPr>
            <p:sp>
              <p:nvSpPr>
                <p:cNvPr id="1116" name="Google Shape;1116;g34294e0d2df_0_521"/>
                <p:cNvSpPr/>
                <p:nvPr/>
              </p:nvSpPr>
              <p:spPr>
                <a:xfrm>
                  <a:off x="3711475" y="1526675"/>
                  <a:ext cx="5241000" cy="9138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7" name="Google Shape;1117;g34294e0d2df_0_521"/>
                <p:cNvPicPr preferRelativeResize="0"/>
                <p:nvPr/>
              </p:nvPicPr>
              <p:blipFill rotWithShape="1">
                <a:blip r:embed="rId4">
                  <a:alphaModFix/>
                </a:blip>
                <a:srcRect t="9198"/>
                <a:stretch/>
              </p:blipFill>
              <p:spPr>
                <a:xfrm>
                  <a:off x="3820675" y="1607088"/>
                  <a:ext cx="5022600" cy="752975"/>
                </a:xfrm>
                <a:prstGeom prst="rect">
                  <a:avLst/>
                </a:prstGeom>
                <a:noFill/>
                <a:ln>
                  <a:noFill/>
                </a:ln>
              </p:spPr>
            </p:pic>
          </p:grpSp>
          <p:sp>
            <p:nvSpPr>
              <p:cNvPr id="1118" name="Google Shape;1118;g34294e0d2df_0_521"/>
              <p:cNvSpPr txBox="1"/>
              <p:nvPr/>
            </p:nvSpPr>
            <p:spPr>
              <a:xfrm>
                <a:off x="3711475" y="1431650"/>
                <a:ext cx="219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t>
                </a:r>
                <a:endParaRPr sz="2000" b="1" i="0" u="none" strike="noStrike" cap="none">
                  <a:solidFill>
                    <a:srgbClr val="000000"/>
                  </a:solidFill>
                  <a:latin typeface="Arial"/>
                  <a:ea typeface="Arial"/>
                  <a:cs typeface="Arial"/>
                  <a:sym typeface="Arial"/>
                </a:endParaRPr>
              </a:p>
            </p:txBody>
          </p:sp>
          <p:sp>
            <p:nvSpPr>
              <p:cNvPr id="1119" name="Google Shape;1119;g34294e0d2df_0_521"/>
              <p:cNvSpPr txBox="1"/>
              <p:nvPr/>
            </p:nvSpPr>
            <p:spPr>
              <a:xfrm>
                <a:off x="7466825" y="1924250"/>
                <a:ext cx="219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t>
                </a:r>
                <a:endParaRPr sz="2000" b="1" i="0" u="none" strike="noStrike" cap="none">
                  <a:solidFill>
                    <a:srgbClr val="000000"/>
                  </a:solidFill>
                  <a:latin typeface="Arial"/>
                  <a:ea typeface="Arial"/>
                  <a:cs typeface="Arial"/>
                  <a:sym typeface="Arial"/>
                </a:endParaRPr>
              </a:p>
            </p:txBody>
          </p:sp>
        </p:grpSp>
        <p:pic>
          <p:nvPicPr>
            <p:cNvPr id="1120" name="Google Shape;1120;g34294e0d2df_0_521"/>
            <p:cNvPicPr preferRelativeResize="0"/>
            <p:nvPr/>
          </p:nvPicPr>
          <p:blipFill rotWithShape="1">
            <a:blip r:embed="rId5">
              <a:alphaModFix/>
            </a:blip>
            <a:srcRect/>
            <a:stretch/>
          </p:blipFill>
          <p:spPr>
            <a:xfrm>
              <a:off x="7846225" y="2132001"/>
              <a:ext cx="1058900" cy="21177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g34294e0d2df_0_537"/>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Apple</a:t>
            </a:r>
            <a:r>
              <a:rPr lang="en-US" sz="2400"/>
              <a:t> Pushes Back</a:t>
            </a:r>
            <a:endParaRPr sz="2400"/>
          </a:p>
        </p:txBody>
      </p:sp>
      <p:sp>
        <p:nvSpPr>
          <p:cNvPr id="1127" name="Google Shape;1127;g34294e0d2df_0_537"/>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12</a:t>
            </a:fld>
            <a:endParaRPr/>
          </a:p>
        </p:txBody>
      </p:sp>
      <p:sp>
        <p:nvSpPr>
          <p:cNvPr id="1128" name="Google Shape;1128;g34294e0d2df_0_537"/>
          <p:cNvSpPr txBox="1">
            <a:spLocks noGrp="1"/>
          </p:cNvSpPr>
          <p:nvPr>
            <p:ph type="body" idx="1"/>
          </p:nvPr>
        </p:nvSpPr>
        <p:spPr>
          <a:xfrm>
            <a:off x="4924625" y="1047075"/>
            <a:ext cx="3707700" cy="34539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Apple’s board of directors recommended investors vote against a shareholder proposal to abolish the company’s EDI programs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100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Apple stated it had a well-established compliance program and the shareholder proposal was an inappropriate attempt to micromanage its business strategy</a:t>
            </a:r>
            <a:endParaRPr sz="1800" b="0" i="0" u="none" strike="noStrike" cap="none">
              <a:solidFill>
                <a:srgbClr val="000000"/>
              </a:solidFill>
              <a:latin typeface="Arial"/>
              <a:ea typeface="Arial"/>
              <a:cs typeface="Arial"/>
              <a:sym typeface="Arial"/>
            </a:endParaRPr>
          </a:p>
        </p:txBody>
      </p:sp>
      <p:grpSp>
        <p:nvGrpSpPr>
          <p:cNvPr id="1129" name="Google Shape;1129;g34294e0d2df_0_537"/>
          <p:cNvGrpSpPr/>
          <p:nvPr/>
        </p:nvGrpSpPr>
        <p:grpSpPr>
          <a:xfrm>
            <a:off x="424725" y="1105125"/>
            <a:ext cx="4359300" cy="3337800"/>
            <a:chOff x="424725" y="1105125"/>
            <a:chExt cx="4359300" cy="3337800"/>
          </a:xfrm>
        </p:grpSpPr>
        <p:sp>
          <p:nvSpPr>
            <p:cNvPr id="1130" name="Google Shape;1130;g34294e0d2df_0_537"/>
            <p:cNvSpPr/>
            <p:nvPr/>
          </p:nvSpPr>
          <p:spPr>
            <a:xfrm>
              <a:off x="424725" y="1105125"/>
              <a:ext cx="4359300" cy="3337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1" name="Google Shape;1131;g34294e0d2df_0_537"/>
            <p:cNvPicPr preferRelativeResize="0"/>
            <p:nvPr/>
          </p:nvPicPr>
          <p:blipFill rotWithShape="1">
            <a:blip r:embed="rId3">
              <a:alphaModFix/>
            </a:blip>
            <a:srcRect/>
            <a:stretch/>
          </p:blipFill>
          <p:spPr>
            <a:xfrm>
              <a:off x="632425" y="1973949"/>
              <a:ext cx="3943899" cy="2218428"/>
            </a:xfrm>
            <a:prstGeom prst="rect">
              <a:avLst/>
            </a:prstGeom>
            <a:noFill/>
            <a:ln>
              <a:noFill/>
            </a:ln>
          </p:spPr>
        </p:pic>
        <p:pic>
          <p:nvPicPr>
            <p:cNvPr id="1132" name="Google Shape;1132;g34294e0d2df_0_537"/>
            <p:cNvPicPr preferRelativeResize="0"/>
            <p:nvPr/>
          </p:nvPicPr>
          <p:blipFill rotWithShape="1">
            <a:blip r:embed="rId4">
              <a:alphaModFix/>
            </a:blip>
            <a:srcRect l="21040" t="30048" r="20789" b="30231"/>
            <a:stretch/>
          </p:blipFill>
          <p:spPr>
            <a:xfrm>
              <a:off x="3995900" y="3796075"/>
              <a:ext cx="580419" cy="396299"/>
            </a:xfrm>
            <a:prstGeom prst="rect">
              <a:avLst/>
            </a:prstGeom>
            <a:noFill/>
            <a:ln>
              <a:noFill/>
            </a:ln>
          </p:spPr>
        </p:pic>
        <p:pic>
          <p:nvPicPr>
            <p:cNvPr id="1133" name="Google Shape;1133;g34294e0d2df_0_537"/>
            <p:cNvPicPr preferRelativeResize="0"/>
            <p:nvPr/>
          </p:nvPicPr>
          <p:blipFill rotWithShape="1">
            <a:blip r:embed="rId5">
              <a:alphaModFix/>
            </a:blip>
            <a:srcRect/>
            <a:stretch/>
          </p:blipFill>
          <p:spPr>
            <a:xfrm>
              <a:off x="632425" y="1296700"/>
              <a:ext cx="3943899" cy="67725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g34294e0d2df_0_549"/>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Walmart Shareholders Fight Back</a:t>
            </a:r>
            <a:endParaRPr sz="2400"/>
          </a:p>
        </p:txBody>
      </p:sp>
      <p:sp>
        <p:nvSpPr>
          <p:cNvPr id="1140" name="Google Shape;1140;g34294e0d2df_0_549"/>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13</a:t>
            </a:fld>
            <a:endParaRPr/>
          </a:p>
        </p:txBody>
      </p:sp>
      <p:sp>
        <p:nvSpPr>
          <p:cNvPr id="1141" name="Google Shape;1141;g34294e0d2df_0_549"/>
          <p:cNvSpPr txBox="1"/>
          <p:nvPr/>
        </p:nvSpPr>
        <p:spPr>
          <a:xfrm>
            <a:off x="395300" y="2287100"/>
            <a:ext cx="8433600" cy="1466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In December 2024, Walmart began reviewing existing EDI efforts particularly geared towards supporting the 2SLGBTQ+ community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Char char="●"/>
            </a:pPr>
            <a:r>
              <a:rPr lang="en-US" sz="1800" b="0" i="0" u="none" strike="noStrike" cap="none">
                <a:solidFill>
                  <a:srgbClr val="000000"/>
                </a:solidFill>
                <a:latin typeface="Arial"/>
                <a:ea typeface="Arial"/>
                <a:cs typeface="Arial"/>
                <a:sym typeface="Arial"/>
              </a:rPr>
              <a:t>In response, Walmart shareholders who manage </a:t>
            </a:r>
            <a:r>
              <a:rPr lang="en-US" sz="1800" b="0" i="0" u="none" strike="noStrike" cap="none">
                <a:solidFill>
                  <a:schemeClr val="dk1"/>
                </a:solidFill>
                <a:highlight>
                  <a:srgbClr val="FFFFFF"/>
                </a:highlight>
                <a:latin typeface="Arial"/>
                <a:ea typeface="Arial"/>
                <a:cs typeface="Arial"/>
                <a:sym typeface="Arial"/>
              </a:rPr>
              <a:t>$266 billion in assets, shared a letter of solidarity with EDI efforts to the Walmart CEO, calling scaling-back efforts concerning </a:t>
            </a:r>
            <a:endParaRPr sz="1800" b="0" i="0" u="none" strike="noStrike" cap="none">
              <a:solidFill>
                <a:schemeClr val="dk1"/>
              </a:solidFill>
              <a:highlight>
                <a:srgbClr val="FFFFFF"/>
              </a:highlight>
              <a:latin typeface="Arial"/>
              <a:ea typeface="Arial"/>
              <a:cs typeface="Arial"/>
              <a:sym typeface="Arial"/>
            </a:endParaRPr>
          </a:p>
          <a:p>
            <a:pPr marL="457200" marR="0" lvl="0" indent="0" algn="l" rtl="0">
              <a:lnSpc>
                <a:spcPct val="100000"/>
              </a:lnSpc>
              <a:spcBef>
                <a:spcPts val="1000"/>
              </a:spcBef>
              <a:spcAft>
                <a:spcPts val="1000"/>
              </a:spcAft>
              <a:buClr>
                <a:srgbClr val="000000"/>
              </a:buClr>
              <a:buSzPts val="1800"/>
              <a:buFont typeface="Arial"/>
              <a:buNone/>
            </a:pPr>
            <a:endParaRPr sz="1800" b="0" i="0" u="none" strike="noStrike" cap="none">
              <a:solidFill>
                <a:schemeClr val="dk1"/>
              </a:solidFill>
              <a:highlight>
                <a:srgbClr val="FFFFFF"/>
              </a:highlight>
              <a:latin typeface="Arial"/>
              <a:ea typeface="Arial"/>
              <a:cs typeface="Arial"/>
              <a:sym typeface="Arial"/>
            </a:endParaRPr>
          </a:p>
        </p:txBody>
      </p:sp>
      <p:grpSp>
        <p:nvGrpSpPr>
          <p:cNvPr id="1142" name="Google Shape;1142;g34294e0d2df_0_549"/>
          <p:cNvGrpSpPr/>
          <p:nvPr/>
        </p:nvGrpSpPr>
        <p:grpSpPr>
          <a:xfrm>
            <a:off x="1425138" y="973775"/>
            <a:ext cx="6293737" cy="1048000"/>
            <a:chOff x="1425138" y="973775"/>
            <a:chExt cx="6293737" cy="1048000"/>
          </a:xfrm>
        </p:grpSpPr>
        <p:grpSp>
          <p:nvGrpSpPr>
            <p:cNvPr id="1143" name="Google Shape;1143;g34294e0d2df_0_549"/>
            <p:cNvGrpSpPr/>
            <p:nvPr/>
          </p:nvGrpSpPr>
          <p:grpSpPr>
            <a:xfrm>
              <a:off x="1425138" y="973775"/>
              <a:ext cx="6293729" cy="1048000"/>
              <a:chOff x="484225" y="927975"/>
              <a:chExt cx="6293729" cy="1048000"/>
            </a:xfrm>
          </p:grpSpPr>
          <p:pic>
            <p:nvPicPr>
              <p:cNvPr id="1144" name="Google Shape;1144;g34294e0d2df_0_549"/>
              <p:cNvPicPr preferRelativeResize="0"/>
              <p:nvPr/>
            </p:nvPicPr>
            <p:blipFill rotWithShape="1">
              <a:blip r:embed="rId3">
                <a:alphaModFix/>
              </a:blip>
              <a:srcRect l="557" t="7889" r="1691" b="7729"/>
              <a:stretch/>
            </p:blipFill>
            <p:spPr>
              <a:xfrm>
                <a:off x="685475" y="1131900"/>
                <a:ext cx="6092479" cy="844075"/>
              </a:xfrm>
              <a:prstGeom prst="rect">
                <a:avLst/>
              </a:prstGeom>
              <a:noFill/>
              <a:ln w="114300" cap="flat" cmpd="sng">
                <a:solidFill>
                  <a:schemeClr val="accent2"/>
                </a:solidFill>
                <a:prstDash val="solid"/>
                <a:round/>
                <a:headEnd type="none" w="sm" len="sm"/>
                <a:tailEnd type="none" w="sm" len="sm"/>
              </a:ln>
            </p:spPr>
          </p:pic>
          <p:sp>
            <p:nvSpPr>
              <p:cNvPr id="1145" name="Google Shape;1145;g34294e0d2df_0_549"/>
              <p:cNvSpPr txBox="1"/>
              <p:nvPr/>
            </p:nvSpPr>
            <p:spPr>
              <a:xfrm>
                <a:off x="484225" y="927975"/>
                <a:ext cx="219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t>
                </a:r>
                <a:endParaRPr sz="2000" b="1" i="0" u="none" strike="noStrike" cap="none">
                  <a:solidFill>
                    <a:srgbClr val="000000"/>
                  </a:solidFill>
                  <a:latin typeface="Arial"/>
                  <a:ea typeface="Arial"/>
                  <a:cs typeface="Arial"/>
                  <a:sym typeface="Arial"/>
                </a:endParaRPr>
              </a:p>
            </p:txBody>
          </p:sp>
          <p:sp>
            <p:nvSpPr>
              <p:cNvPr id="1146" name="Google Shape;1146;g34294e0d2df_0_549"/>
              <p:cNvSpPr txBox="1"/>
              <p:nvPr/>
            </p:nvSpPr>
            <p:spPr>
              <a:xfrm>
                <a:off x="5596725" y="1383925"/>
                <a:ext cx="219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a:t>
                </a:r>
                <a:endParaRPr sz="2000" b="1" i="0" u="none" strike="noStrike" cap="none">
                  <a:solidFill>
                    <a:srgbClr val="000000"/>
                  </a:solidFill>
                  <a:latin typeface="Arial"/>
                  <a:ea typeface="Arial"/>
                  <a:cs typeface="Arial"/>
                  <a:sym typeface="Arial"/>
                </a:endParaRPr>
              </a:p>
            </p:txBody>
          </p:sp>
        </p:grpSp>
        <p:pic>
          <p:nvPicPr>
            <p:cNvPr id="1147" name="Google Shape;1147;g34294e0d2df_0_549"/>
            <p:cNvPicPr preferRelativeResize="0"/>
            <p:nvPr/>
          </p:nvPicPr>
          <p:blipFill rotWithShape="1">
            <a:blip r:embed="rId4">
              <a:alphaModFix/>
            </a:blip>
            <a:srcRect/>
            <a:stretch/>
          </p:blipFill>
          <p:spPr>
            <a:xfrm>
              <a:off x="6987575" y="1791950"/>
              <a:ext cx="731300" cy="22982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g34294e0d2df_0_562"/>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14</a:t>
            </a:fld>
            <a:endParaRPr/>
          </a:p>
        </p:txBody>
      </p:sp>
      <p:sp>
        <p:nvSpPr>
          <p:cNvPr id="1154" name="Google Shape;1154;g34294e0d2df_0_562"/>
          <p:cNvSpPr txBox="1"/>
          <p:nvPr/>
        </p:nvSpPr>
        <p:spPr>
          <a:xfrm>
            <a:off x="4230575" y="826900"/>
            <a:ext cx="4674300" cy="378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
                  </a:ext>
                </a:extLst>
              </a:rPr>
              <a:t>On January 5, 2025 policy change at the University of Alberta</a:t>
            </a:r>
            <a:r>
              <a:rPr lang="en-US" sz="1800" b="1" i="0" u="none" strike="noStrike" cap="none">
                <a:solidFill>
                  <a:schemeClr val="accent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a:t>
            </a:r>
            <a:endParaRPr sz="1800" b="1" i="0" u="none" strike="noStrike" cap="none">
              <a:solidFill>
                <a:schemeClr val="accent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Current terminology </a:t>
            </a: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of “equity, diversity and inclusion” is being “rebranded” at the University of Alberta </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President and Vice-Chancellor Bill Flanagan said the current terms are polarizing and new terminology of “access, community and belonging” is being introduced</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University states: “This evolution claims to resonate </a:t>
            </a:r>
            <a:r>
              <a:rPr lang="en-US" sz="18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more universally</a:t>
            </a: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rPr>
              <a:t> and emphasizes common ground”</a:t>
            </a:r>
            <a:endParaRPr sz="1800" b="0" i="0" u="none" strike="noStrike" cap="none">
              <a:solidFill>
                <a:schemeClr val="dk1"/>
              </a:solidFill>
              <a:latin typeface="Arial"/>
              <a:ea typeface="Arial"/>
              <a:cs typeface="Arial"/>
              <a:sym typeface="Arial"/>
            </a:endParaRPr>
          </a:p>
        </p:txBody>
      </p:sp>
      <p:sp>
        <p:nvSpPr>
          <p:cNvPr id="1155" name="Google Shape;1155;g34294e0d2df_0_562"/>
          <p:cNvSpPr txBox="1">
            <a:spLocks noGrp="1"/>
          </p:cNvSpPr>
          <p:nvPr>
            <p:ph type="title"/>
          </p:nvPr>
        </p:nvSpPr>
        <p:spPr>
          <a:xfrm>
            <a:off x="377100" y="376251"/>
            <a:ext cx="8389800" cy="450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100"/>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rPr>
              <a:t>Reframing EDI Efforts</a:t>
            </a:r>
            <a:endParaRPr sz="2400"/>
          </a:p>
        </p:txBody>
      </p:sp>
      <p:grpSp>
        <p:nvGrpSpPr>
          <p:cNvPr id="1156" name="Google Shape;1156;g34294e0d2df_0_562"/>
          <p:cNvGrpSpPr/>
          <p:nvPr/>
        </p:nvGrpSpPr>
        <p:grpSpPr>
          <a:xfrm>
            <a:off x="448750" y="870100"/>
            <a:ext cx="3690900" cy="3700200"/>
            <a:chOff x="448750" y="870100"/>
            <a:chExt cx="3690900" cy="3700200"/>
          </a:xfrm>
        </p:grpSpPr>
        <p:grpSp>
          <p:nvGrpSpPr>
            <p:cNvPr id="1157" name="Google Shape;1157;g34294e0d2df_0_562"/>
            <p:cNvGrpSpPr/>
            <p:nvPr/>
          </p:nvGrpSpPr>
          <p:grpSpPr>
            <a:xfrm>
              <a:off x="448750" y="870100"/>
              <a:ext cx="3690900" cy="3700200"/>
              <a:chOff x="485400" y="1208950"/>
              <a:chExt cx="3690900" cy="3700200"/>
            </a:xfrm>
          </p:grpSpPr>
          <p:sp>
            <p:nvSpPr>
              <p:cNvPr id="1158" name="Google Shape;1158;g34294e0d2df_0_562"/>
              <p:cNvSpPr/>
              <p:nvPr/>
            </p:nvSpPr>
            <p:spPr>
              <a:xfrm>
                <a:off x="485400" y="1208950"/>
                <a:ext cx="3690900" cy="3700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9" name="Google Shape;1159;g34294e0d2df_0_562" descr="Bill Flanagan"/>
              <p:cNvPicPr preferRelativeResize="0"/>
              <p:nvPr/>
            </p:nvPicPr>
            <p:blipFill rotWithShape="1">
              <a:blip r:embed="rId3">
                <a:alphaModFix/>
              </a:blip>
              <a:srcRect/>
              <a:stretch/>
            </p:blipFill>
            <p:spPr>
              <a:xfrm>
                <a:off x="593725" y="2041131"/>
                <a:ext cx="3473649" cy="2726145"/>
              </a:xfrm>
              <a:prstGeom prst="rect">
                <a:avLst/>
              </a:prstGeom>
              <a:noFill/>
              <a:ln>
                <a:noFill/>
              </a:ln>
            </p:spPr>
          </p:pic>
          <p:pic>
            <p:nvPicPr>
              <p:cNvPr id="1160" name="Google Shape;1160;g34294e0d2df_0_562"/>
              <p:cNvPicPr preferRelativeResize="0"/>
              <p:nvPr/>
            </p:nvPicPr>
            <p:blipFill rotWithShape="1">
              <a:blip r:embed="rId4">
                <a:alphaModFix/>
              </a:blip>
              <a:srcRect/>
              <a:stretch/>
            </p:blipFill>
            <p:spPr>
              <a:xfrm>
                <a:off x="589825" y="1367975"/>
                <a:ext cx="3477550" cy="887800"/>
              </a:xfrm>
              <a:prstGeom prst="rect">
                <a:avLst/>
              </a:prstGeom>
              <a:noFill/>
              <a:ln>
                <a:noFill/>
              </a:ln>
            </p:spPr>
          </p:pic>
        </p:grpSp>
        <p:pic>
          <p:nvPicPr>
            <p:cNvPr id="1161" name="Google Shape;1161;g34294e0d2df_0_562"/>
            <p:cNvPicPr preferRelativeResize="0"/>
            <p:nvPr/>
          </p:nvPicPr>
          <p:blipFill rotWithShape="1">
            <a:blip r:embed="rId5">
              <a:alphaModFix/>
            </a:blip>
            <a:srcRect/>
            <a:stretch/>
          </p:blipFill>
          <p:spPr>
            <a:xfrm>
              <a:off x="3143950" y="3540925"/>
              <a:ext cx="886776" cy="8875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335c2111d1a_0_2675"/>
          <p:cNvSpPr txBox="1">
            <a:spLocks noGrp="1"/>
          </p:cNvSpPr>
          <p:nvPr>
            <p:ph type="sldNum" idx="12"/>
          </p:nvPr>
        </p:nvSpPr>
        <p:spPr>
          <a:xfrm>
            <a:off x="4339191" y="4775501"/>
            <a:ext cx="383100" cy="274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accent1"/>
                </a:solidFill>
              </a:rPr>
              <a:t>15</a:t>
            </a:fld>
            <a:endParaRPr>
              <a:solidFill>
                <a:schemeClr val="accent1"/>
              </a:solidFill>
            </a:endParaRPr>
          </a:p>
        </p:txBody>
      </p:sp>
      <p:pic>
        <p:nvPicPr>
          <p:cNvPr id="859" name="Google Shape;859;g335c2111d1a_0_2675" title="Points scored"/>
          <p:cNvPicPr preferRelativeResize="0"/>
          <p:nvPr/>
        </p:nvPicPr>
        <p:blipFill>
          <a:blip r:embed="rId3">
            <a:alphaModFix/>
          </a:blip>
          <a:stretch>
            <a:fillRect/>
          </a:stretch>
        </p:blipFill>
        <p:spPr>
          <a:xfrm>
            <a:off x="395275" y="589200"/>
            <a:ext cx="8204451" cy="4452576"/>
          </a:xfrm>
          <a:prstGeom prst="rect">
            <a:avLst/>
          </a:prstGeom>
          <a:noFill/>
          <a:ln>
            <a:noFill/>
          </a:ln>
        </p:spPr>
      </p:pic>
      <p:sp>
        <p:nvSpPr>
          <p:cNvPr id="860" name="Google Shape;860;g335c2111d1a_0_2675"/>
          <p:cNvSpPr txBox="1">
            <a:spLocks noGrp="1"/>
          </p:cNvSpPr>
          <p:nvPr>
            <p:ph type="title"/>
          </p:nvPr>
        </p:nvSpPr>
        <p:spPr>
          <a:xfrm>
            <a:off x="395287" y="376239"/>
            <a:ext cx="8389800" cy="39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2400"/>
              <a:t>Content analysis - Across four newspapers</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335c2111d1a_0_2728"/>
          <p:cNvSpPr txBox="1">
            <a:spLocks noGrp="1"/>
          </p:cNvSpPr>
          <p:nvPr>
            <p:ph type="sldNum" idx="12"/>
          </p:nvPr>
        </p:nvSpPr>
        <p:spPr>
          <a:xfrm>
            <a:off x="4339191" y="4775501"/>
            <a:ext cx="383100" cy="274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accent1"/>
                </a:solidFill>
              </a:rPr>
              <a:t>16</a:t>
            </a:fld>
            <a:endParaRPr>
              <a:solidFill>
                <a:schemeClr val="accent1"/>
              </a:solidFill>
            </a:endParaRPr>
          </a:p>
        </p:txBody>
      </p:sp>
      <p:pic>
        <p:nvPicPr>
          <p:cNvPr id="867" name="Google Shape;867;g335c2111d1a_0_2728" title="Screen Shot 2025-03-12 at 11.46.44 AM.png"/>
          <p:cNvPicPr preferRelativeResize="0"/>
          <p:nvPr/>
        </p:nvPicPr>
        <p:blipFill>
          <a:blip r:embed="rId3">
            <a:alphaModFix/>
          </a:blip>
          <a:stretch>
            <a:fillRect/>
          </a:stretch>
        </p:blipFill>
        <p:spPr>
          <a:xfrm>
            <a:off x="195275" y="1131900"/>
            <a:ext cx="5914499" cy="3202175"/>
          </a:xfrm>
          <a:prstGeom prst="rect">
            <a:avLst/>
          </a:prstGeom>
          <a:noFill/>
          <a:ln>
            <a:noFill/>
          </a:ln>
        </p:spPr>
      </p:pic>
      <p:sp>
        <p:nvSpPr>
          <p:cNvPr id="868" name="Google Shape;868;g335c2111d1a_0_2728"/>
          <p:cNvSpPr txBox="1"/>
          <p:nvPr/>
        </p:nvSpPr>
        <p:spPr>
          <a:xfrm>
            <a:off x="266425" y="376250"/>
            <a:ext cx="8296200" cy="554100"/>
          </a:xfrm>
          <a:prstGeom prst="rect">
            <a:avLst/>
          </a:prstGeom>
          <a:noFill/>
          <a:ln>
            <a:noFill/>
          </a:ln>
        </p:spPr>
        <p:txBody>
          <a:bodyPr spcFirstLastPara="1" wrap="square" lIns="91425" tIns="91425" rIns="91425" bIns="91425" anchor="t" anchorCtr="0">
            <a:spAutoFit/>
          </a:bodyPr>
          <a:lstStyle/>
          <a:p>
            <a:pPr marL="0" marR="25400" lvl="0" indent="0" algn="l" rtl="0">
              <a:spcBef>
                <a:spcPts val="1500"/>
              </a:spcBef>
              <a:spcAft>
                <a:spcPts val="1000"/>
              </a:spcAft>
              <a:buNone/>
            </a:pPr>
            <a:r>
              <a:rPr lang="en-US" sz="2400" b="1">
                <a:solidFill>
                  <a:schemeClr val="dk1"/>
                </a:solidFill>
              </a:rPr>
              <a:t>Tony Keller, The Globe and Mail (July 27, 2023)</a:t>
            </a:r>
            <a:endParaRPr sz="2400" i="1"/>
          </a:p>
        </p:txBody>
      </p:sp>
      <p:sp>
        <p:nvSpPr>
          <p:cNvPr id="869" name="Google Shape;869;g335c2111d1a_0_2728"/>
          <p:cNvSpPr txBox="1"/>
          <p:nvPr/>
        </p:nvSpPr>
        <p:spPr>
          <a:xfrm>
            <a:off x="5869000" y="1131900"/>
            <a:ext cx="30810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800" i="1">
                <a:solidFill>
                  <a:schemeClr val="dk1"/>
                </a:solidFill>
              </a:rPr>
              <a:t>“One of the negative consequences is that the national housing squeeze has been made worse, with a big jump in post-pandemic arrivals pushing high prices higher and low vacancy rates lower. It’s not political. It’s just arithmetic.”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335c2111d1a_0_1613"/>
          <p:cNvSpPr txBox="1">
            <a:spLocks noGrp="1"/>
          </p:cNvSpPr>
          <p:nvPr>
            <p:ph type="sldNum" idx="12"/>
          </p:nvPr>
        </p:nvSpPr>
        <p:spPr>
          <a:xfrm>
            <a:off x="4339191" y="4775501"/>
            <a:ext cx="383100" cy="274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accent1"/>
                </a:solidFill>
              </a:rPr>
              <a:t>17</a:t>
            </a:fld>
            <a:endParaRPr>
              <a:solidFill>
                <a:schemeClr val="accent1"/>
              </a:solidFill>
            </a:endParaRPr>
          </a:p>
        </p:txBody>
      </p:sp>
      <p:sp>
        <p:nvSpPr>
          <p:cNvPr id="876" name="Google Shape;876;g335c2111d1a_0_1613"/>
          <p:cNvSpPr txBox="1">
            <a:spLocks noGrp="1"/>
          </p:cNvSpPr>
          <p:nvPr>
            <p:ph type="title"/>
          </p:nvPr>
        </p:nvSpPr>
        <p:spPr>
          <a:xfrm>
            <a:off x="395287" y="376239"/>
            <a:ext cx="8389800" cy="396300"/>
          </a:xfrm>
          <a:prstGeom prst="rect">
            <a:avLst/>
          </a:prstGeom>
        </p:spPr>
        <p:txBody>
          <a:bodyPr spcFirstLastPara="1" wrap="square" lIns="0" tIns="0" rIns="0" bIns="0" anchor="t" anchorCtr="0">
            <a:normAutofit/>
          </a:bodyPr>
          <a:lstStyle/>
          <a:p>
            <a:pPr marL="0" lvl="0" indent="0" algn="l" rtl="0">
              <a:spcBef>
                <a:spcPts val="0"/>
              </a:spcBef>
              <a:spcAft>
                <a:spcPts val="0"/>
              </a:spcAft>
              <a:buSzPts val="990"/>
              <a:buNone/>
            </a:pPr>
            <a:r>
              <a:rPr lang="en-US" sz="2420"/>
              <a:t>Evidence and Dog Whistling - CD Howe Debate</a:t>
            </a:r>
            <a:endParaRPr sz="2420"/>
          </a:p>
        </p:txBody>
      </p:sp>
      <p:pic>
        <p:nvPicPr>
          <p:cNvPr id="877" name="Google Shape;877;g335c2111d1a_0_1613" title="Screen Shot 2025-03-12 at 12.56.10 PM.png"/>
          <p:cNvPicPr preferRelativeResize="0"/>
          <p:nvPr/>
        </p:nvPicPr>
        <p:blipFill>
          <a:blip r:embed="rId3">
            <a:alphaModFix/>
          </a:blip>
          <a:stretch>
            <a:fillRect/>
          </a:stretch>
        </p:blipFill>
        <p:spPr>
          <a:xfrm>
            <a:off x="395300" y="840400"/>
            <a:ext cx="4017973" cy="2532946"/>
          </a:xfrm>
          <a:prstGeom prst="rect">
            <a:avLst/>
          </a:prstGeom>
          <a:noFill/>
          <a:ln>
            <a:noFill/>
          </a:ln>
        </p:spPr>
      </p:pic>
      <p:pic>
        <p:nvPicPr>
          <p:cNvPr id="878" name="Google Shape;878;g335c2111d1a_0_1613" title="Screen Shot 2025-03-12 at 12.57.55 PM.png"/>
          <p:cNvPicPr preferRelativeResize="0"/>
          <p:nvPr/>
        </p:nvPicPr>
        <p:blipFill rotWithShape="1">
          <a:blip r:embed="rId4">
            <a:alphaModFix/>
          </a:blip>
          <a:srcRect t="40055"/>
          <a:stretch/>
        </p:blipFill>
        <p:spPr>
          <a:xfrm>
            <a:off x="395275" y="3421201"/>
            <a:ext cx="4017974" cy="1346075"/>
          </a:xfrm>
          <a:prstGeom prst="rect">
            <a:avLst/>
          </a:prstGeom>
          <a:noFill/>
          <a:ln>
            <a:noFill/>
          </a:ln>
        </p:spPr>
      </p:pic>
      <p:sp>
        <p:nvSpPr>
          <p:cNvPr id="879" name="Google Shape;879;g335c2111d1a_0_1613"/>
          <p:cNvSpPr txBox="1"/>
          <p:nvPr/>
        </p:nvSpPr>
        <p:spPr>
          <a:xfrm>
            <a:off x="4506575" y="840400"/>
            <a:ext cx="45306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US" sz="1800">
                <a:solidFill>
                  <a:schemeClr val="dk1"/>
                </a:solidFill>
              </a:rPr>
              <a:t>Jason Kenney: “</a:t>
            </a:r>
            <a:r>
              <a:rPr lang="en-US" sz="1800" i="1">
                <a:solidFill>
                  <a:schemeClr val="dk1"/>
                </a:solidFill>
              </a:rPr>
              <a:t>We should not rely on immigrants, we need to be more pro-natal</a:t>
            </a:r>
            <a:r>
              <a:rPr lang="en-US" sz="1800">
                <a:solidFill>
                  <a:schemeClr val="dk1"/>
                </a:solidFill>
              </a:rPr>
              <a:t>”</a:t>
            </a:r>
            <a:endParaRPr sz="1800">
              <a:solidFill>
                <a:schemeClr val="dk1"/>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US" sz="1800"/>
              <a:t>Mitzie Hunter: “</a:t>
            </a:r>
            <a:r>
              <a:rPr lang="en-US" sz="1800" i="1"/>
              <a:t>I’m arguing not against immigration…but I’m arguing for the supports that immigrants need to be successful in this country.</a:t>
            </a:r>
            <a:r>
              <a:rPr lang="en-US" sz="1800"/>
              <a:t>”</a:t>
            </a:r>
            <a:endParaRPr sz="1800"/>
          </a:p>
          <a:p>
            <a:pPr marL="0" lvl="0" indent="0" algn="l" rtl="0">
              <a:spcBef>
                <a:spcPts val="0"/>
              </a:spcBef>
              <a:spcAft>
                <a:spcPts val="0"/>
              </a:spcAft>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335c2111d1a_0_1622"/>
          <p:cNvSpPr txBox="1">
            <a:spLocks noGrp="1"/>
          </p:cNvSpPr>
          <p:nvPr>
            <p:ph type="title"/>
          </p:nvPr>
        </p:nvSpPr>
        <p:spPr>
          <a:xfrm>
            <a:off x="259800" y="4"/>
            <a:ext cx="8525400" cy="4572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2400"/>
              <a:t>Too Little, Too Late - Business Response </a:t>
            </a:r>
            <a:r>
              <a:rPr lang="en-US"/>
              <a:t> </a:t>
            </a:r>
            <a:endParaRPr/>
          </a:p>
        </p:txBody>
      </p:sp>
      <p:sp>
        <p:nvSpPr>
          <p:cNvPr id="886" name="Google Shape;886;g335c2111d1a_0_1622"/>
          <p:cNvSpPr txBox="1">
            <a:spLocks noGrp="1"/>
          </p:cNvSpPr>
          <p:nvPr>
            <p:ph type="sldNum" idx="12"/>
          </p:nvPr>
        </p:nvSpPr>
        <p:spPr>
          <a:xfrm>
            <a:off x="4339191" y="4775501"/>
            <a:ext cx="383100" cy="274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accent1"/>
                </a:solidFill>
              </a:rPr>
              <a:t>18</a:t>
            </a:fld>
            <a:endParaRPr>
              <a:solidFill>
                <a:schemeClr val="accent1"/>
              </a:solidFill>
            </a:endParaRPr>
          </a:p>
        </p:txBody>
      </p:sp>
      <p:sp>
        <p:nvSpPr>
          <p:cNvPr id="887" name="Google Shape;887;g335c2111d1a_0_1622"/>
          <p:cNvSpPr txBox="1">
            <a:spLocks noGrp="1"/>
          </p:cNvSpPr>
          <p:nvPr>
            <p:ph type="body" idx="1"/>
          </p:nvPr>
        </p:nvSpPr>
        <p:spPr>
          <a:xfrm>
            <a:off x="404297" y="935665"/>
            <a:ext cx="8389800" cy="38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500"/>
              </a:spcBef>
              <a:spcAft>
                <a:spcPts val="0"/>
              </a:spcAft>
              <a:buClr>
                <a:schemeClr val="dk1"/>
              </a:buClr>
              <a:buSzPts val="1100"/>
              <a:buFont typeface="Arial"/>
              <a:buNone/>
            </a:pPr>
            <a:r>
              <a:rPr lang="en-US" sz="1600" i="1"/>
              <a:t>“The Canadian Chamber of Commerce recognizes the government’s efforts to strengthen and ensure our immigration system is sustainable. We are pleased to see that approximately 62% of total permanent resident admissions will be dedicated to the economic class. </a:t>
            </a:r>
            <a:r>
              <a:rPr lang="en-US" sz="1600" b="1" i="1"/>
              <a:t>However, the significant reduction announced today for the 2025–2027 Immigration Levels Plan is disappointing for businesses across the country that, in recent months, have had to deal with abrupt and constant changes to immigration policy. </a:t>
            </a:r>
            <a:r>
              <a:rPr lang="en-US" sz="1600" i="1"/>
              <a:t>Significantly decreasing our labour pool will impact thousands of these employers across Canada struggling to find the workforce they need to operate and grow. Today’s announcement will also reduce Canada’s capacity to attract foreign direct investment.</a:t>
            </a:r>
            <a:endParaRPr sz="1600" i="1"/>
          </a:p>
          <a:p>
            <a:pPr marL="0" lvl="0" indent="0" algn="l" rtl="0">
              <a:lnSpc>
                <a:spcPct val="115000"/>
              </a:lnSpc>
              <a:spcBef>
                <a:spcPts val="1500"/>
              </a:spcBef>
              <a:spcAft>
                <a:spcPts val="0"/>
              </a:spcAft>
              <a:buNone/>
            </a:pPr>
            <a:r>
              <a:rPr lang="en-US" sz="1600" i="1"/>
              <a:t>Immigration is a key driver of economic growth and our only source of workforce growth in the near future. It is more imperative than ever in the context of the aging of our population, low fertility rates and current wave of retirements. The future of Canada depends on getting immigration right. We can do better.”</a:t>
            </a:r>
            <a:endParaRPr sz="1600" i="1"/>
          </a:p>
          <a:p>
            <a:pPr marL="0" lvl="0" indent="0" algn="l" rtl="0">
              <a:lnSpc>
                <a:spcPct val="115000"/>
              </a:lnSpc>
              <a:spcBef>
                <a:spcPts val="1500"/>
              </a:spcBef>
              <a:spcAft>
                <a:spcPts val="1500"/>
              </a:spcAft>
              <a:buNone/>
            </a:pPr>
            <a:r>
              <a:rPr lang="en-US" sz="1400" b="1" i="1">
                <a:solidFill>
                  <a:srgbClr val="111827"/>
                </a:solidFill>
              </a:rPr>
              <a:t>Diana Palmerin-Velasco, Senior Director, Future of Work, Canadian Chamber of Commerce</a:t>
            </a:r>
            <a:endParaRPr>
              <a:solidFill>
                <a:srgbClr val="191919"/>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335c2111d1a_0_1629"/>
          <p:cNvSpPr txBox="1">
            <a:spLocks noGrp="1"/>
          </p:cNvSpPr>
          <p:nvPr>
            <p:ph type="body" idx="1"/>
          </p:nvPr>
        </p:nvSpPr>
        <p:spPr>
          <a:xfrm>
            <a:off x="404300" y="634150"/>
            <a:ext cx="8389800" cy="413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191919"/>
                </a:solidFill>
                <a:highlight>
                  <a:srgbClr val="FFFFFF"/>
                </a:highlight>
              </a:rPr>
              <a:t>Michael Aitken, co-owner of El Mariachi Tacos and Churros in Mississauga, Ont. (October 30, 2024 as quotes in the Financial Times)</a:t>
            </a:r>
            <a:endParaRPr sz="1600" b="1">
              <a:solidFill>
                <a:srgbClr val="191919"/>
              </a:solidFill>
              <a:highlight>
                <a:srgbClr val="FFFFFF"/>
              </a:highlight>
            </a:endParaRPr>
          </a:p>
          <a:p>
            <a:pPr marL="0" lvl="0" indent="0" algn="l" rtl="0">
              <a:spcBef>
                <a:spcPts val="0"/>
              </a:spcBef>
              <a:spcAft>
                <a:spcPts val="0"/>
              </a:spcAft>
              <a:buNone/>
            </a:pPr>
            <a:r>
              <a:rPr lang="en-US" sz="1400" i="1">
                <a:solidFill>
                  <a:srgbClr val="191919"/>
                </a:solidFill>
                <a:highlight>
                  <a:srgbClr val="FFFFFF"/>
                </a:highlight>
              </a:rPr>
              <a:t>“We rely heavily on the foreign worker program because we cannot find the right cooks here. I tried hiring cooks locally in my first year and it didn’t work out. Today, I have 14 foreign cooks who are able to maintain the food’s authenticity consistently. Without them, I have to shut down and that will put 60 people, mostly Canadians, out of work.”</a:t>
            </a:r>
            <a:endParaRPr sz="1400" i="1">
              <a:solidFill>
                <a:srgbClr val="191919"/>
              </a:solidFill>
              <a:highlight>
                <a:srgbClr val="FFFFFF"/>
              </a:highlight>
            </a:endParaRPr>
          </a:p>
          <a:p>
            <a:pPr marL="0" lvl="0" indent="0" algn="l" rtl="0">
              <a:spcBef>
                <a:spcPts val="0"/>
              </a:spcBef>
              <a:spcAft>
                <a:spcPts val="0"/>
              </a:spcAft>
              <a:buNone/>
            </a:pPr>
            <a:endParaRPr sz="1400" i="1">
              <a:solidFill>
                <a:srgbClr val="191919"/>
              </a:solidFill>
              <a:highlight>
                <a:srgbClr val="FFFFFF"/>
              </a:highlight>
            </a:endParaRPr>
          </a:p>
          <a:p>
            <a:pPr marL="0" lvl="0" indent="0" algn="l" rtl="0">
              <a:spcBef>
                <a:spcPts val="0"/>
              </a:spcBef>
              <a:spcAft>
                <a:spcPts val="0"/>
              </a:spcAft>
              <a:buNone/>
            </a:pPr>
            <a:r>
              <a:rPr lang="en-US" sz="1600" b="1">
                <a:solidFill>
                  <a:srgbClr val="191919"/>
                </a:solidFill>
                <a:highlight>
                  <a:srgbClr val="FFFFFF"/>
                </a:highlight>
              </a:rPr>
              <a:t>Lara Kemps, an assistant general manager at a resort in Ucluelet, B.C. (October 30, 2024 as quotes in the Financial Times)</a:t>
            </a:r>
            <a:endParaRPr sz="1600" b="1" i="1">
              <a:solidFill>
                <a:srgbClr val="191919"/>
              </a:solidFill>
              <a:highlight>
                <a:srgbClr val="FFFFFF"/>
              </a:highlight>
            </a:endParaRPr>
          </a:p>
          <a:p>
            <a:pPr marL="0" lvl="0" indent="0" algn="l" rtl="0">
              <a:spcBef>
                <a:spcPts val="0"/>
              </a:spcBef>
              <a:spcAft>
                <a:spcPts val="0"/>
              </a:spcAft>
              <a:buNone/>
            </a:pPr>
            <a:r>
              <a:rPr lang="en-US" sz="1400" i="1">
                <a:solidFill>
                  <a:srgbClr val="191919"/>
                </a:solidFill>
                <a:highlight>
                  <a:srgbClr val="FFFFFF"/>
                </a:highlight>
              </a:rPr>
              <a:t>“I think the government does not separate statistics on the location. [...] The West Coast is different. It’s harder to get workers out here.” [About their heavy reliance on TFWP]</a:t>
            </a:r>
            <a:endParaRPr sz="1400" i="1">
              <a:solidFill>
                <a:srgbClr val="191919"/>
              </a:solidFill>
              <a:highlight>
                <a:srgbClr val="FFFFFF"/>
              </a:highlight>
            </a:endParaRPr>
          </a:p>
          <a:p>
            <a:pPr marL="0" lvl="0" indent="0" algn="l" rtl="0">
              <a:spcBef>
                <a:spcPts val="0"/>
              </a:spcBef>
              <a:spcAft>
                <a:spcPts val="0"/>
              </a:spcAft>
              <a:buNone/>
            </a:pPr>
            <a:endParaRPr sz="1400" i="1">
              <a:solidFill>
                <a:srgbClr val="191919"/>
              </a:solidFill>
              <a:highlight>
                <a:srgbClr val="FFFFFF"/>
              </a:highlight>
            </a:endParaRPr>
          </a:p>
          <a:p>
            <a:pPr marL="0" lvl="0" indent="0" algn="l" rtl="0">
              <a:spcBef>
                <a:spcPts val="0"/>
              </a:spcBef>
              <a:spcAft>
                <a:spcPts val="0"/>
              </a:spcAft>
              <a:buClr>
                <a:schemeClr val="dk1"/>
              </a:buClr>
              <a:buSzPts val="1100"/>
              <a:buFont typeface="Arial"/>
              <a:buNone/>
            </a:pPr>
            <a:r>
              <a:rPr lang="en-US" sz="1600" b="1">
                <a:solidFill>
                  <a:srgbClr val="191919"/>
                </a:solidFill>
                <a:highlight>
                  <a:srgbClr val="FFFFFF"/>
                </a:highlight>
              </a:rPr>
              <a:t>Melody McLorie, the director of human resources at the Wickaninnish Inn, a 75-room hotel. (October 30, 2024 as quotes in the Financial Times)</a:t>
            </a:r>
            <a:endParaRPr sz="1600" b="1" i="1">
              <a:solidFill>
                <a:srgbClr val="191919"/>
              </a:solidFill>
              <a:highlight>
                <a:srgbClr val="FFFFFF"/>
              </a:highlight>
            </a:endParaRPr>
          </a:p>
          <a:p>
            <a:pPr marL="0" lvl="0" indent="0" algn="l" rtl="0">
              <a:spcBef>
                <a:spcPts val="0"/>
              </a:spcBef>
              <a:spcAft>
                <a:spcPts val="0"/>
              </a:spcAft>
              <a:buNone/>
            </a:pPr>
            <a:r>
              <a:rPr lang="en-US" sz="1400" i="1">
                <a:solidFill>
                  <a:srgbClr val="191919"/>
                </a:solidFill>
                <a:highlight>
                  <a:srgbClr val="FFFFFF"/>
                </a:highlight>
              </a:rPr>
              <a:t>“We won’t have enough cooks, servers, and we will have to roll back services. [...] Such as the picnic that we organize during summers. We may not do that. We won’t be able to clean all our rooms because we won’t have enough room attendants. They won’t be sellable.”</a:t>
            </a:r>
            <a:endParaRPr sz="1400" i="1">
              <a:solidFill>
                <a:srgbClr val="191919"/>
              </a:solidFill>
              <a:highlight>
                <a:srgbClr val="FFFFFF"/>
              </a:highlight>
            </a:endParaRPr>
          </a:p>
        </p:txBody>
      </p:sp>
      <p:sp>
        <p:nvSpPr>
          <p:cNvPr id="894" name="Google Shape;894;g335c2111d1a_0_1629"/>
          <p:cNvSpPr txBox="1">
            <a:spLocks noGrp="1"/>
          </p:cNvSpPr>
          <p:nvPr>
            <p:ph type="title"/>
          </p:nvPr>
        </p:nvSpPr>
        <p:spPr>
          <a:xfrm>
            <a:off x="395287" y="376239"/>
            <a:ext cx="8389800" cy="39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2400"/>
              <a:t>Strong [negative] impact on SMEs</a:t>
            </a:r>
            <a:endParaRPr sz="2400"/>
          </a:p>
        </p:txBody>
      </p:sp>
      <p:sp>
        <p:nvSpPr>
          <p:cNvPr id="895" name="Google Shape;895;g335c2111d1a_0_1629"/>
          <p:cNvSpPr txBox="1">
            <a:spLocks noGrp="1"/>
          </p:cNvSpPr>
          <p:nvPr>
            <p:ph type="sldNum" idx="12"/>
          </p:nvPr>
        </p:nvSpPr>
        <p:spPr>
          <a:xfrm>
            <a:off x="4339191" y="4775501"/>
            <a:ext cx="383100" cy="274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accent1"/>
                </a:solidFill>
              </a:rPr>
              <a:t>19</a:t>
            </a:fld>
            <a:endParaRPr>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g33afb4e23a4_0_306"/>
          <p:cNvPicPr preferRelativeResize="0">
            <a:picLocks noGrp="1"/>
          </p:cNvPicPr>
          <p:nvPr>
            <p:ph type="pic" idx="2"/>
          </p:nvPr>
        </p:nvPicPr>
        <p:blipFill rotWithShape="1">
          <a:blip r:embed="rId3">
            <a:alphaModFix/>
          </a:blip>
          <a:srcRect t="29" b="19"/>
          <a:stretch/>
        </p:blipFill>
        <p:spPr>
          <a:xfrm>
            <a:off x="1820918" y="1"/>
            <a:ext cx="7323082" cy="5143501"/>
          </a:xfrm>
          <a:prstGeom prst="rect">
            <a:avLst/>
          </a:prstGeom>
          <a:solidFill>
            <a:schemeClr val="lt2"/>
          </a:solidFill>
          <a:ln>
            <a:noFill/>
          </a:ln>
        </p:spPr>
      </p:pic>
      <p:sp>
        <p:nvSpPr>
          <p:cNvPr id="854" name="Google Shape;854;g33afb4e23a4_0_306"/>
          <p:cNvSpPr txBox="1">
            <a:spLocks noGrp="1"/>
          </p:cNvSpPr>
          <p:nvPr>
            <p:ph type="body" idx="1"/>
          </p:nvPr>
        </p:nvSpPr>
        <p:spPr>
          <a:xfrm>
            <a:off x="614664" y="2553038"/>
            <a:ext cx="3400500" cy="13839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SzPct val="94593"/>
              <a:buNone/>
            </a:pPr>
            <a:r>
              <a:rPr lang="en-US" sz="1600"/>
              <a:t>Entry one</a:t>
            </a:r>
            <a:endParaRPr/>
          </a:p>
          <a:p>
            <a:pPr marL="0" lvl="0" indent="0" algn="l" rtl="0">
              <a:lnSpc>
                <a:spcPct val="150000"/>
              </a:lnSpc>
              <a:spcBef>
                <a:spcPts val="1200"/>
              </a:spcBef>
              <a:spcAft>
                <a:spcPts val="0"/>
              </a:spcAft>
              <a:buSzPct val="94593"/>
              <a:buNone/>
            </a:pPr>
            <a:r>
              <a:rPr lang="en-US" sz="1600"/>
              <a:t>Sentence case</a:t>
            </a:r>
            <a:endParaRPr/>
          </a:p>
          <a:p>
            <a:pPr marL="0" lvl="0" indent="0" algn="l" rtl="0">
              <a:lnSpc>
                <a:spcPct val="150000"/>
              </a:lnSpc>
              <a:spcBef>
                <a:spcPts val="1200"/>
              </a:spcBef>
              <a:spcAft>
                <a:spcPts val="0"/>
              </a:spcAft>
              <a:buSzPct val="94593"/>
              <a:buNone/>
            </a:pPr>
            <a:r>
              <a:rPr lang="en-US" sz="1600"/>
              <a:t>Matches section headings</a:t>
            </a:r>
            <a:endParaRPr/>
          </a:p>
          <a:p>
            <a:pPr marL="0" lvl="0" indent="0" algn="l" rtl="0">
              <a:lnSpc>
                <a:spcPct val="100000"/>
              </a:lnSpc>
              <a:spcBef>
                <a:spcPts val="1200"/>
              </a:spcBef>
              <a:spcAft>
                <a:spcPts val="0"/>
              </a:spcAft>
              <a:buSzPct val="84082"/>
              <a:buNone/>
            </a:pPr>
            <a:endParaRPr b="1"/>
          </a:p>
        </p:txBody>
      </p:sp>
      <p:sp>
        <p:nvSpPr>
          <p:cNvPr id="855" name="Google Shape;855;g33afb4e23a4_0_306"/>
          <p:cNvSpPr txBox="1">
            <a:spLocks noGrp="1"/>
          </p:cNvSpPr>
          <p:nvPr>
            <p:ph type="title"/>
          </p:nvPr>
        </p:nvSpPr>
        <p:spPr>
          <a:xfrm>
            <a:off x="614664" y="1959981"/>
            <a:ext cx="5039100" cy="493500"/>
          </a:xfrm>
          <a:prstGeom prst="rect">
            <a:avLst/>
          </a:prstGeom>
          <a:noFill/>
          <a:ln>
            <a:noFill/>
          </a:ln>
        </p:spPr>
        <p:txBody>
          <a:bodyPr spcFirstLastPara="1" wrap="square" lIns="91425" tIns="0" rIns="0" bIns="0" anchor="t" anchorCtr="0">
            <a:normAutofit/>
          </a:bodyPr>
          <a:lstStyle/>
          <a:p>
            <a:pPr marL="0" lvl="0" indent="0" algn="l" rtl="0">
              <a:lnSpc>
                <a:spcPct val="90000"/>
              </a:lnSpc>
              <a:spcBef>
                <a:spcPts val="0"/>
              </a:spcBef>
              <a:spcAft>
                <a:spcPts val="0"/>
              </a:spcAft>
              <a:buSzPts val="3000"/>
              <a:buNone/>
            </a:pPr>
            <a:r>
              <a:rPr lang="en-US" sz="2800"/>
              <a:t>Agenda</a:t>
            </a:r>
            <a:endParaRPr/>
          </a:p>
        </p:txBody>
      </p:sp>
      <p:sp>
        <p:nvSpPr>
          <p:cNvPr id="856" name="Google Shape;856;g33afb4e23a4_0_306"/>
          <p:cNvSpPr/>
          <p:nvPr/>
        </p:nvSpPr>
        <p:spPr>
          <a:xfrm>
            <a:off x="512375" y="1575750"/>
            <a:ext cx="4176600" cy="2985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7" name="Google Shape;857;g33afb4e23a4_0_306"/>
          <p:cNvSpPr txBox="1"/>
          <p:nvPr/>
        </p:nvSpPr>
        <p:spPr>
          <a:xfrm>
            <a:off x="395300" y="1437250"/>
            <a:ext cx="4176600" cy="2985900"/>
          </a:xfrm>
          <a:prstGeom prst="rect">
            <a:avLst/>
          </a:prstGeom>
          <a:solidFill>
            <a:schemeClr val="lt1"/>
          </a:solidFill>
          <a:ln>
            <a:noFill/>
          </a:ln>
        </p:spPr>
        <p:txBody>
          <a:bodyPr spcFirstLastPara="1" wrap="square" lIns="0" tIns="576000" rIns="0" bIns="0" anchor="t" anchorCtr="0">
            <a:normAutofit/>
          </a:bodyPr>
          <a:lstStyle/>
          <a:p>
            <a:pPr marL="0" marR="0" lvl="0" indent="0" algn="l" rtl="0">
              <a:lnSpc>
                <a:spcPct val="90000"/>
              </a:lnSpc>
              <a:spcBef>
                <a:spcPts val="0"/>
              </a:spcBef>
              <a:spcAft>
                <a:spcPts val="0"/>
              </a:spcAft>
              <a:buClr>
                <a:schemeClr val="dk1"/>
              </a:buClr>
              <a:buSzPts val="3000"/>
              <a:buFont typeface="Arial"/>
              <a:buNone/>
            </a:pPr>
            <a:endParaRPr sz="2800" b="1" i="0" u="none" strike="noStrike" cap="none">
              <a:solidFill>
                <a:schemeClr val="dk1"/>
              </a:solidFill>
              <a:latin typeface="Arial"/>
              <a:ea typeface="Arial"/>
              <a:cs typeface="Arial"/>
              <a:sym typeface="Arial"/>
            </a:endParaRPr>
          </a:p>
        </p:txBody>
      </p:sp>
      <p:sp>
        <p:nvSpPr>
          <p:cNvPr id="858" name="Google Shape;858;g33afb4e23a4_0_306"/>
          <p:cNvSpPr txBox="1"/>
          <p:nvPr/>
        </p:nvSpPr>
        <p:spPr>
          <a:xfrm>
            <a:off x="747000" y="1670250"/>
            <a:ext cx="3645300" cy="3212700"/>
          </a:xfrm>
          <a:prstGeom prst="rect">
            <a:avLst/>
          </a:prstGeom>
          <a:noFill/>
          <a:ln>
            <a:noFill/>
          </a:ln>
        </p:spPr>
        <p:txBody>
          <a:bodyPr spcFirstLastPara="1" wrap="square" lIns="91425" tIns="0" rIns="0" bIns="0" anchor="t" anchorCtr="0">
            <a:normAutofit fontScale="85000" lnSpcReduction="20000"/>
          </a:bodyPr>
          <a:lstStyle/>
          <a:p>
            <a:pPr marL="0" marR="0" lvl="0" indent="0" algn="l" rtl="0">
              <a:lnSpc>
                <a:spcPct val="90000"/>
              </a:lnSpc>
              <a:spcBef>
                <a:spcPts val="0"/>
              </a:spcBef>
              <a:spcAft>
                <a:spcPts val="0"/>
              </a:spcAft>
              <a:buClr>
                <a:schemeClr val="dk1"/>
              </a:buClr>
              <a:buSzPct val="111825"/>
              <a:buFont typeface="Arial"/>
              <a:buNone/>
            </a:pPr>
            <a:r>
              <a:rPr lang="en-US" sz="29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Agenda</a:t>
            </a:r>
            <a:endParaRPr sz="29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70250"/>
              <a:buFont typeface="Arial"/>
              <a:buNone/>
            </a:pPr>
            <a:endParaRPr sz="1200" b="1" i="0" u="none" strike="noStrike" cap="none">
              <a:solidFill>
                <a:schemeClr val="dk1"/>
              </a:solidFill>
              <a:latin typeface="Arial"/>
              <a:ea typeface="Arial"/>
              <a:cs typeface="Arial"/>
              <a:sym typeface="Arial"/>
            </a:endParaRPr>
          </a:p>
          <a:p>
            <a:pPr marL="457200" marR="0" lvl="0" indent="-322062" algn="l" rtl="0">
              <a:lnSpc>
                <a:spcPct val="90000"/>
              </a:lnSpc>
              <a:spcBef>
                <a:spcPts val="0"/>
              </a:spcBef>
              <a:spcAft>
                <a:spcPts val="0"/>
              </a:spcAft>
              <a:buClr>
                <a:schemeClr val="dk1"/>
              </a:buClr>
              <a:buSzPct val="101764"/>
              <a:buFont typeface="Arial"/>
              <a:buChar char="➢"/>
            </a:pPr>
            <a:r>
              <a:rPr lang="en-US" sz="1900" b="1" i="0" u="none" strike="noStrike" cap="none">
                <a:solidFill>
                  <a:schemeClr val="dk1"/>
                </a:solidFill>
                <a:latin typeface="Arial"/>
                <a:ea typeface="Arial"/>
                <a:cs typeface="Arial"/>
                <a:sym typeface="Arial"/>
              </a:rPr>
              <a:t>The Diversity Institute</a:t>
            </a:r>
            <a:endParaRPr sz="1900" b="1"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89527"/>
              <a:buFont typeface="Arial"/>
              <a:buNone/>
            </a:pPr>
            <a:endParaRPr sz="1900" b="1" i="0" u="none" strike="noStrike" cap="none">
              <a:solidFill>
                <a:schemeClr val="dk1"/>
              </a:solidFill>
              <a:latin typeface="Arial"/>
              <a:ea typeface="Arial"/>
              <a:cs typeface="Arial"/>
              <a:sym typeface="Arial"/>
            </a:endParaRPr>
          </a:p>
          <a:p>
            <a:pPr marL="457200" marR="0" lvl="0" indent="-322063" algn="l" rtl="0">
              <a:lnSpc>
                <a:spcPct val="90000"/>
              </a:lnSpc>
              <a:spcBef>
                <a:spcPts val="0"/>
              </a:spcBef>
              <a:spcAft>
                <a:spcPts val="0"/>
              </a:spcAft>
              <a:buClr>
                <a:schemeClr val="dk1"/>
              </a:buClr>
              <a:buSzPct val="101764"/>
              <a:buFont typeface="Arial"/>
              <a:buChar char="➢"/>
            </a:pPr>
            <a:r>
              <a:rPr lang="en-US" sz="1900" b="1">
                <a:solidFill>
                  <a:schemeClr val="dk1"/>
                </a:solidFill>
              </a:rPr>
              <a:t>Backlash</a:t>
            </a:r>
            <a:endParaRPr sz="1900" b="1" i="0" u="none" strike="noStrike" cap="none">
              <a:solidFill>
                <a:schemeClr val="dk1"/>
              </a:solidFill>
              <a:latin typeface="Arial"/>
              <a:ea typeface="Arial"/>
              <a:cs typeface="Arial"/>
              <a:sym typeface="Arial"/>
            </a:endParaRPr>
          </a:p>
          <a:p>
            <a:pPr marL="139184" marR="0" lvl="0" indent="0" algn="l" rtl="0">
              <a:lnSpc>
                <a:spcPct val="90000"/>
              </a:lnSpc>
              <a:spcBef>
                <a:spcPts val="0"/>
              </a:spcBef>
              <a:spcAft>
                <a:spcPts val="0"/>
              </a:spcAft>
              <a:buClr>
                <a:srgbClr val="000000"/>
              </a:buClr>
              <a:buSzPct val="89527"/>
              <a:buFont typeface="Arial"/>
              <a:buNone/>
            </a:pPr>
            <a:endParaRPr sz="1900" b="1" i="0" u="none" strike="noStrike" cap="none">
              <a:solidFill>
                <a:srgbClr val="FF0000"/>
              </a:solidFill>
              <a:latin typeface="Arial"/>
              <a:ea typeface="Arial"/>
              <a:cs typeface="Arial"/>
              <a:sym typeface="Arial"/>
            </a:endParaRPr>
          </a:p>
          <a:p>
            <a:pPr marL="424934" marR="0" lvl="0" indent="-288178" algn="l" rtl="0">
              <a:lnSpc>
                <a:spcPct val="90000"/>
              </a:lnSpc>
              <a:spcBef>
                <a:spcPts val="0"/>
              </a:spcBef>
              <a:spcAft>
                <a:spcPts val="0"/>
              </a:spcAft>
              <a:buClr>
                <a:schemeClr val="dk1"/>
              </a:buClr>
              <a:buSzPct val="100000"/>
              <a:buFont typeface="Arial"/>
              <a:buChar char="➢"/>
            </a:pPr>
            <a:r>
              <a:rPr lang="en-US" sz="1900" b="1">
                <a:solidFill>
                  <a:schemeClr val="dk1"/>
                </a:solidFill>
              </a:rPr>
              <a:t>The Case for Equity, Diversity and Inclusion</a:t>
            </a:r>
            <a:endParaRPr sz="1400" b="1" i="0" u="none" strike="noStrike" cap="none">
              <a:solidFill>
                <a:srgbClr val="000000"/>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ct val="100000"/>
              <a:buFont typeface="Arial"/>
              <a:buNone/>
            </a:pPr>
            <a:endParaRPr sz="1900" b="1" i="0" u="none" strike="noStrike" cap="none">
              <a:solidFill>
                <a:schemeClr val="dk1"/>
              </a:solidFill>
              <a:latin typeface="Arial"/>
              <a:ea typeface="Arial"/>
              <a:cs typeface="Arial"/>
              <a:sym typeface="Arial"/>
            </a:endParaRPr>
          </a:p>
          <a:p>
            <a:pPr marL="424934" marR="0" lvl="0" indent="-288178" algn="l" rtl="0">
              <a:lnSpc>
                <a:spcPct val="90000"/>
              </a:lnSpc>
              <a:spcBef>
                <a:spcPts val="0"/>
              </a:spcBef>
              <a:spcAft>
                <a:spcPts val="0"/>
              </a:spcAft>
              <a:buClr>
                <a:schemeClr val="dk1"/>
              </a:buClr>
              <a:buSzPct val="100000"/>
              <a:buFont typeface="Arial"/>
              <a:buChar char="➢"/>
            </a:pPr>
            <a:r>
              <a:rPr lang="en-US" sz="1900" b="1" i="0" u="none" strike="noStrike" cap="none">
                <a:solidFill>
                  <a:schemeClr val="dk1"/>
                </a:solidFill>
                <a:latin typeface="Arial"/>
                <a:ea typeface="Arial"/>
                <a:cs typeface="Arial"/>
                <a:sym typeface="Arial"/>
              </a:rPr>
              <a:t>Driving Change: Responding to Backlash at Different Levels   </a:t>
            </a:r>
            <a:endParaRPr sz="1900" b="1" i="0" u="none" strike="noStrike" cap="none">
              <a:solidFill>
                <a:schemeClr val="dk1"/>
              </a:solidFill>
              <a:latin typeface="Arial"/>
              <a:ea typeface="Arial"/>
              <a:cs typeface="Arial"/>
              <a:sym typeface="Arial"/>
            </a:endParaRPr>
          </a:p>
          <a:p>
            <a:pPr marL="457200" marR="0" lvl="0" indent="0" algn="l" rtl="0">
              <a:lnSpc>
                <a:spcPct val="90000"/>
              </a:lnSpc>
              <a:spcBef>
                <a:spcPts val="0"/>
              </a:spcBef>
              <a:spcAft>
                <a:spcPts val="0"/>
              </a:spcAft>
              <a:buClr>
                <a:srgbClr val="000000"/>
              </a:buClr>
              <a:buSzPct val="100000"/>
              <a:buFont typeface="Arial"/>
              <a:buNone/>
            </a:pPr>
            <a:endParaRPr sz="1900" b="1" i="0" u="none" strike="noStrike" cap="none">
              <a:solidFill>
                <a:schemeClr val="dk1"/>
              </a:solidFill>
              <a:latin typeface="Arial"/>
              <a:ea typeface="Arial"/>
              <a:cs typeface="Arial"/>
              <a:sym typeface="Arial"/>
            </a:endParaRPr>
          </a:p>
          <a:p>
            <a:pPr marL="424934" marR="0" lvl="0" indent="-288178" algn="l" rtl="0">
              <a:lnSpc>
                <a:spcPct val="90000"/>
              </a:lnSpc>
              <a:spcBef>
                <a:spcPts val="0"/>
              </a:spcBef>
              <a:spcAft>
                <a:spcPts val="0"/>
              </a:spcAft>
              <a:buClr>
                <a:schemeClr val="dk1"/>
              </a:buClr>
              <a:buSzPct val="100000"/>
              <a:buFont typeface="Arial"/>
              <a:buChar char="➢"/>
            </a:pPr>
            <a:r>
              <a:rPr lang="en-US" sz="1900" b="1" i="0" u="none" strike="noStrike" cap="none">
                <a:solidFill>
                  <a:schemeClr val="dk1"/>
                </a:solidFill>
                <a:latin typeface="Arial"/>
                <a:ea typeface="Arial"/>
                <a:cs typeface="Arial"/>
                <a:sym typeface="Arial"/>
              </a:rPr>
              <a:t>The Way Forward</a:t>
            </a:r>
            <a:endParaRPr sz="19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1400" b="0" i="0" u="none" strike="noStrike" cap="none">
              <a:solidFill>
                <a:srgbClr val="000000"/>
              </a:solidFill>
              <a:latin typeface="Arial"/>
              <a:ea typeface="Arial"/>
              <a:cs typeface="Arial"/>
              <a:sym typeface="Arial"/>
            </a:endParaRPr>
          </a:p>
          <a:p>
            <a:pPr marL="126991" marR="0" lvl="0" indent="0" algn="l" rtl="0">
              <a:lnSpc>
                <a:spcPct val="90000"/>
              </a:lnSpc>
              <a:spcBef>
                <a:spcPts val="0"/>
              </a:spcBef>
              <a:spcAft>
                <a:spcPts val="0"/>
              </a:spcAft>
              <a:buClr>
                <a:srgbClr val="000000"/>
              </a:buClr>
              <a:buSzPct val="100000"/>
              <a:buFont typeface="Arial"/>
              <a:buNone/>
            </a:pPr>
            <a:endParaRPr sz="1600" b="1" i="0" u="none" strike="noStrike" cap="none">
              <a:solidFill>
                <a:schemeClr val="dk1"/>
              </a:solidFill>
              <a:latin typeface="Arial"/>
              <a:ea typeface="Arial"/>
              <a:cs typeface="Arial"/>
              <a:sym typeface="Arial"/>
            </a:endParaRPr>
          </a:p>
          <a:p>
            <a:pPr marL="126991" marR="0" lvl="0" indent="0" algn="l" rtl="0">
              <a:lnSpc>
                <a:spcPct val="90000"/>
              </a:lnSpc>
              <a:spcBef>
                <a:spcPts val="0"/>
              </a:spcBef>
              <a:spcAft>
                <a:spcPts val="0"/>
              </a:spcAft>
              <a:buClr>
                <a:srgbClr val="000000"/>
              </a:buClr>
              <a:buSzPct val="100000"/>
              <a:buFont typeface="Arial"/>
              <a:buNone/>
            </a:pPr>
            <a:endParaRPr sz="1600" b="1" i="0" u="none" strike="noStrike" cap="none">
              <a:solidFill>
                <a:schemeClr val="dk1"/>
              </a:solidFill>
              <a:latin typeface="Arial"/>
              <a:ea typeface="Arial"/>
              <a:cs typeface="Arial"/>
              <a:sym typeface="Arial"/>
            </a:endParaRPr>
          </a:p>
          <a:p>
            <a:pPr marL="424934" marR="0" lvl="0" indent="-196342" algn="l" rtl="0">
              <a:lnSpc>
                <a:spcPct val="90000"/>
              </a:lnSpc>
              <a:spcBef>
                <a:spcPts val="0"/>
              </a:spcBef>
              <a:spcAft>
                <a:spcPts val="0"/>
              </a:spcAft>
              <a:buClr>
                <a:schemeClr val="dk1"/>
              </a:buClr>
              <a:buSzPct val="126833"/>
              <a:buFont typeface="Noto Sans Symbols"/>
              <a:buNone/>
            </a:pPr>
            <a:endParaRPr sz="12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8083"/>
              <a:buFont typeface="Arial"/>
              <a:buNone/>
            </a:pPr>
            <a:endParaRPr sz="12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8083"/>
              <a:buFont typeface="Arial"/>
              <a:buNone/>
            </a:pPr>
            <a:r>
              <a:rPr lang="en-US" sz="1200" b="1" i="0" u="none" strike="noStrike" cap="none">
                <a:solidFill>
                  <a:schemeClr val="dk1"/>
                </a:solidFill>
                <a:latin typeface="Arial"/>
                <a:ea typeface="Arial"/>
                <a:cs typeface="Arial"/>
                <a:sym typeface="Arial"/>
              </a:rPr>
              <a:t>	</a:t>
            </a:r>
            <a:endParaRPr sz="1200" b="1"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g335c2111d1a_0_2666"/>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
        <p:nvSpPr>
          <p:cNvPr id="902" name="Google Shape;902;g335c2111d1a_0_2666"/>
          <p:cNvSpPr txBox="1"/>
          <p:nvPr/>
        </p:nvSpPr>
        <p:spPr>
          <a:xfrm>
            <a:off x="235500" y="376250"/>
            <a:ext cx="5916000" cy="4908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EDI backlash has historically emerged around:</a:t>
            </a:r>
            <a:endParaRPr sz="1800" b="0" i="0" u="none" strike="noStrike" cap="none">
              <a:solidFill>
                <a:schemeClr val="dk1"/>
              </a:solidFill>
              <a:latin typeface="Arial"/>
              <a:ea typeface="Arial"/>
              <a:cs typeface="Arial"/>
              <a:sym typeface="Arial"/>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Racial equity and social movements - e.g., the civil rights movement  </a:t>
            </a:r>
            <a:endParaRPr sz="1800" b="0" i="0" u="none" strike="noStrike" cap="none">
              <a:solidFill>
                <a:schemeClr val="dk1"/>
              </a:solidFill>
              <a:latin typeface="Arial"/>
              <a:ea typeface="Arial"/>
              <a:cs typeface="Arial"/>
              <a:sym typeface="Arial"/>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Its assumed ineffectiveness</a:t>
            </a:r>
            <a:endParaRPr sz="1800" b="0" i="0" u="none" strike="noStrike" cap="none">
              <a:solidFill>
                <a:schemeClr val="dk1"/>
              </a:solidFill>
              <a:latin typeface="Arial"/>
              <a:ea typeface="Arial"/>
              <a:cs typeface="Arial"/>
              <a:sym typeface="Arial"/>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Concerns over advancing certain political ideologies </a:t>
            </a:r>
            <a:endParaRPr sz="1800" b="0" i="0" u="none" strike="noStrike" cap="none">
              <a:solidFill>
                <a:schemeClr val="dk1"/>
              </a:solidFill>
              <a:latin typeface="Arial"/>
              <a:ea typeface="Arial"/>
              <a:cs typeface="Arial"/>
              <a:sym typeface="Arial"/>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Consequences of dividing individuals based on their identities </a:t>
            </a:r>
            <a:endParaRPr sz="18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What is new is the legitimation of hate and discrimination</a:t>
            </a:r>
            <a:endParaRPr sz="1800" b="0" i="0" u="none" strike="noStrike" cap="none">
              <a:solidFill>
                <a:schemeClr val="dk1"/>
              </a:solidFill>
              <a:latin typeface="Arial"/>
              <a:ea typeface="Arial"/>
              <a:cs typeface="Arial"/>
              <a:sym typeface="Arial"/>
            </a:endParaRPr>
          </a:p>
          <a:p>
            <a:pPr marL="457200" marR="0" lvl="0" indent="-34290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Active laws and policies, including anti-EDI bills that restrict EDI initiatives </a:t>
            </a:r>
            <a:endParaRPr sz="1800" b="0" i="0" u="none" strike="noStrike" cap="none">
              <a:solidFill>
                <a:schemeClr val="dk1"/>
              </a:solidFill>
              <a:latin typeface="Arial"/>
              <a:ea typeface="Arial"/>
              <a:cs typeface="Arial"/>
              <a:sym typeface="Arial"/>
            </a:endParaRPr>
          </a:p>
          <a:p>
            <a:pPr marL="457200" marR="0" lvl="0" indent="-342900" algn="l" rtl="0">
              <a:lnSpc>
                <a:spcPct val="90000"/>
              </a:lnSpc>
              <a:spcBef>
                <a:spcPts val="0"/>
              </a:spcBef>
              <a:spcAft>
                <a:spcPts val="0"/>
              </a:spcAft>
              <a:buClr>
                <a:schemeClr val="dk1"/>
              </a:buClr>
              <a:buSzPts val="1800"/>
              <a:buChar char="●"/>
            </a:pPr>
            <a:r>
              <a:rPr lang="en-US" sz="1800">
                <a:solidFill>
                  <a:schemeClr val="dk1"/>
                </a:solidFill>
              </a:rPr>
              <a:t>Powerful people reinforcing extremism</a:t>
            </a:r>
            <a:endParaRPr sz="1800">
              <a:solidFill>
                <a:schemeClr val="dk1"/>
              </a:solidFill>
            </a:endParaRPr>
          </a:p>
          <a:p>
            <a:pPr marL="457200" marR="0" lvl="0" indent="0" algn="l" rtl="0">
              <a:lnSpc>
                <a:spcPct val="90000"/>
              </a:lnSpc>
              <a:spcBef>
                <a:spcPts val="0"/>
              </a:spcBef>
              <a:spcAft>
                <a:spcPts val="0"/>
              </a:spcAft>
              <a:buNone/>
            </a:pPr>
            <a:endParaRPr sz="1800">
              <a:solidFill>
                <a:schemeClr val="dk1"/>
              </a:solidFill>
            </a:endParaRPr>
          </a:p>
          <a:p>
            <a:pPr marL="0" lvl="0" indent="0" algn="l" rtl="0">
              <a:lnSpc>
                <a:spcPct val="90000"/>
              </a:lnSpc>
              <a:spcBef>
                <a:spcPts val="0"/>
              </a:spcBef>
              <a:spcAft>
                <a:spcPts val="0"/>
              </a:spcAft>
              <a:buNone/>
            </a:pPr>
            <a:r>
              <a:rPr lang="en-US" sz="1900" b="1" i="1">
                <a:solidFill>
                  <a:schemeClr val="accent3"/>
                </a:solidFill>
              </a:rPr>
              <a:t>“I’ve learned that if you’re hunting bear, you have to think like a bear. And I’ve had to understand people’s fears. I’ve had to understand their anger in order to make it my friend.” </a:t>
            </a:r>
            <a:r>
              <a:rPr lang="en-US" sz="1300">
                <a:solidFill>
                  <a:schemeClr val="dk1"/>
                </a:solidFill>
              </a:rPr>
              <a:t>- First Nations Elder cited in Hankivsky, 1996</a:t>
            </a:r>
            <a:endParaRPr sz="1300">
              <a:solidFill>
                <a:schemeClr val="dk1"/>
              </a:solidFill>
            </a:endParaRPr>
          </a:p>
          <a:p>
            <a:pPr marL="0" marR="0" lvl="0" indent="0" algn="l" rtl="0">
              <a:lnSpc>
                <a:spcPct val="90000"/>
              </a:lnSpc>
              <a:spcBef>
                <a:spcPts val="0"/>
              </a:spcBef>
              <a:spcAft>
                <a:spcPts val="0"/>
              </a:spcAft>
              <a:buNone/>
            </a:pPr>
            <a:endParaRPr sz="1800">
              <a:solidFill>
                <a:schemeClr val="dk1"/>
              </a:solidFill>
            </a:endParaRPr>
          </a:p>
        </p:txBody>
      </p:sp>
      <p:sp>
        <p:nvSpPr>
          <p:cNvPr id="903" name="Google Shape;903;g335c2111d1a_0_2666"/>
          <p:cNvSpPr txBox="1">
            <a:spLocks noGrp="1"/>
          </p:cNvSpPr>
          <p:nvPr>
            <p:ph type="title"/>
          </p:nvPr>
        </p:nvSpPr>
        <p:spPr>
          <a:xfrm>
            <a:off x="235488" y="50388"/>
            <a:ext cx="8389800" cy="406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100"/>
              <a:buNone/>
            </a:pPr>
            <a:r>
              <a:rPr lang="en-US" sz="2400"/>
              <a:t>Backlash is not new </a:t>
            </a:r>
            <a:endParaRPr sz="2400"/>
          </a:p>
        </p:txBody>
      </p:sp>
      <p:pic>
        <p:nvPicPr>
          <p:cNvPr id="904" name="Google Shape;904;g335c2111d1a_0_2666"/>
          <p:cNvPicPr preferRelativeResize="0">
            <a:picLocks noGrp="1"/>
          </p:cNvPicPr>
          <p:nvPr>
            <p:ph type="pic" idx="2"/>
          </p:nvPr>
        </p:nvPicPr>
        <p:blipFill rotWithShape="1">
          <a:blip r:embed="rId3">
            <a:alphaModFix/>
          </a:blip>
          <a:srcRect l="2588" r="2579"/>
          <a:stretch/>
        </p:blipFill>
        <p:spPr>
          <a:xfrm>
            <a:off x="6240575" y="614975"/>
            <a:ext cx="3028025" cy="4355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34294e0d2df_0_402"/>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21</a:t>
            </a:fld>
            <a:endParaRPr/>
          </a:p>
        </p:txBody>
      </p:sp>
      <p:sp>
        <p:nvSpPr>
          <p:cNvPr id="949" name="Google Shape;949;g34294e0d2df_0_402"/>
          <p:cNvSpPr/>
          <p:nvPr/>
        </p:nvSpPr>
        <p:spPr>
          <a:xfrm>
            <a:off x="6169383" y="1502975"/>
            <a:ext cx="2722200" cy="3534900"/>
          </a:xfrm>
          <a:prstGeom prst="rect">
            <a:avLst/>
          </a:prstGeom>
          <a:solidFill>
            <a:srgbClr val="C0EEF2"/>
          </a:solidFill>
          <a:ln w="28575" cap="flat" cmpd="sng">
            <a:solidFill>
              <a:srgbClr val="33ACBD"/>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Hard times</a:t>
            </a:r>
            <a:endParaRPr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Feelings of being excluded or blamed</a:t>
            </a:r>
            <a:endParaRPr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Fear of unknown</a:t>
            </a:r>
            <a:endParaRPr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Selective information and lack of understanding</a:t>
            </a:r>
            <a:endParaRPr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Belief that racism and discrimination has already been solved</a:t>
            </a:r>
            <a:endParaRPr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“Colour blind” mentality</a:t>
            </a:r>
            <a:endParaRPr sz="1700" b="0" i="0" u="none" strike="noStrike" cap="none">
              <a:solidFill>
                <a:schemeClr val="dk1"/>
              </a:solidFill>
              <a:latin typeface="Arial"/>
              <a:ea typeface="Arial"/>
              <a:cs typeface="Arial"/>
              <a:sym typeface="Arial"/>
            </a:endParaRPr>
          </a:p>
        </p:txBody>
      </p:sp>
      <p:sp>
        <p:nvSpPr>
          <p:cNvPr id="950" name="Google Shape;950;g34294e0d2df_0_402"/>
          <p:cNvSpPr/>
          <p:nvPr/>
        </p:nvSpPr>
        <p:spPr>
          <a:xfrm>
            <a:off x="3233976" y="1503075"/>
            <a:ext cx="2824500" cy="3534900"/>
          </a:xfrm>
          <a:prstGeom prst="rect">
            <a:avLst/>
          </a:prstGeom>
          <a:solidFill>
            <a:srgbClr val="C0EEF2"/>
          </a:solidFill>
          <a:ln w="28575" cap="flat" cmpd="sng">
            <a:solidFill>
              <a:srgbClr val="33ACBD"/>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Performative policies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Lack of structural change</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Threats to established power relationships and resources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Weaponization of EDI</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Poor implementation of strategies </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Lack of performance metrics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Ignoring or silencing questions</a:t>
            </a:r>
            <a:endParaRPr sz="1700" b="0" i="0" u="none" strike="noStrike" cap="none">
              <a:solidFill>
                <a:srgbClr val="000000"/>
              </a:solidFill>
              <a:latin typeface="Arial"/>
              <a:ea typeface="Arial"/>
              <a:cs typeface="Arial"/>
              <a:sym typeface="Arial"/>
            </a:endParaRPr>
          </a:p>
        </p:txBody>
      </p:sp>
      <p:sp>
        <p:nvSpPr>
          <p:cNvPr id="951" name="Google Shape;951;g34294e0d2df_0_402"/>
          <p:cNvSpPr txBox="1"/>
          <p:nvPr/>
        </p:nvSpPr>
        <p:spPr>
          <a:xfrm>
            <a:off x="6337076" y="893725"/>
            <a:ext cx="2386800" cy="683100"/>
          </a:xfrm>
          <a:prstGeom prst="rect">
            <a:avLst/>
          </a:prstGeom>
          <a:solidFill>
            <a:srgbClr val="33ACBD"/>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Individual Backlash</a:t>
            </a:r>
            <a:endParaRPr sz="1800" b="1" i="0" u="none" strike="noStrike" cap="none">
              <a:solidFill>
                <a:schemeClr val="lt1"/>
              </a:solidFill>
              <a:latin typeface="Arial"/>
              <a:ea typeface="Arial"/>
              <a:cs typeface="Arial"/>
              <a:sym typeface="Arial"/>
            </a:endParaRPr>
          </a:p>
        </p:txBody>
      </p:sp>
      <p:sp>
        <p:nvSpPr>
          <p:cNvPr id="952" name="Google Shape;952;g34294e0d2df_0_402"/>
          <p:cNvSpPr txBox="1"/>
          <p:nvPr/>
        </p:nvSpPr>
        <p:spPr>
          <a:xfrm>
            <a:off x="3452727" y="893725"/>
            <a:ext cx="2386800" cy="68310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Organizational Backlash</a:t>
            </a:r>
            <a:endParaRPr sz="1800" b="1" i="0" u="none" strike="noStrike" cap="none">
              <a:solidFill>
                <a:schemeClr val="lt1"/>
              </a:solidFill>
              <a:latin typeface="Arial"/>
              <a:ea typeface="Arial"/>
              <a:cs typeface="Arial"/>
              <a:sym typeface="Arial"/>
            </a:endParaRPr>
          </a:p>
        </p:txBody>
      </p:sp>
      <p:sp>
        <p:nvSpPr>
          <p:cNvPr id="953" name="Google Shape;953;g34294e0d2df_0_402"/>
          <p:cNvSpPr/>
          <p:nvPr/>
        </p:nvSpPr>
        <p:spPr>
          <a:xfrm>
            <a:off x="236975" y="1503075"/>
            <a:ext cx="2886000" cy="3534900"/>
          </a:xfrm>
          <a:prstGeom prst="rect">
            <a:avLst/>
          </a:prstGeom>
          <a:solidFill>
            <a:srgbClr val="C0EEF2"/>
          </a:solidFill>
          <a:ln w="28575" cap="flat" cmpd="sng">
            <a:solidFill>
              <a:srgbClr val="33ACBD"/>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b" anchorCtr="0">
            <a:noAutofit/>
          </a:bodyPr>
          <a:lstStyle/>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US shifts in courts and policy</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Misinformation and lack of champions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Policies that flag EDI as discriminatory </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Changing socio-economic conditions, housing shortages</a:t>
            </a:r>
            <a:endParaRPr sz="17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Competing values and religious views on some issues</a:t>
            </a:r>
            <a:endParaRPr sz="1700" b="0" i="0" u="none" strike="noStrike" cap="none">
              <a:solidFill>
                <a:srgbClr val="000000"/>
              </a:solidFill>
              <a:latin typeface="Arial"/>
              <a:ea typeface="Arial"/>
              <a:cs typeface="Arial"/>
              <a:sym typeface="Arial"/>
            </a:endParaRPr>
          </a:p>
        </p:txBody>
      </p:sp>
      <p:sp>
        <p:nvSpPr>
          <p:cNvPr id="954" name="Google Shape;954;g34294e0d2df_0_402"/>
          <p:cNvSpPr txBox="1"/>
          <p:nvPr/>
        </p:nvSpPr>
        <p:spPr>
          <a:xfrm>
            <a:off x="486525" y="893784"/>
            <a:ext cx="2386800" cy="683100"/>
          </a:xfrm>
          <a:prstGeom prst="rect">
            <a:avLst/>
          </a:prstGeom>
          <a:solidFill>
            <a:srgbClr val="33ACBD"/>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Societal Backlash</a:t>
            </a:r>
            <a:endParaRPr sz="1800" b="1" i="0" u="none" strike="noStrike" cap="none">
              <a:solidFill>
                <a:schemeClr val="lt1"/>
              </a:solidFill>
              <a:latin typeface="Arial"/>
              <a:ea typeface="Arial"/>
              <a:cs typeface="Arial"/>
              <a:sym typeface="Arial"/>
            </a:endParaRPr>
          </a:p>
        </p:txBody>
      </p:sp>
      <p:sp>
        <p:nvSpPr>
          <p:cNvPr id="955" name="Google Shape;955;g34294e0d2df_0_402"/>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100"/>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Reasons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for B</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acklash at Different L</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evels</a:t>
            </a:r>
            <a:endParaRPr sz="2400"/>
          </a:p>
        </p:txBody>
      </p:sp>
    </p:spTree>
    <p:extLst>
      <p:ext uri="{BB962C8B-B14F-4D97-AF65-F5344CB8AC3E}">
        <p14:creationId xmlns:p14="http://schemas.microsoft.com/office/powerpoint/2010/main" val="2091645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g34294e0d2df_0_0"/>
          <p:cNvSpPr txBox="1">
            <a:spLocks noGrp="1"/>
          </p:cNvSpPr>
          <p:nvPr>
            <p:ph type="body" idx="1"/>
          </p:nvPr>
        </p:nvSpPr>
        <p:spPr>
          <a:xfrm>
            <a:off x="395300" y="1444150"/>
            <a:ext cx="8748600" cy="3720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DD05C1"/>
              </a:solidFill>
              <a:highlight>
                <a:schemeClr val="lt1"/>
              </a:highlight>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8" name="Google Shape;1168;g34294e0d2df_0_0"/>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sz="3000">
                <a:solidFill>
                  <a:srgbClr val="900A7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rPr>
              <a:t>The Case for Equity, Diversity and Inclusion</a:t>
            </a:r>
            <a:endParaRPr sz="2400">
              <a:solidFill>
                <a:srgbClr val="900A7F"/>
              </a:solidFill>
            </a:endParaRPr>
          </a:p>
        </p:txBody>
      </p:sp>
      <p:grpSp>
        <p:nvGrpSpPr>
          <p:cNvPr id="1169" name="Google Shape;1169;g34294e0d2df_0_0"/>
          <p:cNvGrpSpPr/>
          <p:nvPr/>
        </p:nvGrpSpPr>
        <p:grpSpPr>
          <a:xfrm>
            <a:off x="708752" y="1285193"/>
            <a:ext cx="7558971" cy="2549164"/>
            <a:chOff x="391307" y="1412190"/>
            <a:chExt cx="8394193" cy="2956924"/>
          </a:xfrm>
        </p:grpSpPr>
        <p:sp>
          <p:nvSpPr>
            <p:cNvPr id="1170" name="Google Shape;1170;g34294e0d2df_0_0"/>
            <p:cNvSpPr/>
            <p:nvPr/>
          </p:nvSpPr>
          <p:spPr>
            <a:xfrm>
              <a:off x="1110975" y="1412190"/>
              <a:ext cx="2625000" cy="9747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Arial"/>
                  <a:ea typeface="Arial"/>
                  <a:cs typeface="Arial"/>
                  <a:sym typeface="Arial"/>
                </a:rPr>
                <a:t>Broaden the talent pool and overcome skills gaps</a:t>
              </a:r>
              <a:endParaRPr sz="1800" b="0" i="0" u="none" strike="noStrike" cap="none">
                <a:solidFill>
                  <a:srgbClr val="000000"/>
                </a:solidFill>
                <a:latin typeface="Arial"/>
                <a:ea typeface="Arial"/>
                <a:cs typeface="Arial"/>
                <a:sym typeface="Arial"/>
              </a:endParaRPr>
            </a:p>
          </p:txBody>
        </p:sp>
        <p:sp>
          <p:nvSpPr>
            <p:cNvPr id="1171" name="Google Shape;1171;g34294e0d2df_0_0"/>
            <p:cNvSpPr/>
            <p:nvPr/>
          </p:nvSpPr>
          <p:spPr>
            <a:xfrm>
              <a:off x="4743300" y="1412190"/>
              <a:ext cx="4042200" cy="9747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Arial"/>
                  <a:ea typeface="Arial"/>
                  <a:cs typeface="Arial"/>
                  <a:sym typeface="Arial"/>
                </a:rPr>
                <a:t>Respond to increasingly diverse communities and gain support from diverse stakeholders</a:t>
              </a:r>
              <a:endParaRPr sz="1800" b="0" i="0" u="none" strike="noStrike" cap="none">
                <a:solidFill>
                  <a:srgbClr val="000000"/>
                </a:solidFill>
                <a:latin typeface="Arial"/>
                <a:ea typeface="Arial"/>
                <a:cs typeface="Arial"/>
                <a:sym typeface="Arial"/>
              </a:endParaRPr>
            </a:p>
          </p:txBody>
        </p:sp>
        <p:sp>
          <p:nvSpPr>
            <p:cNvPr id="1172" name="Google Shape;1172;g34294e0d2df_0_0"/>
            <p:cNvSpPr/>
            <p:nvPr/>
          </p:nvSpPr>
          <p:spPr>
            <a:xfrm>
              <a:off x="1067944" y="3105213"/>
              <a:ext cx="2216100" cy="12639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Arial"/>
                  <a:ea typeface="Arial"/>
                  <a:cs typeface="Arial"/>
                  <a:sym typeface="Arial"/>
                </a:rPr>
                <a:t>Foster innovation, creativity, and diverse thought </a:t>
              </a:r>
              <a:endParaRPr sz="1800" b="0" i="0" u="none" strike="noStrike" cap="none">
                <a:solidFill>
                  <a:srgbClr val="000000"/>
                </a:solidFill>
                <a:latin typeface="Arial"/>
                <a:ea typeface="Arial"/>
                <a:cs typeface="Arial"/>
                <a:sym typeface="Arial"/>
              </a:endParaRPr>
            </a:p>
          </p:txBody>
        </p:sp>
        <p:sp>
          <p:nvSpPr>
            <p:cNvPr id="1173" name="Google Shape;1173;g34294e0d2df_0_0"/>
            <p:cNvSpPr/>
            <p:nvPr/>
          </p:nvSpPr>
          <p:spPr>
            <a:xfrm>
              <a:off x="4017483" y="3105214"/>
              <a:ext cx="2052000" cy="12639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Arial"/>
                  <a:ea typeface="Arial"/>
                  <a:cs typeface="Arial"/>
                  <a:sym typeface="Arial"/>
                </a:rPr>
                <a:t>Mitigate legal and reputational costs</a:t>
              </a:r>
              <a:endParaRPr sz="1800" b="0" i="0" u="none" strike="noStrike" cap="none">
                <a:solidFill>
                  <a:srgbClr val="000000"/>
                </a:solidFill>
                <a:latin typeface="Arial"/>
                <a:ea typeface="Arial"/>
                <a:cs typeface="Arial"/>
                <a:sym typeface="Arial"/>
              </a:endParaRPr>
            </a:p>
          </p:txBody>
        </p:sp>
        <p:sp>
          <p:nvSpPr>
            <p:cNvPr id="1174" name="Google Shape;1174;g34294e0d2df_0_0"/>
            <p:cNvSpPr/>
            <p:nvPr/>
          </p:nvSpPr>
          <p:spPr>
            <a:xfrm>
              <a:off x="6664549" y="3105213"/>
              <a:ext cx="2052000" cy="12639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Arial"/>
                  <a:ea typeface="Arial"/>
                  <a:cs typeface="Arial"/>
                  <a:sym typeface="Arial"/>
                </a:rPr>
                <a:t>Increase employee satisfaction and reduce turnover</a:t>
              </a:r>
              <a:endParaRPr sz="1800" b="0" i="0" u="none" strike="noStrike" cap="none">
                <a:solidFill>
                  <a:srgbClr val="000000"/>
                </a:solidFill>
                <a:latin typeface="Arial"/>
                <a:ea typeface="Arial"/>
                <a:cs typeface="Arial"/>
                <a:sym typeface="Arial"/>
              </a:endParaRPr>
            </a:p>
          </p:txBody>
        </p:sp>
        <p:sp>
          <p:nvSpPr>
            <p:cNvPr id="1175" name="Google Shape;1175;g34294e0d2df_0_0"/>
            <p:cNvSpPr/>
            <p:nvPr/>
          </p:nvSpPr>
          <p:spPr>
            <a:xfrm>
              <a:off x="391307" y="1601158"/>
              <a:ext cx="719668" cy="672088"/>
            </a:xfrm>
            <a:custGeom>
              <a:avLst/>
              <a:gdLst/>
              <a:ahLst/>
              <a:cxnLst/>
              <a:rect l="l" t="t" r="r" b="b"/>
              <a:pathLst>
                <a:path w="182" h="170" extrusionOk="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rgbClr val="900A7F"/>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rgbClr val="000000"/>
                </a:solidFill>
                <a:latin typeface="Arial"/>
                <a:ea typeface="Arial"/>
                <a:cs typeface="Arial"/>
                <a:sym typeface="Arial"/>
              </a:endParaRPr>
            </a:p>
          </p:txBody>
        </p:sp>
        <p:pic>
          <p:nvPicPr>
            <p:cNvPr id="1176" name="Google Shape;1176;g34294e0d2df_0_0"/>
            <p:cNvPicPr preferRelativeResize="0"/>
            <p:nvPr/>
          </p:nvPicPr>
          <p:blipFill rotWithShape="1">
            <a:blip r:embed="rId3">
              <a:alphaModFix/>
            </a:blip>
            <a:srcRect/>
            <a:stretch/>
          </p:blipFill>
          <p:spPr>
            <a:xfrm>
              <a:off x="3779015" y="1494477"/>
              <a:ext cx="964285" cy="964285"/>
            </a:xfrm>
            <a:prstGeom prst="rect">
              <a:avLst/>
            </a:prstGeom>
            <a:noFill/>
            <a:ln>
              <a:noFill/>
            </a:ln>
          </p:spPr>
        </p:pic>
        <p:sp>
          <p:nvSpPr>
            <p:cNvPr id="1177" name="Google Shape;1177;g34294e0d2df_0_0"/>
            <p:cNvSpPr/>
            <p:nvPr/>
          </p:nvSpPr>
          <p:spPr>
            <a:xfrm>
              <a:off x="530470" y="3163558"/>
              <a:ext cx="537474" cy="814607"/>
            </a:xfrm>
            <a:custGeom>
              <a:avLst/>
              <a:gdLst/>
              <a:ahLst/>
              <a:cxnLst/>
              <a:rect l="l" t="t" r="r" b="b"/>
              <a:pathLst>
                <a:path w="97" h="146" extrusionOk="0">
                  <a:moveTo>
                    <a:pt x="97" y="43"/>
                  </a:moveTo>
                  <a:cubicBezTo>
                    <a:pt x="97" y="52"/>
                    <a:pt x="94" y="61"/>
                    <a:pt x="87" y="68"/>
                  </a:cubicBezTo>
                  <a:cubicBezTo>
                    <a:pt x="85" y="71"/>
                    <a:pt x="82" y="74"/>
                    <a:pt x="80" y="76"/>
                  </a:cubicBezTo>
                  <a:cubicBezTo>
                    <a:pt x="79" y="79"/>
                    <a:pt x="77" y="82"/>
                    <a:pt x="75" y="85"/>
                  </a:cubicBezTo>
                  <a:cubicBezTo>
                    <a:pt x="73" y="89"/>
                    <a:pt x="72" y="92"/>
                    <a:pt x="72" y="95"/>
                  </a:cubicBezTo>
                  <a:cubicBezTo>
                    <a:pt x="75" y="97"/>
                    <a:pt x="76" y="100"/>
                    <a:pt x="76" y="103"/>
                  </a:cubicBezTo>
                  <a:cubicBezTo>
                    <a:pt x="76" y="106"/>
                    <a:pt x="75" y="108"/>
                    <a:pt x="74" y="109"/>
                  </a:cubicBezTo>
                  <a:cubicBezTo>
                    <a:pt x="75" y="111"/>
                    <a:pt x="76" y="113"/>
                    <a:pt x="76" y="115"/>
                  </a:cubicBezTo>
                  <a:cubicBezTo>
                    <a:pt x="76" y="119"/>
                    <a:pt x="75" y="121"/>
                    <a:pt x="72" y="123"/>
                  </a:cubicBezTo>
                  <a:cubicBezTo>
                    <a:pt x="73" y="124"/>
                    <a:pt x="73" y="126"/>
                    <a:pt x="73" y="127"/>
                  </a:cubicBezTo>
                  <a:cubicBezTo>
                    <a:pt x="73" y="130"/>
                    <a:pt x="72" y="133"/>
                    <a:pt x="70" y="134"/>
                  </a:cubicBezTo>
                  <a:cubicBezTo>
                    <a:pt x="68" y="136"/>
                    <a:pt x="66" y="136"/>
                    <a:pt x="63" y="136"/>
                  </a:cubicBezTo>
                  <a:cubicBezTo>
                    <a:pt x="61" y="139"/>
                    <a:pt x="60" y="141"/>
                    <a:pt x="57" y="143"/>
                  </a:cubicBezTo>
                  <a:cubicBezTo>
                    <a:pt x="55" y="145"/>
                    <a:pt x="52" y="146"/>
                    <a:pt x="49" y="146"/>
                  </a:cubicBezTo>
                  <a:cubicBezTo>
                    <a:pt x="46" y="146"/>
                    <a:pt x="43" y="145"/>
                    <a:pt x="41" y="143"/>
                  </a:cubicBezTo>
                  <a:cubicBezTo>
                    <a:pt x="38" y="141"/>
                    <a:pt x="36" y="139"/>
                    <a:pt x="35" y="136"/>
                  </a:cubicBezTo>
                  <a:cubicBezTo>
                    <a:pt x="32" y="136"/>
                    <a:pt x="30" y="136"/>
                    <a:pt x="28" y="134"/>
                  </a:cubicBezTo>
                  <a:cubicBezTo>
                    <a:pt x="26" y="133"/>
                    <a:pt x="25" y="130"/>
                    <a:pt x="25" y="127"/>
                  </a:cubicBezTo>
                  <a:cubicBezTo>
                    <a:pt x="25" y="126"/>
                    <a:pt x="25" y="124"/>
                    <a:pt x="26" y="123"/>
                  </a:cubicBezTo>
                  <a:cubicBezTo>
                    <a:pt x="23" y="121"/>
                    <a:pt x="22" y="119"/>
                    <a:pt x="22" y="115"/>
                  </a:cubicBezTo>
                  <a:cubicBezTo>
                    <a:pt x="22" y="113"/>
                    <a:pt x="22" y="111"/>
                    <a:pt x="24" y="109"/>
                  </a:cubicBezTo>
                  <a:cubicBezTo>
                    <a:pt x="22" y="108"/>
                    <a:pt x="22" y="106"/>
                    <a:pt x="22" y="103"/>
                  </a:cubicBezTo>
                  <a:cubicBezTo>
                    <a:pt x="22" y="100"/>
                    <a:pt x="23" y="97"/>
                    <a:pt x="26" y="95"/>
                  </a:cubicBezTo>
                  <a:cubicBezTo>
                    <a:pt x="26" y="92"/>
                    <a:pt x="25" y="89"/>
                    <a:pt x="23" y="85"/>
                  </a:cubicBezTo>
                  <a:cubicBezTo>
                    <a:pt x="21" y="82"/>
                    <a:pt x="19" y="79"/>
                    <a:pt x="17" y="76"/>
                  </a:cubicBezTo>
                  <a:cubicBezTo>
                    <a:pt x="15" y="74"/>
                    <a:pt x="13" y="71"/>
                    <a:pt x="10" y="68"/>
                  </a:cubicBezTo>
                  <a:cubicBezTo>
                    <a:pt x="4" y="61"/>
                    <a:pt x="0" y="52"/>
                    <a:pt x="0" y="43"/>
                  </a:cubicBezTo>
                  <a:cubicBezTo>
                    <a:pt x="0" y="36"/>
                    <a:pt x="2" y="31"/>
                    <a:pt x="5" y="25"/>
                  </a:cubicBezTo>
                  <a:cubicBezTo>
                    <a:pt x="7" y="20"/>
                    <a:pt x="11" y="15"/>
                    <a:pt x="16" y="12"/>
                  </a:cubicBezTo>
                  <a:cubicBezTo>
                    <a:pt x="20" y="8"/>
                    <a:pt x="25" y="5"/>
                    <a:pt x="31" y="3"/>
                  </a:cubicBezTo>
                  <a:cubicBezTo>
                    <a:pt x="37" y="1"/>
                    <a:pt x="43" y="0"/>
                    <a:pt x="49" y="0"/>
                  </a:cubicBezTo>
                  <a:cubicBezTo>
                    <a:pt x="55" y="0"/>
                    <a:pt x="61" y="1"/>
                    <a:pt x="66" y="3"/>
                  </a:cubicBezTo>
                  <a:cubicBezTo>
                    <a:pt x="72" y="5"/>
                    <a:pt x="77" y="8"/>
                    <a:pt x="82" y="12"/>
                  </a:cubicBezTo>
                  <a:cubicBezTo>
                    <a:pt x="87" y="15"/>
                    <a:pt x="90" y="20"/>
                    <a:pt x="93" y="25"/>
                  </a:cubicBezTo>
                  <a:cubicBezTo>
                    <a:pt x="96" y="31"/>
                    <a:pt x="97" y="36"/>
                    <a:pt x="97" y="43"/>
                  </a:cubicBezTo>
                  <a:close/>
                  <a:moveTo>
                    <a:pt x="85" y="43"/>
                  </a:moveTo>
                  <a:cubicBezTo>
                    <a:pt x="85" y="38"/>
                    <a:pt x="84" y="34"/>
                    <a:pt x="82" y="30"/>
                  </a:cubicBezTo>
                  <a:cubicBezTo>
                    <a:pt x="80" y="26"/>
                    <a:pt x="77" y="23"/>
                    <a:pt x="73" y="20"/>
                  </a:cubicBezTo>
                  <a:cubicBezTo>
                    <a:pt x="70" y="18"/>
                    <a:pt x="66" y="16"/>
                    <a:pt x="62" y="15"/>
                  </a:cubicBezTo>
                  <a:cubicBezTo>
                    <a:pt x="57" y="13"/>
                    <a:pt x="53" y="12"/>
                    <a:pt x="49" y="12"/>
                  </a:cubicBezTo>
                  <a:cubicBezTo>
                    <a:pt x="44" y="12"/>
                    <a:pt x="40" y="13"/>
                    <a:pt x="36" y="15"/>
                  </a:cubicBezTo>
                  <a:cubicBezTo>
                    <a:pt x="32" y="16"/>
                    <a:pt x="28" y="18"/>
                    <a:pt x="24" y="20"/>
                  </a:cubicBezTo>
                  <a:cubicBezTo>
                    <a:pt x="21" y="23"/>
                    <a:pt x="18" y="26"/>
                    <a:pt x="16" y="30"/>
                  </a:cubicBezTo>
                  <a:cubicBezTo>
                    <a:pt x="14" y="34"/>
                    <a:pt x="13" y="38"/>
                    <a:pt x="13" y="43"/>
                  </a:cubicBezTo>
                  <a:cubicBezTo>
                    <a:pt x="13" y="49"/>
                    <a:pt x="15" y="55"/>
                    <a:pt x="19" y="60"/>
                  </a:cubicBezTo>
                  <a:cubicBezTo>
                    <a:pt x="20" y="60"/>
                    <a:pt x="21" y="61"/>
                    <a:pt x="22" y="63"/>
                  </a:cubicBezTo>
                  <a:cubicBezTo>
                    <a:pt x="23" y="64"/>
                    <a:pt x="24" y="65"/>
                    <a:pt x="25" y="66"/>
                  </a:cubicBezTo>
                  <a:cubicBezTo>
                    <a:pt x="33" y="76"/>
                    <a:pt x="37" y="85"/>
                    <a:pt x="38" y="94"/>
                  </a:cubicBezTo>
                  <a:cubicBezTo>
                    <a:pt x="60" y="94"/>
                    <a:pt x="60" y="94"/>
                    <a:pt x="60" y="94"/>
                  </a:cubicBezTo>
                  <a:cubicBezTo>
                    <a:pt x="60" y="85"/>
                    <a:pt x="65" y="76"/>
                    <a:pt x="73" y="66"/>
                  </a:cubicBezTo>
                  <a:cubicBezTo>
                    <a:pt x="74" y="65"/>
                    <a:pt x="75" y="64"/>
                    <a:pt x="76" y="63"/>
                  </a:cubicBezTo>
                  <a:cubicBezTo>
                    <a:pt x="77" y="61"/>
                    <a:pt x="78" y="60"/>
                    <a:pt x="79" y="60"/>
                  </a:cubicBezTo>
                  <a:cubicBezTo>
                    <a:pt x="83" y="55"/>
                    <a:pt x="85" y="49"/>
                    <a:pt x="85" y="43"/>
                  </a:cubicBezTo>
                  <a:close/>
                  <a:moveTo>
                    <a:pt x="70" y="43"/>
                  </a:moveTo>
                  <a:cubicBezTo>
                    <a:pt x="70" y="43"/>
                    <a:pt x="70" y="44"/>
                    <a:pt x="69" y="45"/>
                  </a:cubicBezTo>
                  <a:cubicBezTo>
                    <a:pt x="68" y="45"/>
                    <a:pt x="68" y="46"/>
                    <a:pt x="67" y="46"/>
                  </a:cubicBezTo>
                  <a:cubicBezTo>
                    <a:pt x="66" y="46"/>
                    <a:pt x="65" y="45"/>
                    <a:pt x="65" y="45"/>
                  </a:cubicBezTo>
                  <a:cubicBezTo>
                    <a:pt x="64" y="44"/>
                    <a:pt x="64" y="43"/>
                    <a:pt x="64" y="43"/>
                  </a:cubicBezTo>
                  <a:cubicBezTo>
                    <a:pt x="64" y="40"/>
                    <a:pt x="62" y="38"/>
                    <a:pt x="59" y="36"/>
                  </a:cubicBezTo>
                  <a:cubicBezTo>
                    <a:pt x="55" y="34"/>
                    <a:pt x="52" y="34"/>
                    <a:pt x="49" y="34"/>
                  </a:cubicBezTo>
                  <a:cubicBezTo>
                    <a:pt x="48" y="34"/>
                    <a:pt x="47" y="33"/>
                    <a:pt x="47" y="33"/>
                  </a:cubicBezTo>
                  <a:cubicBezTo>
                    <a:pt x="46" y="32"/>
                    <a:pt x="46" y="31"/>
                    <a:pt x="46" y="31"/>
                  </a:cubicBezTo>
                  <a:cubicBezTo>
                    <a:pt x="46" y="30"/>
                    <a:pt x="46" y="29"/>
                    <a:pt x="47" y="28"/>
                  </a:cubicBezTo>
                  <a:cubicBezTo>
                    <a:pt x="47" y="28"/>
                    <a:pt x="48" y="28"/>
                    <a:pt x="49" y="28"/>
                  </a:cubicBezTo>
                  <a:cubicBezTo>
                    <a:pt x="52" y="28"/>
                    <a:pt x="55" y="28"/>
                    <a:pt x="58" y="29"/>
                  </a:cubicBezTo>
                  <a:cubicBezTo>
                    <a:pt x="61" y="30"/>
                    <a:pt x="64" y="32"/>
                    <a:pt x="66" y="34"/>
                  </a:cubicBezTo>
                  <a:cubicBezTo>
                    <a:pt x="69" y="37"/>
                    <a:pt x="70" y="39"/>
                    <a:pt x="70" y="43"/>
                  </a:cubicBezTo>
                  <a:close/>
                </a:path>
              </a:pathLst>
            </a:custGeom>
            <a:solidFill>
              <a:srgbClr val="900A7F"/>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rgbClr val="000000"/>
                </a:solidFill>
                <a:latin typeface="Arial"/>
                <a:ea typeface="Arial"/>
                <a:cs typeface="Arial"/>
                <a:sym typeface="Arial"/>
              </a:endParaRPr>
            </a:p>
          </p:txBody>
        </p:sp>
        <p:sp>
          <p:nvSpPr>
            <p:cNvPr id="1178" name="Google Shape;1178;g34294e0d2df_0_0"/>
            <p:cNvSpPr/>
            <p:nvPr/>
          </p:nvSpPr>
          <p:spPr>
            <a:xfrm>
              <a:off x="6017185" y="3239758"/>
              <a:ext cx="647365" cy="654113"/>
            </a:xfrm>
            <a:custGeom>
              <a:avLst/>
              <a:gdLst/>
              <a:ahLst/>
              <a:cxnLst/>
              <a:rect l="l" t="t" r="r" b="b"/>
              <a:pathLst>
                <a:path w="145" h="146" extrusionOk="0">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moveTo>
                    <a:pt x="128" y="96"/>
                  </a:moveTo>
                  <a:cubicBezTo>
                    <a:pt x="132" y="89"/>
                    <a:pt x="133" y="81"/>
                    <a:pt x="133" y="73"/>
                  </a:cubicBezTo>
                  <a:cubicBezTo>
                    <a:pt x="133" y="65"/>
                    <a:pt x="132" y="57"/>
                    <a:pt x="128"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5"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5"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8" y="96"/>
                  </a:cubicBezTo>
                  <a:close/>
                  <a:moveTo>
                    <a:pt x="57" y="40"/>
                  </a:moveTo>
                  <a:cubicBezTo>
                    <a:pt x="59" y="43"/>
                    <a:pt x="61" y="45"/>
                    <a:pt x="61" y="49"/>
                  </a:cubicBezTo>
                  <a:cubicBezTo>
                    <a:pt x="61" y="52"/>
                    <a:pt x="59" y="55"/>
                    <a:pt x="57" y="57"/>
                  </a:cubicBezTo>
                  <a:cubicBezTo>
                    <a:pt x="55" y="60"/>
                    <a:pt x="52" y="61"/>
                    <a:pt x="49" y="61"/>
                  </a:cubicBezTo>
                  <a:cubicBezTo>
                    <a:pt x="45" y="61"/>
                    <a:pt x="42" y="60"/>
                    <a:pt x="40" y="57"/>
                  </a:cubicBezTo>
                  <a:cubicBezTo>
                    <a:pt x="38" y="55"/>
                    <a:pt x="36" y="52"/>
                    <a:pt x="36" y="49"/>
                  </a:cubicBezTo>
                  <a:cubicBezTo>
                    <a:pt x="36" y="45"/>
                    <a:pt x="38" y="43"/>
                    <a:pt x="40" y="40"/>
                  </a:cubicBezTo>
                  <a:cubicBezTo>
                    <a:pt x="42" y="38"/>
                    <a:pt x="45" y="37"/>
                    <a:pt x="49" y="37"/>
                  </a:cubicBezTo>
                  <a:cubicBezTo>
                    <a:pt x="52" y="37"/>
                    <a:pt x="55" y="38"/>
                    <a:pt x="57" y="40"/>
                  </a:cubicBezTo>
                  <a:close/>
                  <a:moveTo>
                    <a:pt x="107" y="90"/>
                  </a:moveTo>
                  <a:cubicBezTo>
                    <a:pt x="105" y="97"/>
                    <a:pt x="101" y="104"/>
                    <a:pt x="94" y="108"/>
                  </a:cubicBezTo>
                  <a:cubicBezTo>
                    <a:pt x="88" y="113"/>
                    <a:pt x="81" y="115"/>
                    <a:pt x="73" y="115"/>
                  </a:cubicBezTo>
                  <a:cubicBezTo>
                    <a:pt x="65" y="115"/>
                    <a:pt x="58" y="113"/>
                    <a:pt x="51" y="108"/>
                  </a:cubicBezTo>
                  <a:cubicBezTo>
                    <a:pt x="45" y="104"/>
                    <a:pt x="40" y="97"/>
                    <a:pt x="38" y="90"/>
                  </a:cubicBezTo>
                  <a:cubicBezTo>
                    <a:pt x="38" y="88"/>
                    <a:pt x="38" y="87"/>
                    <a:pt x="39" y="85"/>
                  </a:cubicBezTo>
                  <a:cubicBezTo>
                    <a:pt x="39" y="84"/>
                    <a:pt x="40" y="83"/>
                    <a:pt x="42" y="82"/>
                  </a:cubicBezTo>
                  <a:cubicBezTo>
                    <a:pt x="44" y="82"/>
                    <a:pt x="45" y="82"/>
                    <a:pt x="47" y="83"/>
                  </a:cubicBezTo>
                  <a:cubicBezTo>
                    <a:pt x="48" y="83"/>
                    <a:pt x="49" y="85"/>
                    <a:pt x="50" y="86"/>
                  </a:cubicBezTo>
                  <a:cubicBezTo>
                    <a:pt x="51" y="91"/>
                    <a:pt x="54" y="95"/>
                    <a:pt x="58" y="99"/>
                  </a:cubicBezTo>
                  <a:cubicBezTo>
                    <a:pt x="63" y="102"/>
                    <a:pt x="67" y="103"/>
                    <a:pt x="73" y="103"/>
                  </a:cubicBezTo>
                  <a:cubicBezTo>
                    <a:pt x="78" y="103"/>
                    <a:pt x="83" y="102"/>
                    <a:pt x="87" y="99"/>
                  </a:cubicBezTo>
                  <a:cubicBezTo>
                    <a:pt x="91" y="95"/>
                    <a:pt x="94" y="91"/>
                    <a:pt x="96" y="86"/>
                  </a:cubicBezTo>
                  <a:cubicBezTo>
                    <a:pt x="96" y="85"/>
                    <a:pt x="97" y="83"/>
                    <a:pt x="99" y="83"/>
                  </a:cubicBezTo>
                  <a:cubicBezTo>
                    <a:pt x="100" y="82"/>
                    <a:pt x="102" y="82"/>
                    <a:pt x="103" y="82"/>
                  </a:cubicBezTo>
                  <a:cubicBezTo>
                    <a:pt x="105" y="83"/>
                    <a:pt x="106" y="84"/>
                    <a:pt x="107" y="85"/>
                  </a:cubicBezTo>
                  <a:cubicBezTo>
                    <a:pt x="108" y="87"/>
                    <a:pt x="108" y="88"/>
                    <a:pt x="107" y="90"/>
                  </a:cubicBezTo>
                  <a:close/>
                  <a:moveTo>
                    <a:pt x="105" y="40"/>
                  </a:moveTo>
                  <a:cubicBezTo>
                    <a:pt x="108" y="43"/>
                    <a:pt x="109" y="45"/>
                    <a:pt x="109" y="49"/>
                  </a:cubicBezTo>
                  <a:cubicBezTo>
                    <a:pt x="109" y="52"/>
                    <a:pt x="108" y="55"/>
                    <a:pt x="105" y="57"/>
                  </a:cubicBezTo>
                  <a:cubicBezTo>
                    <a:pt x="103" y="60"/>
                    <a:pt x="100" y="61"/>
                    <a:pt x="97" y="61"/>
                  </a:cubicBezTo>
                  <a:cubicBezTo>
                    <a:pt x="94" y="61"/>
                    <a:pt x="91" y="60"/>
                    <a:pt x="88" y="57"/>
                  </a:cubicBezTo>
                  <a:cubicBezTo>
                    <a:pt x="86" y="55"/>
                    <a:pt x="85" y="52"/>
                    <a:pt x="85" y="49"/>
                  </a:cubicBezTo>
                  <a:cubicBezTo>
                    <a:pt x="85" y="45"/>
                    <a:pt x="86" y="43"/>
                    <a:pt x="88" y="40"/>
                  </a:cubicBezTo>
                  <a:cubicBezTo>
                    <a:pt x="91" y="38"/>
                    <a:pt x="94" y="37"/>
                    <a:pt x="97" y="37"/>
                  </a:cubicBezTo>
                  <a:cubicBezTo>
                    <a:pt x="100" y="37"/>
                    <a:pt x="103" y="38"/>
                    <a:pt x="105" y="40"/>
                  </a:cubicBezTo>
                  <a:close/>
                </a:path>
              </a:pathLst>
            </a:custGeom>
            <a:solidFill>
              <a:srgbClr val="900A7F"/>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rgbClr val="000000"/>
                </a:solidFill>
                <a:latin typeface="Arial"/>
                <a:ea typeface="Arial"/>
                <a:cs typeface="Arial"/>
                <a:sym typeface="Arial"/>
              </a:endParaRPr>
            </a:p>
          </p:txBody>
        </p:sp>
        <p:pic>
          <p:nvPicPr>
            <p:cNvPr id="1179" name="Google Shape;1179;g34294e0d2df_0_0"/>
            <p:cNvPicPr preferRelativeResize="0"/>
            <p:nvPr/>
          </p:nvPicPr>
          <p:blipFill rotWithShape="1">
            <a:blip r:embed="rId4">
              <a:alphaModFix/>
            </a:blip>
            <a:srcRect/>
            <a:stretch/>
          </p:blipFill>
          <p:spPr>
            <a:xfrm>
              <a:off x="3246913" y="3247319"/>
              <a:ext cx="770570" cy="77057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34294e0d2df_0_130"/>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5"/>
                  </a:ext>
                </a:extLst>
              </a:rPr>
              <a:t>Changing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Markets</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 Talent, Expectations</a:t>
            </a:r>
            <a:endParaRPr sz="2400"/>
          </a:p>
          <a:p>
            <a:pPr marL="0" lvl="0" indent="0" algn="l" rtl="0">
              <a:lnSpc>
                <a:spcPct val="100000"/>
              </a:lnSpc>
              <a:spcBef>
                <a:spcPts val="0"/>
              </a:spcBef>
              <a:spcAft>
                <a:spcPts val="0"/>
              </a:spcAft>
              <a:buClr>
                <a:schemeClr val="dk1"/>
              </a:buClr>
              <a:buSzPts val="1100"/>
              <a:buFont typeface="Arial"/>
              <a:buNone/>
            </a:pPr>
            <a:r>
              <a:rPr lang="en-US" sz="1800">
                <a:solidFill>
                  <a:schemeClr val="lt1"/>
                </a:solidFill>
              </a:rPr>
              <a:t>Women are responsible for 75% to 80% of consumer spending through purchasing power or influence = about $1.2 trillion in 2023</a:t>
            </a:r>
            <a:endParaRPr sz="1400">
              <a:solidFill>
                <a:schemeClr val="lt1"/>
              </a:solidFill>
            </a:endParaRPr>
          </a:p>
          <a:p>
            <a:pPr marL="0" lvl="0" indent="0" algn="l" rtl="0">
              <a:lnSpc>
                <a:spcPct val="90000"/>
              </a:lnSpc>
              <a:spcBef>
                <a:spcPts val="0"/>
              </a:spcBef>
              <a:spcAft>
                <a:spcPts val="0"/>
              </a:spcAft>
              <a:buClr>
                <a:schemeClr val="dk1"/>
              </a:buClr>
              <a:buSzPts val="3000"/>
              <a:buFont typeface="Arial"/>
              <a:buNone/>
            </a:pPr>
            <a:endParaRPr sz="2500"/>
          </a:p>
          <a:p>
            <a:pPr marL="0" lvl="0" indent="0" algn="l" rtl="0">
              <a:lnSpc>
                <a:spcPct val="90000"/>
              </a:lnSpc>
              <a:spcBef>
                <a:spcPts val="0"/>
              </a:spcBef>
              <a:spcAft>
                <a:spcPts val="0"/>
              </a:spcAft>
              <a:buClr>
                <a:schemeClr val="dk1"/>
              </a:buClr>
              <a:buSzPts val="3000"/>
              <a:buFont typeface="Arial"/>
              <a:buNone/>
            </a:pPr>
            <a:endParaRPr sz="2500"/>
          </a:p>
          <a:p>
            <a:pPr marL="0" lvl="0" indent="0" algn="l" rtl="0">
              <a:lnSpc>
                <a:spcPct val="90000"/>
              </a:lnSpc>
              <a:spcBef>
                <a:spcPts val="0"/>
              </a:spcBef>
              <a:spcAft>
                <a:spcPts val="0"/>
              </a:spcAft>
              <a:buClr>
                <a:schemeClr val="dk1"/>
              </a:buClr>
              <a:buSzPts val="3000"/>
              <a:buFont typeface="Arial"/>
              <a:buNone/>
            </a:pPr>
            <a:endParaRPr sz="2500"/>
          </a:p>
        </p:txBody>
      </p:sp>
      <p:sp>
        <p:nvSpPr>
          <p:cNvPr id="1186" name="Google Shape;1186;g34294e0d2df_0_130"/>
          <p:cNvSpPr txBox="1">
            <a:spLocks noGrp="1"/>
          </p:cNvSpPr>
          <p:nvPr>
            <p:ph type="sldNum" idx="4294967295"/>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solidFill>
                  <a:srgbClr val="71A11D"/>
                </a:solidFill>
              </a:rPr>
              <a:t>23</a:t>
            </a:fld>
            <a:endParaRPr>
              <a:solidFill>
                <a:srgbClr val="71A11D"/>
              </a:solidFill>
            </a:endParaRPr>
          </a:p>
        </p:txBody>
      </p:sp>
      <p:sp>
        <p:nvSpPr>
          <p:cNvPr id="1187" name="Google Shape;1187;g34294e0d2df_0_130"/>
          <p:cNvSpPr/>
          <p:nvPr/>
        </p:nvSpPr>
        <p:spPr>
          <a:xfrm>
            <a:off x="561050" y="846875"/>
            <a:ext cx="8058300" cy="564600"/>
          </a:xfrm>
          <a:prstGeom prst="rect">
            <a:avLst/>
          </a:prstGeom>
          <a:solidFill>
            <a:srgbClr val="F7B3F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rPr>
              <a:t>In 2023, racialized people made up nearly </a:t>
            </a:r>
            <a:r>
              <a:rPr lang="en-US" sz="17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one</a:t>
            </a:r>
            <a:r>
              <a:rPr lang="en-US" sz="1700"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0"/>
                  </a:ext>
                </a:extLst>
              </a:rPr>
              <a:t>-third </a:t>
            </a: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
                  </a:ext>
                </a:extLst>
              </a:rPr>
              <a:t>of Canada’s workforce</a:t>
            </a:r>
            <a:endParaRPr sz="1700" b="0" i="0" u="none" strike="noStrike" cap="none">
              <a:solidFill>
                <a:srgbClr val="000000"/>
              </a:solidFill>
              <a:latin typeface="Arial"/>
              <a:ea typeface="Arial"/>
              <a:cs typeface="Arial"/>
              <a:sym typeface="Arial"/>
            </a:endParaRPr>
          </a:p>
        </p:txBody>
      </p:sp>
      <p:sp>
        <p:nvSpPr>
          <p:cNvPr id="1188" name="Google Shape;1188;g34294e0d2df_0_130"/>
          <p:cNvSpPr/>
          <p:nvPr/>
        </p:nvSpPr>
        <p:spPr>
          <a:xfrm flipH="1">
            <a:off x="561200" y="4334725"/>
            <a:ext cx="8058000" cy="605100"/>
          </a:xfrm>
          <a:prstGeom prst="rect">
            <a:avLst/>
          </a:prstGeom>
          <a:solidFill>
            <a:srgbClr val="FED4F9"/>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2"/>
                  </a:ext>
                </a:extLst>
              </a:rPr>
              <a:t>41.2%</a:t>
            </a: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
                  </a:ext>
                </a:extLst>
              </a:rPr>
              <a:t> of Indigenous Peoples aged under 25, compared with </a:t>
            </a:r>
            <a:r>
              <a:rPr lang="en-US" sz="1700"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
                  </a:ext>
                </a:extLst>
              </a:rPr>
              <a:t>27.3%</a:t>
            </a: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5"/>
                  </a:ext>
                </a:extLst>
              </a:rPr>
              <a:t> of the non-Indigenous population in 2021</a:t>
            </a:r>
            <a:endParaRPr sz="1700" b="0" i="0" u="none" strike="noStrike" cap="none">
              <a:solidFill>
                <a:srgbClr val="000000"/>
              </a:solidFill>
              <a:latin typeface="Arial"/>
              <a:ea typeface="Arial"/>
              <a:cs typeface="Arial"/>
              <a:sym typeface="Arial"/>
            </a:endParaRPr>
          </a:p>
        </p:txBody>
      </p:sp>
      <p:sp>
        <p:nvSpPr>
          <p:cNvPr id="1189" name="Google Shape;1189;g34294e0d2df_0_130"/>
          <p:cNvSpPr/>
          <p:nvPr/>
        </p:nvSpPr>
        <p:spPr>
          <a:xfrm>
            <a:off x="561050" y="2199125"/>
            <a:ext cx="8058300" cy="605100"/>
          </a:xfrm>
          <a:prstGeom prst="rect">
            <a:avLst/>
          </a:prstGeom>
          <a:solidFill>
            <a:srgbClr val="F7B3F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700"/>
              <a:buFont typeface="Arial"/>
              <a:buNone/>
            </a:pPr>
            <a:r>
              <a:rPr lang="en-US" sz="1700" b="0" i="0" u="none" strike="noStrike" cap="none">
                <a:solidFill>
                  <a:schemeClr val="dk1"/>
                </a:solidFill>
                <a:latin typeface="Arial"/>
                <a:ea typeface="Arial"/>
                <a:cs typeface="Arial"/>
                <a:sym typeface="Arial"/>
              </a:rPr>
              <a:t>According to the</a:t>
            </a:r>
            <a:r>
              <a:rPr lang="en-US"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6"/>
                  </a:ext>
                </a:extLst>
              </a:rPr>
              <a:t> 2021 Census,</a:t>
            </a:r>
            <a:r>
              <a:rPr lang="en-US" sz="1700" b="0" i="0" u="none" strike="noStrike" cap="none">
                <a:solidFill>
                  <a:schemeClr val="dk1"/>
                </a:solidFill>
                <a:latin typeface="Arial"/>
                <a:ea typeface="Arial"/>
                <a:cs typeface="Arial"/>
                <a:sym typeface="Arial"/>
              </a:rPr>
              <a:t> the immigrant population was 8,361,505 and is projected to almost double by 2041</a:t>
            </a:r>
            <a:endParaRPr sz="1700" b="0" i="0" u="none" strike="noStrike" cap="none">
              <a:solidFill>
                <a:srgbClr val="000000"/>
              </a:solidFill>
              <a:latin typeface="Arial"/>
              <a:ea typeface="Arial"/>
              <a:cs typeface="Arial"/>
              <a:sym typeface="Arial"/>
            </a:endParaRPr>
          </a:p>
        </p:txBody>
      </p:sp>
      <p:sp>
        <p:nvSpPr>
          <p:cNvPr id="1190" name="Google Shape;1190;g34294e0d2df_0_130"/>
          <p:cNvSpPr/>
          <p:nvPr/>
        </p:nvSpPr>
        <p:spPr>
          <a:xfrm>
            <a:off x="561050" y="2895988"/>
            <a:ext cx="8058300" cy="737700"/>
          </a:xfrm>
          <a:prstGeom prst="rect">
            <a:avLst/>
          </a:prstGeom>
          <a:solidFill>
            <a:srgbClr val="FED4F9"/>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
                  </a:ext>
                </a:extLst>
              </a:rPr>
              <a:t>In 2021, </a:t>
            </a:r>
            <a:r>
              <a:rPr lang="en-US" sz="1700"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8"/>
                  </a:ext>
                </a:extLst>
              </a:rPr>
              <a:t>27%</a:t>
            </a: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9"/>
                  </a:ext>
                </a:extLst>
              </a:rPr>
              <a:t> of Canadians aged 15 and older reported having at least one disability, a </a:t>
            </a:r>
            <a:r>
              <a:rPr lang="en-US" sz="1700"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0"/>
                  </a:ext>
                </a:extLst>
              </a:rPr>
              <a:t>4.7%</a:t>
            </a: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1"/>
                  </a:ext>
                </a:extLst>
              </a:rPr>
              <a:t> increase compared to 2017</a:t>
            </a:r>
            <a:endParaRPr sz="1700" b="0" i="0" u="none" strike="noStrike" cap="none">
              <a:solidFill>
                <a:srgbClr val="000000"/>
              </a:solidFill>
              <a:latin typeface="Arial"/>
              <a:ea typeface="Arial"/>
              <a:cs typeface="Arial"/>
              <a:sym typeface="Arial"/>
            </a:endParaRPr>
          </a:p>
        </p:txBody>
      </p:sp>
      <p:sp>
        <p:nvSpPr>
          <p:cNvPr id="1191" name="Google Shape;1191;g34294e0d2df_0_130"/>
          <p:cNvSpPr/>
          <p:nvPr/>
        </p:nvSpPr>
        <p:spPr>
          <a:xfrm>
            <a:off x="561050" y="3701853"/>
            <a:ext cx="8058300" cy="564600"/>
          </a:xfrm>
          <a:prstGeom prst="rect">
            <a:avLst/>
          </a:prstGeom>
          <a:solidFill>
            <a:srgbClr val="F7B3F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2"/>
                  </a:ext>
                </a:extLst>
              </a:rPr>
              <a:t>In 2021, about </a:t>
            </a:r>
            <a:r>
              <a:rPr lang="en-US" sz="1700"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3"/>
                  </a:ext>
                </a:extLst>
              </a:rPr>
              <a:t>10.5%</a:t>
            </a:r>
            <a:r>
              <a:rPr lang="en-US" sz="17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4"/>
                  </a:ext>
                </a:extLst>
              </a:rPr>
              <a:t> youth aged 15-24 reported being part of the 2SLGBTQ+ community</a:t>
            </a:r>
            <a:endParaRPr sz="1700" b="0" i="0" u="none" strike="noStrike" cap="none">
              <a:solidFill>
                <a:srgbClr val="000000"/>
              </a:solidFill>
              <a:latin typeface="Arial"/>
              <a:ea typeface="Arial"/>
              <a:cs typeface="Arial"/>
              <a:sym typeface="Arial"/>
            </a:endParaRPr>
          </a:p>
        </p:txBody>
      </p:sp>
      <p:sp>
        <p:nvSpPr>
          <p:cNvPr id="1192" name="Google Shape;1192;g34294e0d2df_0_130"/>
          <p:cNvSpPr/>
          <p:nvPr/>
        </p:nvSpPr>
        <p:spPr>
          <a:xfrm>
            <a:off x="561050" y="1506725"/>
            <a:ext cx="8058300" cy="605100"/>
          </a:xfrm>
          <a:prstGeom prst="rect">
            <a:avLst/>
          </a:prstGeom>
          <a:solidFill>
            <a:srgbClr val="FED4F9"/>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Women are responsible for 75% to 80% of purchasing decisions</a:t>
            </a:r>
            <a:r>
              <a:rPr lang="en-US" sz="1700" b="0" i="0" u="none" strike="sngStrike" cap="none">
                <a:solidFill>
                  <a:schemeClr val="dk1"/>
                </a:solidFill>
                <a:latin typeface="Arial"/>
                <a:ea typeface="Arial"/>
                <a:cs typeface="Arial"/>
                <a:sym typeface="Arial"/>
              </a:rPr>
              <a:t> </a:t>
            </a:r>
            <a:endParaRPr sz="1600" b="0" i="0" u="none" strike="sng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34294e0d2df_0_251"/>
          <p:cNvSpPr txBox="1">
            <a:spLocks noGrp="1"/>
          </p:cNvSpPr>
          <p:nvPr>
            <p:ph type="title"/>
          </p:nvPr>
        </p:nvSpPr>
        <p:spPr>
          <a:xfrm>
            <a:off x="395300" y="376250"/>
            <a:ext cx="8551200" cy="406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400"/>
              <a:t>Opportunities on Business Growth</a:t>
            </a:r>
            <a:endParaRPr sz="2400"/>
          </a:p>
        </p:txBody>
      </p:sp>
      <p:sp>
        <p:nvSpPr>
          <p:cNvPr id="1199" name="Google Shape;1199;g34294e0d2df_0_251"/>
          <p:cNvSpPr txBox="1">
            <a:spLocks noGrp="1"/>
          </p:cNvSpPr>
          <p:nvPr>
            <p:ph type="body" idx="1"/>
          </p:nvPr>
        </p:nvSpPr>
        <p:spPr>
          <a:xfrm>
            <a:off x="377097" y="812694"/>
            <a:ext cx="8389800" cy="31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DD05C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5"/>
                  </a:ext>
                </a:extLst>
              </a:rPr>
              <a:t>According to a 2024 US Survey on Business Leaders</a:t>
            </a:r>
            <a:endParaRPr sz="1900" b="1" i="0" u="none" strike="noStrike" cap="none">
              <a:solidFill>
                <a:srgbClr val="DD05C1"/>
              </a:solidFill>
              <a:latin typeface="Arial"/>
              <a:ea typeface="Arial"/>
              <a:cs typeface="Arial"/>
              <a:sym typeface="Arial"/>
            </a:endParaRPr>
          </a:p>
        </p:txBody>
      </p:sp>
      <p:sp>
        <p:nvSpPr>
          <p:cNvPr id="1200" name="Google Shape;1200;g34294e0d2df_0_251"/>
          <p:cNvSpPr txBox="1">
            <a:spLocks noGrp="1"/>
          </p:cNvSpPr>
          <p:nvPr>
            <p:ph type="body" idx="2"/>
          </p:nvPr>
        </p:nvSpPr>
        <p:spPr>
          <a:xfrm>
            <a:off x="954650" y="1382550"/>
            <a:ext cx="7754400" cy="306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82% respondents view diversity initiatives as essential to their business strategies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67% respondents anticipate these efforts will grow in importance in the future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Primary motivations for diversity initiatives:</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Improve business performance (49%)</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Attract better talent (43%)</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Boost creativity and innovation (38%)</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800"/>
              <a:buFont typeface="Arial"/>
              <a:buNone/>
            </a:pPr>
            <a:r>
              <a:rPr lang="en-US" sz="1800" b="0" i="0" u="none" strike="noStrike" cap="none">
                <a:solidFill>
                  <a:srgbClr val="000000"/>
                </a:solidFill>
                <a:latin typeface="Arial"/>
                <a:ea typeface="Arial"/>
                <a:cs typeface="Arial"/>
                <a:sym typeface="Arial"/>
              </a:rPr>
              <a:t>Only 2% of business leaders consider diversity initiatives unimportant</a:t>
            </a:r>
            <a:endParaRPr sz="1800" b="0" i="0" u="none" strike="noStrike" cap="none">
              <a:solidFill>
                <a:srgbClr val="000000"/>
              </a:solidFill>
              <a:latin typeface="Arial"/>
              <a:ea typeface="Arial"/>
              <a:cs typeface="Arial"/>
              <a:sym typeface="Arial"/>
            </a:endParaRPr>
          </a:p>
        </p:txBody>
      </p:sp>
      <p:sp>
        <p:nvSpPr>
          <p:cNvPr id="1201" name="Google Shape;1201;g34294e0d2df_0_251"/>
          <p:cNvSpPr/>
          <p:nvPr/>
        </p:nvSpPr>
        <p:spPr>
          <a:xfrm>
            <a:off x="527225" y="1271750"/>
            <a:ext cx="427500" cy="319200"/>
          </a:xfrm>
          <a:prstGeom prst="rightArrow">
            <a:avLst>
              <a:gd name="adj1" fmla="val 50000"/>
              <a:gd name="adj2" fmla="val 50000"/>
            </a:avLst>
          </a:prstGeom>
          <a:solidFill>
            <a:srgbClr val="FED4F9"/>
          </a:solidFill>
          <a:ln w="38100" cap="flat" cmpd="sng">
            <a:solidFill>
              <a:srgbClr val="DD05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g34294e0d2df_0_251"/>
          <p:cNvSpPr/>
          <p:nvPr/>
        </p:nvSpPr>
        <p:spPr>
          <a:xfrm>
            <a:off x="527225" y="1921750"/>
            <a:ext cx="427500" cy="319200"/>
          </a:xfrm>
          <a:prstGeom prst="rightArrow">
            <a:avLst>
              <a:gd name="adj1" fmla="val 50000"/>
              <a:gd name="adj2" fmla="val 50000"/>
            </a:avLst>
          </a:prstGeom>
          <a:solidFill>
            <a:srgbClr val="FED4F9"/>
          </a:solidFill>
          <a:ln w="38100" cap="flat" cmpd="sng">
            <a:solidFill>
              <a:srgbClr val="DD05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g34294e0d2df_0_251"/>
          <p:cNvSpPr/>
          <p:nvPr/>
        </p:nvSpPr>
        <p:spPr>
          <a:xfrm>
            <a:off x="527225" y="2571750"/>
            <a:ext cx="427500" cy="319200"/>
          </a:xfrm>
          <a:prstGeom prst="rightArrow">
            <a:avLst>
              <a:gd name="adj1" fmla="val 50000"/>
              <a:gd name="adj2" fmla="val 50000"/>
            </a:avLst>
          </a:prstGeom>
          <a:solidFill>
            <a:srgbClr val="FED4F9"/>
          </a:solidFill>
          <a:ln w="38100" cap="flat" cmpd="sng">
            <a:solidFill>
              <a:srgbClr val="DD05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34294e0d2df_0_251"/>
          <p:cNvSpPr/>
          <p:nvPr/>
        </p:nvSpPr>
        <p:spPr>
          <a:xfrm>
            <a:off x="527225" y="4200950"/>
            <a:ext cx="427500" cy="319200"/>
          </a:xfrm>
          <a:prstGeom prst="rightArrow">
            <a:avLst>
              <a:gd name="adj1" fmla="val 50000"/>
              <a:gd name="adj2" fmla="val 50000"/>
            </a:avLst>
          </a:prstGeom>
          <a:solidFill>
            <a:srgbClr val="FED4F9"/>
          </a:solidFill>
          <a:ln w="38100" cap="flat" cmpd="sng">
            <a:solidFill>
              <a:srgbClr val="DD05C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g34294e0d2df_0_710"/>
          <p:cNvSpPr txBox="1">
            <a:spLocks noGrp="1"/>
          </p:cNvSpPr>
          <p:nvPr>
            <p:ph type="body" idx="1"/>
          </p:nvPr>
        </p:nvSpPr>
        <p:spPr>
          <a:xfrm>
            <a:off x="395300" y="935675"/>
            <a:ext cx="5113200" cy="3831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According to a 2024 Deloitte survey, </a:t>
            </a:r>
            <a:r>
              <a:rPr lang="en-US" sz="1800" b="1" i="0" u="none" strike="noStrike" cap="none">
                <a:solidFill>
                  <a:srgbClr val="000000"/>
                </a:solidFill>
                <a:latin typeface="Arial"/>
                <a:ea typeface="Arial"/>
                <a:cs typeface="Arial"/>
                <a:sym typeface="Arial"/>
              </a:rPr>
              <a:t>44%</a:t>
            </a:r>
            <a:r>
              <a:rPr lang="en-US" sz="1800" b="0" i="0" u="none" strike="noStrike" cap="none">
                <a:solidFill>
                  <a:srgbClr val="000000"/>
                </a:solidFill>
                <a:latin typeface="Arial"/>
                <a:ea typeface="Arial"/>
                <a:cs typeface="Arial"/>
                <a:sym typeface="Arial"/>
              </a:rPr>
              <a:t> of surveyed </a:t>
            </a:r>
            <a:r>
              <a:rPr lang="en-US" sz="1800" b="1" i="0" u="none" strike="noStrike" cap="none">
                <a:solidFill>
                  <a:srgbClr val="000000"/>
                </a:solidFill>
                <a:latin typeface="Arial"/>
                <a:ea typeface="Arial"/>
                <a:cs typeface="Arial"/>
                <a:sym typeface="Arial"/>
              </a:rPr>
              <a:t>Gen Z</a:t>
            </a:r>
            <a:r>
              <a:rPr lang="en-US" sz="1800" b="0" i="0" u="none" strike="noStrike" cap="none">
                <a:solidFill>
                  <a:srgbClr val="000000"/>
                </a:solidFill>
                <a:latin typeface="Arial"/>
                <a:ea typeface="Arial"/>
                <a:cs typeface="Arial"/>
                <a:sym typeface="Arial"/>
              </a:rPr>
              <a:t> and </a:t>
            </a:r>
            <a:r>
              <a:rPr lang="en-US" sz="1800" b="1" i="0" u="none" strike="noStrike" cap="none">
                <a:solidFill>
                  <a:srgbClr val="000000"/>
                </a:solidFill>
                <a:latin typeface="Arial"/>
                <a:ea typeface="Arial"/>
                <a:cs typeface="Arial"/>
                <a:sym typeface="Arial"/>
              </a:rPr>
              <a:t>40%</a:t>
            </a:r>
            <a:r>
              <a:rPr lang="en-US" sz="1800" b="0" i="0" u="none" strike="noStrike" cap="none">
                <a:solidFill>
                  <a:srgbClr val="000000"/>
                </a:solidFill>
                <a:latin typeface="Arial"/>
                <a:ea typeface="Arial"/>
                <a:cs typeface="Arial"/>
                <a:sym typeface="Arial"/>
              </a:rPr>
              <a:t> of </a:t>
            </a:r>
            <a:r>
              <a:rPr lang="en-US" sz="1800" b="1" i="0" u="none" strike="noStrike" cap="none">
                <a:solidFill>
                  <a:srgbClr val="000000"/>
                </a:solidFill>
                <a:latin typeface="Arial"/>
                <a:ea typeface="Arial"/>
                <a:cs typeface="Arial"/>
                <a:sym typeface="Arial"/>
              </a:rPr>
              <a:t>Millennials</a:t>
            </a:r>
            <a:r>
              <a:rPr lang="en-US" sz="1800" b="0" i="0" u="none" strike="noStrike" cap="none">
                <a:solidFill>
                  <a:srgbClr val="000000"/>
                </a:solidFill>
                <a:latin typeface="Arial"/>
                <a:ea typeface="Arial"/>
                <a:cs typeface="Arial"/>
                <a:sym typeface="Arial"/>
              </a:rPr>
              <a:t> rejected a potential employer based on their personal ethics/beliefs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The same survey shows that </a:t>
            </a:r>
            <a:r>
              <a:rPr lang="en-US" sz="1800" b="1" i="0" u="none" strike="noStrike" cap="none">
                <a:solidFill>
                  <a:srgbClr val="000000"/>
                </a:solidFill>
                <a:latin typeface="Arial"/>
                <a:ea typeface="Arial"/>
                <a:cs typeface="Arial"/>
                <a:sym typeface="Arial"/>
              </a:rPr>
              <a:t>86%</a:t>
            </a:r>
            <a:r>
              <a:rPr lang="en-US" sz="1800" b="0" i="0" u="none" strike="noStrike" cap="none">
                <a:solidFill>
                  <a:srgbClr val="000000"/>
                </a:solidFill>
                <a:latin typeface="Arial"/>
                <a:ea typeface="Arial"/>
                <a:cs typeface="Arial"/>
                <a:sym typeface="Arial"/>
              </a:rPr>
              <a:t> of surveyed </a:t>
            </a:r>
            <a:r>
              <a:rPr lang="en-US" sz="1800" b="1" i="0" u="none" strike="noStrike" cap="none">
                <a:solidFill>
                  <a:srgbClr val="000000"/>
                </a:solidFill>
                <a:latin typeface="Arial"/>
                <a:ea typeface="Arial"/>
                <a:cs typeface="Arial"/>
                <a:sym typeface="Arial"/>
              </a:rPr>
              <a:t>Gen Z</a:t>
            </a:r>
            <a:r>
              <a:rPr lang="en-US" sz="1800" b="0" i="0" u="none" strike="noStrike" cap="none">
                <a:solidFill>
                  <a:srgbClr val="000000"/>
                </a:solidFill>
                <a:latin typeface="Arial"/>
                <a:ea typeface="Arial"/>
                <a:cs typeface="Arial"/>
                <a:sym typeface="Arial"/>
              </a:rPr>
              <a:t> and </a:t>
            </a:r>
            <a:r>
              <a:rPr lang="en-US" sz="1800" b="1" i="0" u="none" strike="noStrike" cap="none">
                <a:solidFill>
                  <a:srgbClr val="000000"/>
                </a:solidFill>
                <a:latin typeface="Arial"/>
                <a:ea typeface="Arial"/>
                <a:cs typeface="Arial"/>
                <a:sym typeface="Arial"/>
              </a:rPr>
              <a:t>89%</a:t>
            </a:r>
            <a:r>
              <a:rPr lang="en-US" sz="1800" b="0" i="0" u="none" strike="noStrike" cap="none">
                <a:solidFill>
                  <a:srgbClr val="000000"/>
                </a:solidFill>
                <a:latin typeface="Arial"/>
                <a:ea typeface="Arial"/>
                <a:cs typeface="Arial"/>
                <a:sym typeface="Arial"/>
              </a:rPr>
              <a:t> of </a:t>
            </a:r>
            <a:r>
              <a:rPr lang="en-US" sz="1800" b="1" i="0" u="none" strike="noStrike" cap="none">
                <a:solidFill>
                  <a:srgbClr val="000000"/>
                </a:solidFill>
                <a:latin typeface="Arial"/>
                <a:ea typeface="Arial"/>
                <a:cs typeface="Arial"/>
                <a:sym typeface="Arial"/>
              </a:rPr>
              <a:t>Millennials</a:t>
            </a:r>
            <a:r>
              <a:rPr lang="en-US" sz="1800" b="0" i="0" u="none" strike="noStrike" cap="none">
                <a:solidFill>
                  <a:srgbClr val="000000"/>
                </a:solidFill>
                <a:latin typeface="Arial"/>
                <a:ea typeface="Arial"/>
                <a:cs typeface="Arial"/>
                <a:sym typeface="Arial"/>
              </a:rPr>
              <a:t> view having a sense of purpose in their job is somewhat/very important for their job satisfaction and well-being</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 2023 North American survey shows that </a:t>
            </a:r>
            <a:r>
              <a:rPr lang="en-US" sz="1800" b="1" i="0" u="none" strike="noStrike" cap="none">
                <a:solidFill>
                  <a:srgbClr val="000000"/>
                </a:solidFill>
                <a:latin typeface="Arial"/>
                <a:ea typeface="Arial"/>
                <a:cs typeface="Arial"/>
                <a:sym typeface="Arial"/>
              </a:rPr>
              <a:t>63%</a:t>
            </a:r>
            <a:r>
              <a:rPr lang="en-US" sz="1800" b="0" i="0" u="none" strike="noStrike" cap="none">
                <a:solidFill>
                  <a:srgbClr val="000000"/>
                </a:solidFill>
                <a:latin typeface="Arial"/>
                <a:ea typeface="Arial"/>
                <a:cs typeface="Arial"/>
                <a:sym typeface="Arial"/>
              </a:rPr>
              <a:t> of </a:t>
            </a:r>
            <a:r>
              <a:rPr lang="en-US" sz="1800" b="1" i="0" u="none" strike="noStrike" cap="none">
                <a:solidFill>
                  <a:srgbClr val="000000"/>
                </a:solidFill>
                <a:latin typeface="Arial"/>
                <a:ea typeface="Arial"/>
                <a:cs typeface="Arial"/>
                <a:sym typeface="Arial"/>
              </a:rPr>
              <a:t>Gen Z and Millennials</a:t>
            </a:r>
            <a:r>
              <a:rPr lang="en-US" sz="1800" b="0" i="0" u="none" strike="noStrike" cap="none">
                <a:solidFill>
                  <a:srgbClr val="000000"/>
                </a:solidFill>
                <a:latin typeface="Arial"/>
                <a:ea typeface="Arial"/>
                <a:cs typeface="Arial"/>
                <a:sym typeface="Arial"/>
              </a:rPr>
              <a:t> would leave their roles if they or their colleagues experienced discrimination</a:t>
            </a:r>
            <a:endParaRPr sz="1800" b="0" i="0" u="none" strike="noStrike" cap="none">
              <a:solidFill>
                <a:srgbClr val="000000"/>
              </a:solidFill>
              <a:latin typeface="Arial"/>
              <a:ea typeface="Arial"/>
              <a:cs typeface="Arial"/>
              <a:sym typeface="Arial"/>
            </a:endParaRPr>
          </a:p>
        </p:txBody>
      </p:sp>
      <p:pic>
        <p:nvPicPr>
          <p:cNvPr id="1211" name="Google Shape;1211;g34294e0d2df_0_710"/>
          <p:cNvPicPr preferRelativeResize="0"/>
          <p:nvPr/>
        </p:nvPicPr>
        <p:blipFill rotWithShape="1">
          <a:blip r:embed="rId3">
            <a:alphaModFix/>
          </a:blip>
          <a:srcRect r="5793"/>
          <a:stretch/>
        </p:blipFill>
        <p:spPr>
          <a:xfrm>
            <a:off x="5595525" y="1003150"/>
            <a:ext cx="3350975" cy="3557359"/>
          </a:xfrm>
          <a:prstGeom prst="rect">
            <a:avLst/>
          </a:prstGeom>
          <a:noFill/>
          <a:ln>
            <a:noFill/>
          </a:ln>
        </p:spPr>
      </p:pic>
      <p:sp>
        <p:nvSpPr>
          <p:cNvPr id="1212" name="Google Shape;1212;g34294e0d2df_0_710"/>
          <p:cNvSpPr txBox="1">
            <a:spLocks noGrp="1"/>
          </p:cNvSpPr>
          <p:nvPr>
            <p:ph type="title"/>
          </p:nvPr>
        </p:nvSpPr>
        <p:spPr>
          <a:xfrm>
            <a:off x="395300" y="376250"/>
            <a:ext cx="8551200" cy="406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400"/>
              <a:t>Attracting and Retaining Talent – Generational Differences</a:t>
            </a:r>
            <a:endParaRPr sz="2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g34294e0d2df_0_717"/>
          <p:cNvSpPr txBox="1">
            <a:spLocks noGrp="1"/>
          </p:cNvSpPr>
          <p:nvPr>
            <p:ph type="body" idx="1"/>
          </p:nvPr>
        </p:nvSpPr>
        <p:spPr>
          <a:xfrm>
            <a:off x="395300" y="1367950"/>
            <a:ext cx="8748600" cy="3720900"/>
          </a:xfrm>
          <a:prstGeom prst="rect">
            <a:avLst/>
          </a:prstGeom>
          <a:solidFill>
            <a:schemeClr val="lt1"/>
          </a:solid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6"/>
                  </a:ext>
                </a:extLst>
              </a:rPr>
              <a:t>26% of women respondents </a:t>
            </a: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report experiencing discrimination in the workplace based on their gender identity, compared to 12% of men respondents</a:t>
            </a:r>
            <a:endParaRPr sz="18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endParaRPr>
          </a:p>
          <a:p>
            <a:pPr marL="228600" marR="0" lvl="0" indent="-2286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40% of racialized respondents report experiencing discrimination in the workplace based on race or ethnicity, compared to 9% of white respondents</a:t>
            </a:r>
            <a:endParaRPr sz="18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0"/>
                </a:ext>
              </a:extLst>
            </a:endParaRPr>
          </a:p>
          <a:p>
            <a:pPr marL="228600" marR="0" lvl="0" indent="-2286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1"/>
                  </a:ext>
                </a:extLst>
              </a:rPr>
              <a:t>38% of Indigenous respondents report experiencing discrimination in the workplace based on Indigenous identity</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2"/>
                </a:ext>
              </a:extLst>
            </a:endParaRPr>
          </a:p>
          <a:p>
            <a:pPr marL="228600" marR="0" lvl="0" indent="-2286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48% of lesbian or gay</a:t>
            </a:r>
            <a:r>
              <a:rPr lang="en-US" sz="14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 </a:t>
            </a: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5"/>
                  </a:ext>
                </a:extLst>
              </a:rPr>
              <a:t>and 34% of bisexual respondents report experiencing discrimination in the workplace based on their sexual orientation, compared to 9% of heterosexual respondents</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6"/>
                </a:ext>
              </a:extLst>
            </a:endParaRPr>
          </a:p>
          <a:p>
            <a:pPr marL="228600" marR="0" lvl="0" indent="-228600" algn="l" rtl="0">
              <a:lnSpc>
                <a:spcPct val="100000"/>
              </a:lnSpc>
              <a:spcBef>
                <a:spcPts val="0"/>
              </a:spcBef>
              <a:spcAft>
                <a:spcPts val="0"/>
              </a:spcAft>
              <a:buClr>
                <a:srgbClr val="DD05C1"/>
              </a:buClr>
              <a:buSzPts val="1800"/>
              <a:buFont typeface="Arial"/>
              <a:buChar char="●"/>
            </a:pPr>
            <a:r>
              <a:rPr lang="en-US" sz="1800" b="1" i="0" u="none" strike="noStrike" cap="none">
                <a:solidFill>
                  <a:srgbClr val="DD05C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7"/>
                  </a:ext>
                </a:extLst>
              </a:rPr>
              <a:t>Rates are highest in the nonprofit sector, followed by government, and lowest in corporate sector</a:t>
            </a:r>
            <a:endParaRPr sz="1800" b="1" i="0" u="none" strike="noStrike" cap="none">
              <a:solidFill>
                <a:srgbClr val="DD05C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8"/>
                </a:ext>
              </a:extLst>
            </a:endParaRPr>
          </a:p>
          <a:p>
            <a:pPr marL="228600" marR="0" lvl="0" indent="-228600" algn="l" rtl="0">
              <a:lnSpc>
                <a:spcPct val="100000"/>
              </a:lnSpc>
              <a:spcBef>
                <a:spcPts val="0"/>
              </a:spcBef>
              <a:spcAft>
                <a:spcPts val="0"/>
              </a:spcAft>
              <a:buClr>
                <a:srgbClr val="DD05C1"/>
              </a:buClr>
              <a:buSzPts val="1800"/>
              <a:buFont typeface="Arial"/>
              <a:buChar char="●"/>
            </a:pPr>
            <a:r>
              <a:rPr lang="en-US" sz="1800" b="1" i="0" u="none" strike="noStrike" cap="none">
                <a:solidFill>
                  <a:srgbClr val="DD05C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9"/>
                  </a:ext>
                </a:extLst>
              </a:rPr>
              <a:t>Experiences of discrimination are linked to mental and physical health, performance, retention, engage</a:t>
            </a:r>
            <a:r>
              <a:rPr lang="en-US" sz="1800" b="1" i="0" u="none" strike="noStrike" cap="none">
                <a:solidFill>
                  <a:srgbClr val="DD05C1"/>
                </a:solidFill>
                <a:highlight>
                  <a:schemeClr val="lt1"/>
                </a:highlight>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0"/>
                  </a:ext>
                </a:extLst>
              </a:rPr>
              <a:t>ment, etc.</a:t>
            </a:r>
            <a:endParaRPr sz="1800" b="1" i="0" u="none" strike="noStrike" cap="none">
              <a:solidFill>
                <a:srgbClr val="DD05C1"/>
              </a:solidFill>
              <a:highlight>
                <a:schemeClr val="lt1"/>
              </a:highlight>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9" name="Google Shape;1219;g34294e0d2df_0_717"/>
          <p:cNvSpPr txBox="1"/>
          <p:nvPr/>
        </p:nvSpPr>
        <p:spPr>
          <a:xfrm>
            <a:off x="346375" y="704250"/>
            <a:ext cx="87486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00"/>
              </a:spcBef>
              <a:spcAft>
                <a:spcPts val="0"/>
              </a:spcAft>
              <a:buClr>
                <a:srgbClr val="000000"/>
              </a:buClr>
              <a:buSzPts val="1800"/>
              <a:buFont typeface="Arial"/>
              <a:buNone/>
            </a:pPr>
            <a:r>
              <a:rPr lang="en-US" sz="1800" b="1" i="0" u="none" strike="noStrike" cap="none">
                <a:solidFill>
                  <a:srgbClr val="DD05C1"/>
                </a:solidFill>
                <a:latin typeface="Arial"/>
                <a:ea typeface="Arial"/>
                <a:cs typeface="Arial"/>
                <a:sym typeface="Arial"/>
              </a:rPr>
              <a:t>According to a 2023 survey of 34,740 Canadians conducted by the Environics Institute in partnership with the Future Skills Centre and the Diversity Institute</a:t>
            </a:r>
            <a:endParaRPr sz="1400" b="1" i="0" u="none" strike="noStrike" cap="none">
              <a:solidFill>
                <a:srgbClr val="DD05C1"/>
              </a:solidFill>
              <a:latin typeface="Arial"/>
              <a:ea typeface="Arial"/>
              <a:cs typeface="Arial"/>
              <a:sym typeface="Arial"/>
            </a:endParaRPr>
          </a:p>
        </p:txBody>
      </p:sp>
      <p:sp>
        <p:nvSpPr>
          <p:cNvPr id="1220" name="Google Shape;1220;g34294e0d2df_0_717"/>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sz="2400"/>
              <a:t>Discrimination in the Workplace Impacts Performance</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g34294e0d2df_0_724"/>
          <p:cNvSpPr/>
          <p:nvPr/>
        </p:nvSpPr>
        <p:spPr>
          <a:xfrm>
            <a:off x="370275" y="880825"/>
            <a:ext cx="6092700" cy="3765000"/>
          </a:xfrm>
          <a:prstGeom prst="roundRect">
            <a:avLst>
              <a:gd name="adj" fmla="val 7683"/>
            </a:avLst>
          </a:prstGeom>
          <a:solidFill>
            <a:srgbClr val="FED4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Evidence has shown a lack of EDI perspective:</a:t>
            </a:r>
            <a:endParaRPr sz="1800" b="0" i="0" u="none" strike="noStrike" cap="none">
              <a:solidFill>
                <a:srgbClr val="000000"/>
              </a:solidFill>
              <a:latin typeface="Arial"/>
              <a:ea typeface="Arial"/>
              <a:cs typeface="Arial"/>
              <a:sym typeface="Arial"/>
            </a:endParaRPr>
          </a:p>
          <a:p>
            <a:pPr marL="40005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Missed market opportunities - e.g., Sheertex</a:t>
            </a:r>
            <a:endParaRPr sz="1800" b="0" i="0" u="none" strike="noStrike" cap="none">
              <a:solidFill>
                <a:srgbClr val="000000"/>
              </a:solidFill>
              <a:latin typeface="Arial"/>
              <a:ea typeface="Arial"/>
              <a:cs typeface="Arial"/>
              <a:sym typeface="Arial"/>
            </a:endParaRPr>
          </a:p>
          <a:p>
            <a:pPr marL="40005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Products that do not work - e.g., Voice recognition and tap sensors</a:t>
            </a:r>
            <a:endParaRPr sz="1800" b="0" i="0" u="none" strike="noStrike" cap="none">
              <a:solidFill>
                <a:srgbClr val="000000"/>
              </a:solidFill>
              <a:latin typeface="Arial"/>
              <a:ea typeface="Arial"/>
              <a:cs typeface="Arial"/>
              <a:sym typeface="Arial"/>
            </a:endParaRPr>
          </a:p>
          <a:p>
            <a:pPr marL="40005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Products that are dangerous - </a:t>
            </a:r>
            <a:r>
              <a:rPr lang="en-US" sz="1800" b="0" i="0" u="none" strike="noStrike" cap="none">
                <a:solidFill>
                  <a:schemeClr val="dk1"/>
                </a:solidFill>
                <a:latin typeface="Arial"/>
                <a:ea typeface="Arial"/>
                <a:cs typeface="Arial"/>
                <a:sym typeface="Arial"/>
              </a:rPr>
              <a:t>e.g., </a:t>
            </a:r>
            <a:r>
              <a:rPr lang="en-US" sz="1800" b="0" i="0" u="none" strike="noStrike" cap="none">
                <a:solidFill>
                  <a:srgbClr val="000000"/>
                </a:solidFill>
                <a:latin typeface="Arial"/>
                <a:ea typeface="Arial"/>
                <a:cs typeface="Arial"/>
                <a:sym typeface="Arial"/>
              </a:rPr>
              <a:t>automobile safety systems are 47% more likely to severely injure women; COVID protective equipment was not designed for women, increasing infection rates</a:t>
            </a:r>
            <a:endParaRPr sz="1800" b="0" i="0" u="none" strike="noStrike" cap="none">
              <a:solidFill>
                <a:srgbClr val="000000"/>
              </a:solidFill>
              <a:latin typeface="Arial"/>
              <a:ea typeface="Arial"/>
              <a:cs typeface="Arial"/>
              <a:sym typeface="Arial"/>
            </a:endParaRPr>
          </a:p>
          <a:p>
            <a:pPr marL="400050" marR="0" lvl="0" indent="-342900" algn="l" rtl="0">
              <a:lnSpc>
                <a:spcPct val="100000"/>
              </a:lnSpc>
              <a:spcBef>
                <a:spcPts val="1000"/>
              </a:spcBef>
              <a:spcAft>
                <a:spcPts val="100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Programs that do not work - e.g. COVID inoculation programs had uneven effects until disaggregated data were used to redesign implementation</a:t>
            </a:r>
            <a:endParaRPr sz="1800" b="0" i="0" u="none" strike="noStrike" cap="none">
              <a:solidFill>
                <a:srgbClr val="000000"/>
              </a:solidFill>
              <a:latin typeface="Arial"/>
              <a:ea typeface="Arial"/>
              <a:cs typeface="Arial"/>
              <a:sym typeface="Arial"/>
            </a:endParaRPr>
          </a:p>
        </p:txBody>
      </p:sp>
      <p:sp>
        <p:nvSpPr>
          <p:cNvPr id="1227" name="Google Shape;1227;g34294e0d2df_0_724"/>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100"/>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1"/>
                  </a:ext>
                </a:extLst>
              </a:rPr>
              <a:t>Inclusive Product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2"/>
                  </a:ext>
                </a:extLst>
              </a:rPr>
              <a:t>Design</a:t>
            </a:r>
            <a:endParaRPr sz="2400"/>
          </a:p>
        </p:txBody>
      </p:sp>
      <p:pic>
        <p:nvPicPr>
          <p:cNvPr id="1228" name="Google Shape;1228;g34294e0d2df_0_724"/>
          <p:cNvPicPr preferRelativeResize="0"/>
          <p:nvPr/>
        </p:nvPicPr>
        <p:blipFill rotWithShape="1">
          <a:blip r:embed="rId3">
            <a:alphaModFix/>
          </a:blip>
          <a:srcRect r="7578"/>
          <a:stretch/>
        </p:blipFill>
        <p:spPr>
          <a:xfrm>
            <a:off x="6615375" y="1176350"/>
            <a:ext cx="2528626" cy="627800"/>
          </a:xfrm>
          <a:prstGeom prst="rect">
            <a:avLst/>
          </a:prstGeom>
          <a:noFill/>
          <a:ln>
            <a:noFill/>
          </a:ln>
        </p:spPr>
      </p:pic>
      <p:pic>
        <p:nvPicPr>
          <p:cNvPr id="1229" name="Google Shape;1229;g34294e0d2df_0_724"/>
          <p:cNvPicPr preferRelativeResize="0"/>
          <p:nvPr/>
        </p:nvPicPr>
        <p:blipFill rotWithShape="1">
          <a:blip r:embed="rId4">
            <a:alphaModFix/>
          </a:blip>
          <a:srcRect/>
          <a:stretch/>
        </p:blipFill>
        <p:spPr>
          <a:xfrm>
            <a:off x="6615375" y="1918563"/>
            <a:ext cx="2376226" cy="23452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g34294e0d2df_0_732"/>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solidFill>
                  <a:schemeClr val="accent4"/>
                </a:solidFill>
              </a:rPr>
              <a:t>28</a:t>
            </a:fld>
            <a:endParaRPr>
              <a:solidFill>
                <a:schemeClr val="accent4"/>
              </a:solidFill>
            </a:endParaRPr>
          </a:p>
        </p:txBody>
      </p:sp>
      <p:sp>
        <p:nvSpPr>
          <p:cNvPr id="1236" name="Google Shape;1236;g34294e0d2df_0_732"/>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100"/>
              <a:buNone/>
            </a:pPr>
            <a:r>
              <a:rPr lang="en-US" sz="29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3"/>
                  </a:ext>
                </a:extLst>
              </a:rPr>
              <a:t>Managing </a:t>
            </a:r>
            <a:r>
              <a:rPr lang="en-US" sz="29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4"/>
                  </a:ext>
                </a:extLst>
              </a:rPr>
              <a:t>R</a:t>
            </a:r>
            <a:r>
              <a:rPr lang="en-US" sz="29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5"/>
                  </a:ext>
                </a:extLst>
              </a:rPr>
              <a:t>isks</a:t>
            </a:r>
            <a:endParaRPr sz="2900"/>
          </a:p>
        </p:txBody>
      </p:sp>
      <p:grpSp>
        <p:nvGrpSpPr>
          <p:cNvPr id="1237" name="Google Shape;1237;g34294e0d2df_0_732"/>
          <p:cNvGrpSpPr/>
          <p:nvPr/>
        </p:nvGrpSpPr>
        <p:grpSpPr>
          <a:xfrm>
            <a:off x="3689076" y="1486842"/>
            <a:ext cx="5223964" cy="1529634"/>
            <a:chOff x="29500" y="476438"/>
            <a:chExt cx="5271939" cy="1596529"/>
          </a:xfrm>
        </p:grpSpPr>
        <p:pic>
          <p:nvPicPr>
            <p:cNvPr id="1238" name="Google Shape;1238;g34294e0d2df_0_732"/>
            <p:cNvPicPr preferRelativeResize="0"/>
            <p:nvPr/>
          </p:nvPicPr>
          <p:blipFill rotWithShape="1">
            <a:blip r:embed="rId3">
              <a:alphaModFix/>
            </a:blip>
            <a:srcRect/>
            <a:stretch/>
          </p:blipFill>
          <p:spPr>
            <a:xfrm>
              <a:off x="29500" y="476438"/>
              <a:ext cx="5262515" cy="1596525"/>
            </a:xfrm>
            <a:prstGeom prst="rect">
              <a:avLst/>
            </a:prstGeom>
            <a:noFill/>
            <a:ln w="114300" cap="flat" cmpd="sng">
              <a:solidFill>
                <a:srgbClr val="FED4F9"/>
              </a:solidFill>
              <a:prstDash val="solid"/>
              <a:round/>
              <a:headEnd type="none" w="sm" len="sm"/>
              <a:tailEnd type="none" w="sm" len="sm"/>
            </a:ln>
          </p:spPr>
        </p:pic>
        <p:pic>
          <p:nvPicPr>
            <p:cNvPr id="1239" name="Google Shape;1239;g34294e0d2df_0_732"/>
            <p:cNvPicPr preferRelativeResize="0"/>
            <p:nvPr/>
          </p:nvPicPr>
          <p:blipFill rotWithShape="1">
            <a:blip r:embed="rId4">
              <a:alphaModFix/>
            </a:blip>
            <a:srcRect/>
            <a:stretch/>
          </p:blipFill>
          <p:spPr>
            <a:xfrm>
              <a:off x="4467290" y="1798467"/>
              <a:ext cx="834149" cy="274500"/>
            </a:xfrm>
            <a:prstGeom prst="rect">
              <a:avLst/>
            </a:prstGeom>
            <a:noFill/>
            <a:ln>
              <a:noFill/>
            </a:ln>
          </p:spPr>
        </p:pic>
      </p:grpSp>
      <p:grpSp>
        <p:nvGrpSpPr>
          <p:cNvPr id="1240" name="Google Shape;1240;g34294e0d2df_0_732"/>
          <p:cNvGrpSpPr/>
          <p:nvPr/>
        </p:nvGrpSpPr>
        <p:grpSpPr>
          <a:xfrm>
            <a:off x="1512663" y="3397378"/>
            <a:ext cx="6118676" cy="1568588"/>
            <a:chOff x="3367975" y="1375963"/>
            <a:chExt cx="5165183" cy="1017375"/>
          </a:xfrm>
        </p:grpSpPr>
        <p:pic>
          <p:nvPicPr>
            <p:cNvPr id="1241" name="Google Shape;1241;g34294e0d2df_0_732"/>
            <p:cNvPicPr preferRelativeResize="0"/>
            <p:nvPr/>
          </p:nvPicPr>
          <p:blipFill rotWithShape="1">
            <a:blip r:embed="rId5">
              <a:alphaModFix/>
            </a:blip>
            <a:srcRect/>
            <a:stretch/>
          </p:blipFill>
          <p:spPr>
            <a:xfrm>
              <a:off x="3367975" y="1375963"/>
              <a:ext cx="5165177" cy="1017375"/>
            </a:xfrm>
            <a:prstGeom prst="rect">
              <a:avLst/>
            </a:prstGeom>
            <a:noFill/>
            <a:ln w="114300" cap="flat" cmpd="sng">
              <a:solidFill>
                <a:srgbClr val="FED4F9"/>
              </a:solidFill>
              <a:prstDash val="solid"/>
              <a:round/>
              <a:headEnd type="none" w="sm" len="sm"/>
              <a:tailEnd type="none" w="sm" len="sm"/>
            </a:ln>
          </p:spPr>
        </p:pic>
        <p:pic>
          <p:nvPicPr>
            <p:cNvPr id="1242" name="Google Shape;1242;g34294e0d2df_0_732"/>
            <p:cNvPicPr preferRelativeResize="0"/>
            <p:nvPr/>
          </p:nvPicPr>
          <p:blipFill rotWithShape="1">
            <a:blip r:embed="rId6">
              <a:alphaModFix/>
            </a:blip>
            <a:srcRect/>
            <a:stretch/>
          </p:blipFill>
          <p:spPr>
            <a:xfrm>
              <a:off x="7575600" y="2118829"/>
              <a:ext cx="957558" cy="274500"/>
            </a:xfrm>
            <a:prstGeom prst="rect">
              <a:avLst/>
            </a:prstGeom>
            <a:noFill/>
            <a:ln w="9525" cap="flat" cmpd="sng">
              <a:solidFill>
                <a:srgbClr val="000000"/>
              </a:solidFill>
              <a:prstDash val="solid"/>
              <a:round/>
              <a:headEnd type="none" w="sm" len="sm"/>
              <a:tailEnd type="none" w="sm" len="sm"/>
            </a:ln>
          </p:spPr>
        </p:pic>
      </p:grpSp>
      <p:grpSp>
        <p:nvGrpSpPr>
          <p:cNvPr id="1243" name="Google Shape;1243;g34294e0d2df_0_732"/>
          <p:cNvGrpSpPr/>
          <p:nvPr/>
        </p:nvGrpSpPr>
        <p:grpSpPr>
          <a:xfrm>
            <a:off x="4176214" y="383752"/>
            <a:ext cx="3998992" cy="722191"/>
            <a:chOff x="753450" y="3734081"/>
            <a:chExt cx="5990101" cy="861494"/>
          </a:xfrm>
        </p:grpSpPr>
        <p:pic>
          <p:nvPicPr>
            <p:cNvPr id="1244" name="Google Shape;1244;g34294e0d2df_0_732"/>
            <p:cNvPicPr preferRelativeResize="0"/>
            <p:nvPr/>
          </p:nvPicPr>
          <p:blipFill rotWithShape="1">
            <a:blip r:embed="rId7">
              <a:alphaModFix/>
            </a:blip>
            <a:srcRect/>
            <a:stretch/>
          </p:blipFill>
          <p:spPr>
            <a:xfrm>
              <a:off x="753450" y="3734081"/>
              <a:ext cx="5975226" cy="861494"/>
            </a:xfrm>
            <a:prstGeom prst="rect">
              <a:avLst/>
            </a:prstGeom>
            <a:noFill/>
            <a:ln w="114300" cap="flat" cmpd="sng">
              <a:solidFill>
                <a:srgbClr val="FED4F9"/>
              </a:solidFill>
              <a:prstDash val="solid"/>
              <a:round/>
              <a:headEnd type="none" w="sm" len="sm"/>
              <a:tailEnd type="none" w="sm" len="sm"/>
            </a:ln>
          </p:spPr>
        </p:pic>
        <p:pic>
          <p:nvPicPr>
            <p:cNvPr id="1245" name="Google Shape;1245;g34294e0d2df_0_732"/>
            <p:cNvPicPr preferRelativeResize="0"/>
            <p:nvPr/>
          </p:nvPicPr>
          <p:blipFill rotWithShape="1">
            <a:blip r:embed="rId8">
              <a:alphaModFix/>
            </a:blip>
            <a:srcRect/>
            <a:stretch/>
          </p:blipFill>
          <p:spPr>
            <a:xfrm>
              <a:off x="4981273" y="4321075"/>
              <a:ext cx="1762278" cy="274500"/>
            </a:xfrm>
            <a:prstGeom prst="rect">
              <a:avLst/>
            </a:prstGeom>
            <a:noFill/>
            <a:ln>
              <a:noFill/>
            </a:ln>
          </p:spPr>
        </p:pic>
      </p:grpSp>
      <p:pic>
        <p:nvPicPr>
          <p:cNvPr id="1246" name="Google Shape;1246;g34294e0d2df_0_732"/>
          <p:cNvPicPr preferRelativeResize="0"/>
          <p:nvPr/>
        </p:nvPicPr>
        <p:blipFill rotWithShape="1">
          <a:blip r:embed="rId9">
            <a:alphaModFix/>
          </a:blip>
          <a:srcRect/>
          <a:stretch/>
        </p:blipFill>
        <p:spPr>
          <a:xfrm>
            <a:off x="467625" y="1131900"/>
            <a:ext cx="2833725" cy="1786736"/>
          </a:xfrm>
          <a:prstGeom prst="rect">
            <a:avLst/>
          </a:prstGeom>
          <a:noFill/>
          <a:ln w="114300" cap="flat" cmpd="sng">
            <a:solidFill>
              <a:srgbClr val="F7B3F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2" name="Title 1">
            <a:extLst>
              <a:ext uri="{FF2B5EF4-FFF2-40B4-BE49-F238E27FC236}">
                <a16:creationId xmlns:a16="http://schemas.microsoft.com/office/drawing/2014/main" id="{FD3E9AA2-D8D9-4CF7-B2D5-D64C76709CC9}"/>
              </a:ext>
            </a:extLst>
          </p:cNvPr>
          <p:cNvSpPr>
            <a:spLocks noGrp="1"/>
          </p:cNvSpPr>
          <p:nvPr>
            <p:ph type="title"/>
          </p:nvPr>
        </p:nvSpPr>
        <p:spPr/>
        <p:txBody>
          <a:bodyPr/>
          <a:lstStyle/>
          <a:p>
            <a:endParaRPr lang="en-US"/>
          </a:p>
        </p:txBody>
      </p:sp>
      <p:sp>
        <p:nvSpPr>
          <p:cNvPr id="1044" name="Google Shape;1044;g34294e0d2df_0_1792"/>
          <p:cNvSpPr txBox="1">
            <a:spLocks noGrp="1"/>
          </p:cNvSpPr>
          <p:nvPr>
            <p:ph type="sldNum" idx="4294967295"/>
          </p:nvPr>
        </p:nvSpPr>
        <p:spPr>
          <a:xfrm>
            <a:off x="0" y="4767263"/>
            <a:ext cx="384175" cy="2746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29</a:t>
            </a:fld>
            <a:endParaRPr/>
          </a:p>
        </p:txBody>
      </p:sp>
      <p:graphicFrame>
        <p:nvGraphicFramePr>
          <p:cNvPr id="1045" name="Google Shape;1045;g34294e0d2df_0_1792"/>
          <p:cNvGraphicFramePr/>
          <p:nvPr/>
        </p:nvGraphicFramePr>
        <p:xfrm>
          <a:off x="121938" y="400762"/>
          <a:ext cx="8900125" cy="5406700"/>
        </p:xfrm>
        <a:graphic>
          <a:graphicData uri="http://schemas.openxmlformats.org/drawingml/2006/table">
            <a:tbl>
              <a:tblPr firstRow="1" firstCol="1" bandRow="1">
                <a:tableStyleId>{775DCB02-9BB8-47FD-8907-85C794F793BA}</a:tableStyleId>
              </a:tblPr>
              <a:tblGrid>
                <a:gridCol w="4913025">
                  <a:extLst>
                    <a:ext uri="{9D8B030D-6E8A-4147-A177-3AD203B41FA5}">
                      <a16:colId xmlns:a16="http://schemas.microsoft.com/office/drawing/2014/main" val="20000"/>
                    </a:ext>
                  </a:extLst>
                </a:gridCol>
                <a:gridCol w="1020400">
                  <a:extLst>
                    <a:ext uri="{9D8B030D-6E8A-4147-A177-3AD203B41FA5}">
                      <a16:colId xmlns:a16="http://schemas.microsoft.com/office/drawing/2014/main" val="20001"/>
                    </a:ext>
                  </a:extLst>
                </a:gridCol>
                <a:gridCol w="922200">
                  <a:extLst>
                    <a:ext uri="{9D8B030D-6E8A-4147-A177-3AD203B41FA5}">
                      <a16:colId xmlns:a16="http://schemas.microsoft.com/office/drawing/2014/main" val="20002"/>
                    </a:ext>
                  </a:extLst>
                </a:gridCol>
                <a:gridCol w="1061400">
                  <a:extLst>
                    <a:ext uri="{9D8B030D-6E8A-4147-A177-3AD203B41FA5}">
                      <a16:colId xmlns:a16="http://schemas.microsoft.com/office/drawing/2014/main" val="20003"/>
                    </a:ext>
                  </a:extLst>
                </a:gridCol>
                <a:gridCol w="983100">
                  <a:extLst>
                    <a:ext uri="{9D8B030D-6E8A-4147-A177-3AD203B41FA5}">
                      <a16:colId xmlns:a16="http://schemas.microsoft.com/office/drawing/2014/main" val="20004"/>
                    </a:ext>
                  </a:extLst>
                </a:gridCol>
              </a:tblGrid>
              <a:tr h="452800">
                <a:tc>
                  <a:txBody>
                    <a:bodyPr/>
                    <a:lstStyle/>
                    <a:p>
                      <a:pPr marL="0" marR="0" lvl="0" indent="0" algn="l" rtl="0">
                        <a:lnSpc>
                          <a:spcPct val="88888"/>
                        </a:lnSpc>
                        <a:spcBef>
                          <a:spcPts val="0"/>
                        </a:spcBef>
                        <a:spcAft>
                          <a:spcPts val="0"/>
                        </a:spcAft>
                        <a:buClr>
                          <a:srgbClr val="000000"/>
                        </a:buClr>
                        <a:buSzPts val="1600"/>
                        <a:buFont typeface="Arial"/>
                        <a:buNone/>
                      </a:pPr>
                      <a:endParaRPr sz="1600" b="1" dirty="0">
                        <a:solidFill>
                          <a:srgbClr val="000000"/>
                        </a:solidFill>
                      </a:endParaRPr>
                    </a:p>
                    <a:p>
                      <a:pPr marL="0" lvl="0" indent="0" algn="l" rtl="0">
                        <a:lnSpc>
                          <a:spcPct val="88888"/>
                        </a:lnSpc>
                        <a:spcBef>
                          <a:spcPts val="0"/>
                        </a:spcBef>
                        <a:spcAft>
                          <a:spcPts val="0"/>
                        </a:spcAft>
                        <a:buClr>
                          <a:srgbClr val="000000"/>
                        </a:buClr>
                        <a:buSzPts val="1100"/>
                        <a:buFont typeface="Arial"/>
                        <a:buNone/>
                      </a:pPr>
                      <a:r>
                        <a:rPr lang="en-US" sz="1600" b="1" dirty="0">
                          <a:solidFill>
                            <a:srgbClr val="000000"/>
                          </a:solidFill>
                        </a:rPr>
                        <a:t>Hiring Immigrants and International Students (IIS)</a:t>
                      </a:r>
                      <a:endParaRPr sz="1600" b="1" dirty="0">
                        <a:solidFill>
                          <a:srgbClr val="000000"/>
                        </a:solidFill>
                      </a:endParaRPr>
                    </a:p>
                    <a:p>
                      <a:pPr marL="0" lvl="0" indent="0" algn="l" rtl="0">
                        <a:lnSpc>
                          <a:spcPct val="88888"/>
                        </a:lnSpc>
                        <a:spcBef>
                          <a:spcPts val="0"/>
                        </a:spcBef>
                        <a:spcAft>
                          <a:spcPts val="0"/>
                        </a:spcAft>
                        <a:buClr>
                          <a:srgbClr val="000000"/>
                        </a:buClr>
                        <a:buSzPts val="1600"/>
                        <a:buFont typeface="Arial"/>
                        <a:buNone/>
                      </a:pPr>
                      <a:r>
                        <a:rPr lang="en-US" sz="1600" b="1" dirty="0">
                          <a:solidFill>
                            <a:srgbClr val="000000"/>
                          </a:solidFill>
                        </a:rPr>
                        <a:t>Fang, et. al, 2019, n=800</a:t>
                      </a:r>
                      <a:endParaRPr sz="1600" b="1" dirty="0">
                        <a:solidFill>
                          <a:srgbClr val="000000"/>
                        </a:solidFill>
                      </a:endParaRPr>
                    </a:p>
                  </a:txBody>
                  <a:tcPr marL="43625" marR="43625" marT="0" marB="0"/>
                </a:tc>
                <a:tc gridSpan="2">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Employers Who Have Hired IIS</a:t>
                      </a:r>
                      <a:endParaRPr sz="1600" u="none" strike="noStrike" cap="none">
                        <a:latin typeface="Calibri"/>
                        <a:ea typeface="Calibri"/>
                        <a:cs typeface="Calibri"/>
                        <a:sym typeface="Calibri"/>
                      </a:endParaRPr>
                    </a:p>
                  </a:txBody>
                  <a:tcPr marL="43625" marR="43625" marT="0" marB="0"/>
                </a:tc>
                <a:tc hMerge="1">
                  <a:txBody>
                    <a:bodyPr/>
                    <a:lstStyle/>
                    <a:p>
                      <a:endParaRPr lang="en-US"/>
                    </a:p>
                  </a:txBody>
                  <a:tcPr/>
                </a:tc>
                <a:tc gridSpan="2">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Employers Who Have Not Hired IIS</a:t>
                      </a:r>
                      <a:endParaRPr sz="1600" u="none" strike="noStrike" cap="none">
                        <a:latin typeface="Calibri"/>
                        <a:ea typeface="Calibri"/>
                        <a:cs typeface="Calibri"/>
                        <a:sym typeface="Calibri"/>
                      </a:endParaRPr>
                    </a:p>
                  </a:txBody>
                  <a:tcPr marL="43625" marR="43625" marT="0" marB="0"/>
                </a:tc>
                <a:tc hMerge="1">
                  <a:txBody>
                    <a:bodyPr/>
                    <a:lstStyle/>
                    <a:p>
                      <a:endParaRPr lang="en-US"/>
                    </a:p>
                  </a:txBody>
                  <a:tcPr/>
                </a:tc>
                <a:extLst>
                  <a:ext uri="{0D108BD9-81ED-4DB2-BD59-A6C34878D82A}">
                    <a16:rowId xmlns:a16="http://schemas.microsoft.com/office/drawing/2014/main" val="10000"/>
                  </a:ext>
                </a:extLst>
              </a:tr>
              <a:tr h="661925">
                <a:tc>
                  <a:txBody>
                    <a:bodyPr/>
                    <a:lstStyle/>
                    <a:p>
                      <a:pPr marL="0" marR="0" lvl="0" indent="0" algn="l" rtl="0">
                        <a:lnSpc>
                          <a:spcPct val="88888"/>
                        </a:lnSpc>
                        <a:spcBef>
                          <a:spcPts val="0"/>
                        </a:spcBef>
                        <a:spcAft>
                          <a:spcPts val="0"/>
                        </a:spcAft>
                        <a:buClr>
                          <a:srgbClr val="000000"/>
                        </a:buClr>
                        <a:buSzPts val="1600"/>
                        <a:buFont typeface="Arial"/>
                        <a:buNone/>
                      </a:pPr>
                      <a:endParaRPr sz="1600" u="none" strike="noStrike" cap="none" dirty="0">
                        <a:latin typeface="Calibri"/>
                        <a:ea typeface="Calibri"/>
                        <a:cs typeface="Calibri"/>
                        <a:sym typeface="Calibri"/>
                      </a:endParaRPr>
                    </a:p>
                  </a:txBody>
                  <a:tcPr marL="43625" marR="43625" marT="0" marB="0"/>
                </a:tc>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dirty="0"/>
                        <a:t>Disagree/ Strongly Disagree</a:t>
                      </a:r>
                      <a:endParaRPr sz="1600" u="none" strike="noStrike" cap="none" dirty="0">
                        <a:latin typeface="Calibri"/>
                        <a:ea typeface="Calibri"/>
                        <a:cs typeface="Calibri"/>
                        <a:sym typeface="Calibri"/>
                      </a:endParaRPr>
                    </a:p>
                  </a:txBody>
                  <a:tcPr marL="43625" marR="43625" marT="0" marB="0"/>
                </a:tc>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dirty="0"/>
                        <a:t>Agree/ Strongly Agree</a:t>
                      </a:r>
                      <a:endParaRPr sz="1600" u="none" strike="noStrike" cap="none" dirty="0">
                        <a:latin typeface="Calibri"/>
                        <a:ea typeface="Calibri"/>
                        <a:cs typeface="Calibri"/>
                        <a:sym typeface="Calibri"/>
                      </a:endParaRPr>
                    </a:p>
                  </a:txBody>
                  <a:tcPr marL="43625" marR="43625" marT="0" marB="0"/>
                </a:tc>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dirty="0"/>
                        <a:t>Disagree/ Strongly Disagree</a:t>
                      </a:r>
                      <a:endParaRPr sz="1600" u="none" strike="noStrike" cap="none" dirty="0">
                        <a:latin typeface="Calibri"/>
                        <a:ea typeface="Calibri"/>
                        <a:cs typeface="Calibri"/>
                        <a:sym typeface="Calibri"/>
                      </a:endParaRPr>
                    </a:p>
                  </a:txBody>
                  <a:tcPr marL="43625" marR="43625" marT="0" marB="0"/>
                </a:tc>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dirty="0"/>
                        <a:t>Agree/ Strongly Agree</a:t>
                      </a:r>
                      <a:endParaRPr sz="1600" u="none" strike="noStrike" cap="none" dirty="0">
                        <a:latin typeface="Calibri"/>
                        <a:ea typeface="Calibri"/>
                        <a:cs typeface="Calibri"/>
                        <a:sym typeface="Calibri"/>
                      </a:endParaRPr>
                    </a:p>
                  </a:txBody>
                  <a:tcPr marL="43625" marR="43625" marT="0" marB="0"/>
                </a:tc>
                <a:extLst>
                  <a:ext uri="{0D108BD9-81ED-4DB2-BD59-A6C34878D82A}">
                    <a16:rowId xmlns:a16="http://schemas.microsoft.com/office/drawing/2014/main" val="10001"/>
                  </a:ext>
                </a:extLst>
              </a:tr>
              <a:tr h="2482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A multicultural workforce enhances creativity</a:t>
                      </a:r>
                      <a:endParaRPr sz="1600" u="none" strike="noStrike" cap="none" dirty="0">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t>5</a:t>
                      </a:r>
                      <a:endParaRPr sz="1600" b="1" u="none" strike="noStrike" cap="none" dirty="0"/>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81</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7</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69</a:t>
                      </a:r>
                      <a:endParaRPr sz="1600" b="1" u="none" strike="noStrike" cap="none"/>
                    </a:p>
                  </a:txBody>
                  <a:tcPr marL="43625" marR="43625" marT="0" marB="0"/>
                </a:tc>
                <a:extLst>
                  <a:ext uri="{0D108BD9-81ED-4DB2-BD59-A6C34878D82A}">
                    <a16:rowId xmlns:a16="http://schemas.microsoft.com/office/drawing/2014/main" val="10002"/>
                  </a:ext>
                </a:extLst>
              </a:tr>
              <a:tr h="2482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Immigrants will not take jobs away from locals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7</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84</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9</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71</a:t>
                      </a:r>
                      <a:endParaRPr sz="1600" b="1" u="none" strike="noStrike" cap="none"/>
                    </a:p>
                  </a:txBody>
                  <a:tcPr marL="43625" marR="43625" marT="0" marB="0"/>
                </a:tc>
                <a:extLst>
                  <a:ext uri="{0D108BD9-81ED-4DB2-BD59-A6C34878D82A}">
                    <a16:rowId xmlns:a16="http://schemas.microsoft.com/office/drawing/2014/main" val="10003"/>
                  </a:ext>
                </a:extLst>
              </a:tr>
              <a:tr h="2482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Immigrants are harder working than local workers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21</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40</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20</a:t>
                      </a:r>
                      <a:endParaRPr sz="1600" b="1" u="none" strike="noStrike" cap="none"/>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25</a:t>
                      </a:r>
                      <a:endParaRPr sz="1600" b="1" u="none" strike="noStrike" cap="none"/>
                    </a:p>
                  </a:txBody>
                  <a:tcPr marL="43625" marR="43625" marT="0" marB="0"/>
                </a:tc>
                <a:extLst>
                  <a:ext uri="{0D108BD9-81ED-4DB2-BD59-A6C34878D82A}">
                    <a16:rowId xmlns:a16="http://schemas.microsoft.com/office/drawing/2014/main" val="10004"/>
                  </a:ext>
                </a:extLst>
              </a:tr>
              <a:tr h="2482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Language differences make it difficult to communicate</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31</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31</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17</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48</a:t>
                      </a:r>
                      <a:endParaRPr sz="1600" u="none" strike="noStrike" cap="none">
                        <a:latin typeface="Calibri"/>
                        <a:ea typeface="Calibri"/>
                        <a:cs typeface="Calibri"/>
                        <a:sym typeface="Calibri"/>
                      </a:endParaRPr>
                    </a:p>
                  </a:txBody>
                  <a:tcPr marL="43625" marR="43625" marT="0" marB="0"/>
                </a:tc>
                <a:extLst>
                  <a:ext uri="{0D108BD9-81ED-4DB2-BD59-A6C34878D82A}">
                    <a16:rowId xmlns:a16="http://schemas.microsoft.com/office/drawing/2014/main" val="10005"/>
                  </a:ext>
                </a:extLst>
              </a:tr>
              <a:tr h="4964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Having employees from other countries can improve our firm's export opportunities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18</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30</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21</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33</a:t>
                      </a:r>
                      <a:endParaRPr sz="1600" u="none" strike="noStrike" cap="none">
                        <a:latin typeface="Calibri"/>
                        <a:ea typeface="Calibri"/>
                        <a:cs typeface="Calibri"/>
                        <a:sym typeface="Calibri"/>
                      </a:endParaRPr>
                    </a:p>
                  </a:txBody>
                  <a:tcPr marL="43625" marR="43625" marT="0" marB="0"/>
                </a:tc>
                <a:extLst>
                  <a:ext uri="{0D108BD9-81ED-4DB2-BD59-A6C34878D82A}">
                    <a16:rowId xmlns:a16="http://schemas.microsoft.com/office/drawing/2014/main" val="10006"/>
                  </a:ext>
                </a:extLst>
              </a:tr>
              <a:tr h="441275">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Immigrants will leave for another part of the country within a short period of time</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33</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26</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29</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28</a:t>
                      </a:r>
                      <a:endParaRPr sz="1600" u="none" strike="noStrike" cap="none">
                        <a:latin typeface="Calibri"/>
                        <a:ea typeface="Calibri"/>
                        <a:cs typeface="Calibri"/>
                        <a:sym typeface="Calibri"/>
                      </a:endParaRPr>
                    </a:p>
                  </a:txBody>
                  <a:tcPr marL="43625" marR="43625" marT="0" marB="0"/>
                </a:tc>
                <a:extLst>
                  <a:ext uri="{0D108BD9-81ED-4DB2-BD59-A6C34878D82A}">
                    <a16:rowId xmlns:a16="http://schemas.microsoft.com/office/drawing/2014/main" val="10007"/>
                  </a:ext>
                </a:extLst>
              </a:tr>
              <a:tr h="441275">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Immigrants are unfamiliar with Canadian Business and workplace practices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35</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23</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22</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23</a:t>
                      </a:r>
                      <a:endParaRPr sz="1600" u="none" strike="noStrike" cap="none">
                        <a:latin typeface="Calibri"/>
                        <a:ea typeface="Calibri"/>
                        <a:cs typeface="Calibri"/>
                        <a:sym typeface="Calibri"/>
                      </a:endParaRPr>
                    </a:p>
                  </a:txBody>
                  <a:tcPr marL="43625" marR="43625" marT="0" marB="0"/>
                </a:tc>
                <a:extLst>
                  <a:ext uri="{0D108BD9-81ED-4DB2-BD59-A6C34878D82A}">
                    <a16:rowId xmlns:a16="http://schemas.microsoft.com/office/drawing/2014/main" val="10008"/>
                  </a:ext>
                </a:extLst>
              </a:tr>
              <a:tr h="441275">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Hiring newcomers will require incurring additional training costs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61</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15</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36</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28</a:t>
                      </a:r>
                      <a:endParaRPr sz="1600" u="none" strike="noStrike" cap="none">
                        <a:latin typeface="Calibri"/>
                        <a:ea typeface="Calibri"/>
                        <a:cs typeface="Calibri"/>
                        <a:sym typeface="Calibri"/>
                      </a:endParaRPr>
                    </a:p>
                  </a:txBody>
                  <a:tcPr marL="43625" marR="43625" marT="0" marB="0"/>
                </a:tc>
                <a:extLst>
                  <a:ext uri="{0D108BD9-81ED-4DB2-BD59-A6C34878D82A}">
                    <a16:rowId xmlns:a16="http://schemas.microsoft.com/office/drawing/2014/main" val="10009"/>
                  </a:ext>
                </a:extLst>
              </a:tr>
              <a:tr h="259525">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Immigrants will work for lower pay than local workers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53</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14</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30</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21</a:t>
                      </a:r>
                      <a:endParaRPr sz="1600" u="none" strike="noStrike" cap="none">
                        <a:latin typeface="Calibri"/>
                        <a:ea typeface="Calibri"/>
                        <a:cs typeface="Calibri"/>
                        <a:sym typeface="Calibri"/>
                      </a:endParaRPr>
                    </a:p>
                  </a:txBody>
                  <a:tcPr marL="43625" marR="43625" marT="0" marB="0"/>
                </a:tc>
                <a:extLst>
                  <a:ext uri="{0D108BD9-81ED-4DB2-BD59-A6C34878D82A}">
                    <a16:rowId xmlns:a16="http://schemas.microsoft.com/office/drawing/2014/main" val="10010"/>
                  </a:ext>
                </a:extLst>
              </a:tr>
              <a:tr h="367475">
                <a:tc>
                  <a:txBody>
                    <a:bodyPr/>
                    <a:lstStyle/>
                    <a:p>
                      <a:pPr marL="0" marR="0" lvl="0" indent="0" algn="l" rtl="0">
                        <a:lnSpc>
                          <a:spcPct val="88888"/>
                        </a:lnSpc>
                        <a:spcBef>
                          <a:spcPts val="0"/>
                        </a:spcBef>
                        <a:spcAft>
                          <a:spcPts val="0"/>
                        </a:spcAft>
                        <a:buClr>
                          <a:srgbClr val="000000"/>
                        </a:buClr>
                        <a:buSzPts val="1600"/>
                        <a:buFont typeface="Arial"/>
                        <a:buNone/>
                      </a:pPr>
                      <a:r>
                        <a:rPr lang="en-US" sz="1600" u="none" strike="noStrike" cap="none"/>
                        <a:t>Immigrants have unreliable credentials</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72</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6</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47</a:t>
                      </a:r>
                      <a:endParaRPr sz="1600" u="none" strike="noStrike" cap="none">
                        <a:latin typeface="Calibri"/>
                        <a:ea typeface="Calibri"/>
                        <a:cs typeface="Calibri"/>
                        <a:sym typeface="Calibri"/>
                      </a:endParaRPr>
                    </a:p>
                  </a:txBody>
                  <a:tcPr marL="43625" marR="43625" marT="0" marB="0"/>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dirty="0"/>
                        <a:t>8</a:t>
                      </a:r>
                      <a:endParaRPr sz="1600" u="none" strike="noStrike" cap="none" dirty="0">
                        <a:latin typeface="Calibri"/>
                        <a:ea typeface="Calibri"/>
                        <a:cs typeface="Calibri"/>
                        <a:sym typeface="Calibri"/>
                      </a:endParaRPr>
                    </a:p>
                  </a:txBody>
                  <a:tcPr marL="43625" marR="43625" marT="0" marB="0"/>
                </a:tc>
                <a:extLst>
                  <a:ext uri="{0D108BD9-81ED-4DB2-BD59-A6C34878D82A}">
                    <a16:rowId xmlns:a16="http://schemas.microsoft.com/office/drawing/2014/main" val="10011"/>
                  </a:ext>
                </a:extLst>
              </a:tr>
            </a:tbl>
          </a:graphicData>
        </a:graphic>
      </p:graphicFrame>
      <p:sp>
        <p:nvSpPr>
          <p:cNvPr id="1046" name="Google Shape;1046;g34294e0d2df_0_1792"/>
          <p:cNvSpPr txBox="1"/>
          <p:nvPr/>
        </p:nvSpPr>
        <p:spPr>
          <a:xfrm>
            <a:off x="165470" y="-60950"/>
            <a:ext cx="8978530" cy="487465"/>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Employer hiring shaped by attitudes (Atlantic Canada) </a:t>
            </a:r>
            <a:endParaRPr sz="2400" b="1"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9314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33afb4e23a4_0_316"/>
          <p:cNvSpPr/>
          <p:nvPr/>
        </p:nvSpPr>
        <p:spPr>
          <a:xfrm>
            <a:off x="403859" y="917447"/>
            <a:ext cx="2693035" cy="1236345"/>
          </a:xfrm>
          <a:custGeom>
            <a:avLst/>
            <a:gdLst/>
            <a:ahLst/>
            <a:cxnLst/>
            <a:rect l="l" t="t" r="r" b="b"/>
            <a:pathLst>
              <a:path w="2693035" h="1236345" extrusionOk="0">
                <a:moveTo>
                  <a:pt x="2692908" y="0"/>
                </a:moveTo>
                <a:lnTo>
                  <a:pt x="0" y="0"/>
                </a:lnTo>
                <a:lnTo>
                  <a:pt x="0" y="1235964"/>
                </a:lnTo>
                <a:lnTo>
                  <a:pt x="2692908" y="1235964"/>
                </a:lnTo>
                <a:lnTo>
                  <a:pt x="2692908"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4" name="Google Shape;864;g33afb4e23a4_0_316"/>
          <p:cNvSpPr txBox="1"/>
          <p:nvPr/>
        </p:nvSpPr>
        <p:spPr>
          <a:xfrm>
            <a:off x="403859" y="917447"/>
            <a:ext cx="2693100" cy="1096200"/>
          </a:xfrm>
          <a:prstGeom prst="rect">
            <a:avLst/>
          </a:prstGeom>
          <a:noFill/>
          <a:ln>
            <a:noFill/>
          </a:ln>
        </p:spPr>
        <p:txBody>
          <a:bodyPr spcFirstLastPara="1" wrap="square" lIns="0" tIns="138425" rIns="0" bIns="0" anchor="t" anchorCtr="0">
            <a:spAutoFit/>
          </a:bodyPr>
          <a:lstStyle/>
          <a:p>
            <a:pPr marL="64135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3"/>
                </a:solidFill>
                <a:latin typeface="Arial"/>
                <a:ea typeface="Arial"/>
                <a:cs typeface="Arial"/>
                <a:sym typeface="Arial"/>
              </a:rPr>
              <a:t>25</a:t>
            </a:r>
            <a:endParaRPr sz="2000" b="0" i="0" u="none" strike="noStrike" cap="none">
              <a:solidFill>
                <a:schemeClr val="accent3"/>
              </a:solidFill>
              <a:latin typeface="Arial"/>
              <a:ea typeface="Arial"/>
              <a:cs typeface="Arial"/>
              <a:sym typeface="Arial"/>
            </a:endParaRPr>
          </a:p>
          <a:p>
            <a:pPr marL="825500" marR="172720" lvl="0" indent="-1266" algn="ctr"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Years of ground- breaking research and programming</a:t>
            </a:r>
            <a:endParaRPr sz="1400" b="0" i="0" u="none" strike="noStrike" cap="none">
              <a:solidFill>
                <a:srgbClr val="000000"/>
              </a:solidFill>
              <a:latin typeface="Arial"/>
              <a:ea typeface="Arial"/>
              <a:cs typeface="Arial"/>
              <a:sym typeface="Arial"/>
            </a:endParaRPr>
          </a:p>
        </p:txBody>
      </p:sp>
      <p:sp>
        <p:nvSpPr>
          <p:cNvPr id="865" name="Google Shape;865;g33afb4e23a4_0_316"/>
          <p:cNvSpPr/>
          <p:nvPr/>
        </p:nvSpPr>
        <p:spPr>
          <a:xfrm>
            <a:off x="3285744" y="917447"/>
            <a:ext cx="2693035" cy="1234439"/>
          </a:xfrm>
          <a:custGeom>
            <a:avLst/>
            <a:gdLst/>
            <a:ahLst/>
            <a:cxnLst/>
            <a:rect l="l" t="t" r="r" b="b"/>
            <a:pathLst>
              <a:path w="2693035" h="1234439" extrusionOk="0">
                <a:moveTo>
                  <a:pt x="2692907" y="0"/>
                </a:moveTo>
                <a:lnTo>
                  <a:pt x="0" y="0"/>
                </a:lnTo>
                <a:lnTo>
                  <a:pt x="0" y="1234439"/>
                </a:lnTo>
                <a:lnTo>
                  <a:pt x="2692907" y="1234439"/>
                </a:lnTo>
                <a:lnTo>
                  <a:pt x="2692907"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6" name="Google Shape;866;g33afb4e23a4_0_316"/>
          <p:cNvSpPr txBox="1"/>
          <p:nvPr/>
        </p:nvSpPr>
        <p:spPr>
          <a:xfrm>
            <a:off x="3285744" y="917447"/>
            <a:ext cx="2693100" cy="987600"/>
          </a:xfrm>
          <a:prstGeom prst="rect">
            <a:avLst/>
          </a:prstGeom>
          <a:noFill/>
          <a:ln>
            <a:noFill/>
          </a:ln>
        </p:spPr>
        <p:txBody>
          <a:bodyPr spcFirstLastPara="1" wrap="square" lIns="0" tIns="244475" rIns="0" bIns="0" anchor="t" anchorCtr="0">
            <a:spAutoFit/>
          </a:bodyPr>
          <a:lstStyle/>
          <a:p>
            <a:pPr marL="592455"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3"/>
                </a:solidFill>
                <a:latin typeface="Arial"/>
                <a:ea typeface="Arial"/>
                <a:cs typeface="Arial"/>
                <a:sym typeface="Arial"/>
              </a:rPr>
              <a:t>100+</a:t>
            </a:r>
            <a:endParaRPr sz="2000" b="0" i="0" u="none" strike="noStrike" cap="none">
              <a:solidFill>
                <a:schemeClr val="accent3"/>
              </a:solidFill>
              <a:latin typeface="Arial"/>
              <a:ea typeface="Arial"/>
              <a:cs typeface="Arial"/>
              <a:sym typeface="Arial"/>
            </a:endParaRPr>
          </a:p>
          <a:p>
            <a:pPr marL="594360" marR="0" lvl="0" indent="0" algn="ctr"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Full-time</a:t>
            </a:r>
            <a:endParaRPr sz="1400" b="0" i="0" u="none" strike="noStrike" cap="none">
              <a:solidFill>
                <a:srgbClr val="000000"/>
              </a:solidFill>
              <a:latin typeface="Arial"/>
              <a:ea typeface="Arial"/>
              <a:cs typeface="Arial"/>
              <a:sym typeface="Arial"/>
            </a:endParaRPr>
          </a:p>
          <a:p>
            <a:pPr marL="59182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research staff</a:t>
            </a:r>
            <a:endParaRPr sz="1400" b="0" i="0" u="none" strike="noStrike" cap="none">
              <a:solidFill>
                <a:srgbClr val="000000"/>
              </a:solidFill>
              <a:latin typeface="Arial"/>
              <a:ea typeface="Arial"/>
              <a:cs typeface="Arial"/>
              <a:sym typeface="Arial"/>
            </a:endParaRPr>
          </a:p>
        </p:txBody>
      </p:sp>
      <p:sp>
        <p:nvSpPr>
          <p:cNvPr id="867" name="Google Shape;867;g33afb4e23a4_0_316"/>
          <p:cNvSpPr/>
          <p:nvPr/>
        </p:nvSpPr>
        <p:spPr>
          <a:xfrm>
            <a:off x="6163055" y="917447"/>
            <a:ext cx="2693034" cy="1234439"/>
          </a:xfrm>
          <a:custGeom>
            <a:avLst/>
            <a:gdLst/>
            <a:ahLst/>
            <a:cxnLst/>
            <a:rect l="l" t="t" r="r" b="b"/>
            <a:pathLst>
              <a:path w="2693034" h="1234439" extrusionOk="0">
                <a:moveTo>
                  <a:pt x="2692907" y="0"/>
                </a:moveTo>
                <a:lnTo>
                  <a:pt x="0" y="0"/>
                </a:lnTo>
                <a:lnTo>
                  <a:pt x="0" y="1234439"/>
                </a:lnTo>
                <a:lnTo>
                  <a:pt x="2692907" y="1234439"/>
                </a:lnTo>
                <a:lnTo>
                  <a:pt x="2692907"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8" name="Google Shape;868;g33afb4e23a4_0_316"/>
          <p:cNvSpPr txBox="1"/>
          <p:nvPr/>
        </p:nvSpPr>
        <p:spPr>
          <a:xfrm>
            <a:off x="6163055" y="917447"/>
            <a:ext cx="2693100" cy="1095300"/>
          </a:xfrm>
          <a:prstGeom prst="rect">
            <a:avLst/>
          </a:prstGeom>
          <a:noFill/>
          <a:ln>
            <a:noFill/>
          </a:ln>
        </p:spPr>
        <p:txBody>
          <a:bodyPr spcFirstLastPara="1" wrap="square" lIns="0" tIns="138425" rIns="0" bIns="0" anchor="t" anchorCtr="0">
            <a:spAutoFit/>
          </a:bodyPr>
          <a:lstStyle/>
          <a:p>
            <a:pPr marL="59436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3"/>
                </a:solidFill>
                <a:latin typeface="Arial"/>
                <a:ea typeface="Arial"/>
                <a:cs typeface="Arial"/>
                <a:sym typeface="Arial"/>
              </a:rPr>
              <a:t>300</a:t>
            </a:r>
            <a:endParaRPr sz="2000" b="0" i="0" u="none" strike="noStrike" cap="none">
              <a:solidFill>
                <a:schemeClr val="accent3"/>
              </a:solidFill>
              <a:latin typeface="Arial"/>
              <a:ea typeface="Arial"/>
              <a:cs typeface="Arial"/>
              <a:sym typeface="Arial"/>
            </a:endParaRPr>
          </a:p>
          <a:p>
            <a:pPr marL="824230" marR="220345" lvl="0" indent="-635" algn="ctr" rtl="0">
              <a:lnSpc>
                <a:spcPct val="100000"/>
              </a:lnSpc>
              <a:spcBef>
                <a:spcPts val="1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Academic, industry, community and government partners</a:t>
            </a:r>
            <a:endParaRPr sz="1400" b="0" i="0" u="none" strike="noStrike" cap="none">
              <a:solidFill>
                <a:srgbClr val="000000"/>
              </a:solidFill>
              <a:latin typeface="Arial"/>
              <a:ea typeface="Arial"/>
              <a:cs typeface="Arial"/>
              <a:sym typeface="Arial"/>
            </a:endParaRPr>
          </a:p>
        </p:txBody>
      </p:sp>
      <p:sp>
        <p:nvSpPr>
          <p:cNvPr id="869" name="Google Shape;869;g33afb4e23a4_0_316"/>
          <p:cNvSpPr/>
          <p:nvPr/>
        </p:nvSpPr>
        <p:spPr>
          <a:xfrm>
            <a:off x="403859" y="2299716"/>
            <a:ext cx="2693035" cy="1234439"/>
          </a:xfrm>
          <a:custGeom>
            <a:avLst/>
            <a:gdLst/>
            <a:ahLst/>
            <a:cxnLst/>
            <a:rect l="l" t="t" r="r" b="b"/>
            <a:pathLst>
              <a:path w="2693035" h="1234439" extrusionOk="0">
                <a:moveTo>
                  <a:pt x="2692908" y="0"/>
                </a:moveTo>
                <a:lnTo>
                  <a:pt x="0" y="0"/>
                </a:lnTo>
                <a:lnTo>
                  <a:pt x="0" y="1234440"/>
                </a:lnTo>
                <a:lnTo>
                  <a:pt x="2692908" y="1234440"/>
                </a:lnTo>
                <a:lnTo>
                  <a:pt x="2692908"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0" name="Google Shape;870;g33afb4e23a4_0_316"/>
          <p:cNvSpPr txBox="1"/>
          <p:nvPr/>
        </p:nvSpPr>
        <p:spPr>
          <a:xfrm>
            <a:off x="403859" y="2299716"/>
            <a:ext cx="2693100" cy="987600"/>
          </a:xfrm>
          <a:prstGeom prst="rect">
            <a:avLst/>
          </a:prstGeom>
          <a:noFill/>
          <a:ln>
            <a:noFill/>
          </a:ln>
        </p:spPr>
        <p:txBody>
          <a:bodyPr spcFirstLastPara="1" wrap="square" lIns="0" tIns="244475" rIns="0" bIns="0" anchor="t" anchorCtr="0">
            <a:spAutoFit/>
          </a:bodyPr>
          <a:lstStyle/>
          <a:p>
            <a:pPr marL="594995"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accent3"/>
                </a:solidFill>
                <a:latin typeface="Arial"/>
                <a:ea typeface="Arial"/>
                <a:cs typeface="Arial"/>
                <a:sym typeface="Arial"/>
              </a:rPr>
              <a:t>10</a:t>
            </a:r>
            <a:endParaRPr sz="2000" b="0" i="0" u="none" strike="noStrike" cap="none">
              <a:solidFill>
                <a:schemeClr val="accent3"/>
              </a:solidFill>
              <a:latin typeface="Arial"/>
              <a:ea typeface="Arial"/>
              <a:cs typeface="Arial"/>
              <a:sym typeface="Arial"/>
            </a:endParaRPr>
          </a:p>
          <a:p>
            <a:pPr marL="975992" marR="375285" lvl="0" indent="0" algn="ctr"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Community hubs across Canada</a:t>
            </a:r>
            <a:endParaRPr sz="1400" b="0" i="0" u="none" strike="noStrike" cap="none">
              <a:solidFill>
                <a:srgbClr val="000000"/>
              </a:solidFill>
              <a:latin typeface="Arial"/>
              <a:ea typeface="Arial"/>
              <a:cs typeface="Arial"/>
              <a:sym typeface="Arial"/>
            </a:endParaRPr>
          </a:p>
        </p:txBody>
      </p:sp>
      <p:sp>
        <p:nvSpPr>
          <p:cNvPr id="871" name="Google Shape;871;g33afb4e23a4_0_316"/>
          <p:cNvSpPr/>
          <p:nvPr/>
        </p:nvSpPr>
        <p:spPr>
          <a:xfrm>
            <a:off x="6163055" y="2298192"/>
            <a:ext cx="2693034" cy="1236345"/>
          </a:xfrm>
          <a:custGeom>
            <a:avLst/>
            <a:gdLst/>
            <a:ahLst/>
            <a:cxnLst/>
            <a:rect l="l" t="t" r="r" b="b"/>
            <a:pathLst>
              <a:path w="2693034" h="1236345" extrusionOk="0">
                <a:moveTo>
                  <a:pt x="2692907" y="0"/>
                </a:moveTo>
                <a:lnTo>
                  <a:pt x="0" y="0"/>
                </a:lnTo>
                <a:lnTo>
                  <a:pt x="0" y="1235964"/>
                </a:lnTo>
                <a:lnTo>
                  <a:pt x="2692907" y="1235964"/>
                </a:lnTo>
                <a:lnTo>
                  <a:pt x="2692907"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2" name="Google Shape;872;g33afb4e23a4_0_316"/>
          <p:cNvSpPr txBox="1"/>
          <p:nvPr/>
        </p:nvSpPr>
        <p:spPr>
          <a:xfrm>
            <a:off x="6167705" y="2213717"/>
            <a:ext cx="2693100" cy="1547700"/>
          </a:xfrm>
          <a:prstGeom prst="rect">
            <a:avLst/>
          </a:prstGeom>
          <a:noFill/>
          <a:ln>
            <a:noFill/>
          </a:ln>
        </p:spPr>
        <p:txBody>
          <a:bodyPr spcFirstLastPara="1" wrap="square" lIns="0" tIns="139050" rIns="0" bIns="0" anchor="t" anchorCtr="0">
            <a:spAutoFit/>
          </a:bodyPr>
          <a:lstStyle/>
          <a:p>
            <a:pPr marL="609600" marR="0" lvl="0" indent="0" algn="ctr" rtl="0">
              <a:lnSpc>
                <a:spcPct val="115000"/>
              </a:lnSpc>
              <a:spcBef>
                <a:spcPts val="0"/>
              </a:spcBef>
              <a:spcAft>
                <a:spcPts val="0"/>
              </a:spcAft>
              <a:buClr>
                <a:schemeClr val="dk1"/>
              </a:buClr>
              <a:buSzPts val="1100"/>
              <a:buFont typeface="Arial"/>
              <a:buNone/>
            </a:pPr>
            <a:r>
              <a:rPr lang="en-US" sz="2000" b="1" i="0" u="none" strike="noStrike" cap="none">
                <a:solidFill>
                  <a:schemeClr val="accent3"/>
                </a:solidFill>
                <a:latin typeface="Arial"/>
                <a:ea typeface="Arial"/>
                <a:cs typeface="Arial"/>
                <a:sym typeface="Arial"/>
              </a:rPr>
              <a:t>2,000</a:t>
            </a:r>
            <a:endParaRPr sz="2000" b="1" i="0" u="none" strike="noStrike" cap="none">
              <a:solidFill>
                <a:schemeClr val="accent3"/>
              </a:solidFill>
              <a:latin typeface="Arial"/>
              <a:ea typeface="Arial"/>
              <a:cs typeface="Arial"/>
              <a:sym typeface="Arial"/>
            </a:endParaRPr>
          </a:p>
          <a:p>
            <a:pPr marL="60960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chemeClr val="dk1"/>
                </a:solidFill>
                <a:latin typeface="Arial"/>
                <a:ea typeface="Arial"/>
                <a:cs typeface="Arial"/>
                <a:sym typeface="Arial"/>
              </a:rPr>
              <a:t>served by our skills</a:t>
            </a:r>
            <a:endParaRPr sz="1400" b="0" i="0" u="none" strike="noStrike" cap="none">
              <a:solidFill>
                <a:schemeClr val="dk1"/>
              </a:solidFill>
              <a:latin typeface="Arial"/>
              <a:ea typeface="Arial"/>
              <a:cs typeface="Arial"/>
              <a:sym typeface="Arial"/>
            </a:endParaRPr>
          </a:p>
          <a:p>
            <a:pPr marL="609600" marR="0" lvl="0" indent="0" algn="ctr" rtl="0">
              <a:lnSpc>
                <a:spcPct val="115000"/>
              </a:lnSpc>
              <a:spcBef>
                <a:spcPts val="0"/>
              </a:spcBef>
              <a:spcAft>
                <a:spcPts val="0"/>
              </a:spcAft>
              <a:buClr>
                <a:schemeClr val="dk1"/>
              </a:buClr>
              <a:buSzPts val="1100"/>
              <a:buFont typeface="Arial"/>
              <a:buNone/>
            </a:pPr>
            <a:r>
              <a:rPr lang="en-US" sz="1400" b="0" i="0" u="none" strike="noStrike" cap="none">
                <a:solidFill>
                  <a:schemeClr val="dk1"/>
                </a:solidFill>
                <a:latin typeface="Arial"/>
                <a:ea typeface="Arial"/>
                <a:cs typeface="Arial"/>
                <a:sym typeface="Arial"/>
              </a:rPr>
              <a:t>and job placement programs</a:t>
            </a:r>
            <a:endParaRPr sz="1400" b="0" i="0" u="none" strike="noStrike" cap="none">
              <a:solidFill>
                <a:schemeClr val="dk1"/>
              </a:solidFill>
              <a:latin typeface="Arial"/>
              <a:ea typeface="Arial"/>
              <a:cs typeface="Arial"/>
              <a:sym typeface="Arial"/>
            </a:endParaRPr>
          </a:p>
          <a:p>
            <a:pPr marL="0" marR="340360" lvl="0" indent="0" algn="l" rtl="0">
              <a:lnSpc>
                <a:spcPct val="100000"/>
              </a:lnSpc>
              <a:spcBef>
                <a:spcPts val="15"/>
              </a:spcBef>
              <a:spcAft>
                <a:spcPts val="0"/>
              </a:spcAft>
              <a:buClr>
                <a:srgbClr val="000000"/>
              </a:buClr>
              <a:buSzPts val="2000"/>
              <a:buFont typeface="Arial"/>
              <a:buNone/>
            </a:pPr>
            <a:endParaRPr sz="2000" b="1" i="0" u="none" strike="noStrike" cap="none">
              <a:solidFill>
                <a:srgbClr val="00A7B8"/>
              </a:solidFill>
              <a:latin typeface="Arial"/>
              <a:ea typeface="Arial"/>
              <a:cs typeface="Arial"/>
              <a:sym typeface="Arial"/>
            </a:endParaRPr>
          </a:p>
        </p:txBody>
      </p:sp>
      <p:sp>
        <p:nvSpPr>
          <p:cNvPr id="873" name="Google Shape;873;g33afb4e23a4_0_316"/>
          <p:cNvSpPr/>
          <p:nvPr/>
        </p:nvSpPr>
        <p:spPr>
          <a:xfrm>
            <a:off x="403859" y="3654552"/>
            <a:ext cx="2693035" cy="1234439"/>
          </a:xfrm>
          <a:custGeom>
            <a:avLst/>
            <a:gdLst/>
            <a:ahLst/>
            <a:cxnLst/>
            <a:rect l="l" t="t" r="r" b="b"/>
            <a:pathLst>
              <a:path w="2693035" h="1234439" extrusionOk="0">
                <a:moveTo>
                  <a:pt x="2692908" y="0"/>
                </a:moveTo>
                <a:lnTo>
                  <a:pt x="0" y="0"/>
                </a:lnTo>
                <a:lnTo>
                  <a:pt x="0" y="1234440"/>
                </a:lnTo>
                <a:lnTo>
                  <a:pt x="2692908" y="1234440"/>
                </a:lnTo>
                <a:lnTo>
                  <a:pt x="2692908"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4" name="Google Shape;874;g33afb4e23a4_0_316"/>
          <p:cNvSpPr txBox="1"/>
          <p:nvPr/>
        </p:nvSpPr>
        <p:spPr>
          <a:xfrm>
            <a:off x="408375" y="3820224"/>
            <a:ext cx="2693100" cy="952500"/>
          </a:xfrm>
          <a:prstGeom prst="rect">
            <a:avLst/>
          </a:prstGeom>
          <a:noFill/>
          <a:ln>
            <a:noFill/>
          </a:ln>
        </p:spPr>
        <p:txBody>
          <a:bodyPr spcFirstLastPara="1" wrap="square" lIns="0" tIns="138425" rIns="0" bIns="0" anchor="t" anchorCtr="0">
            <a:spAutoFit/>
          </a:bodyPr>
          <a:lstStyle/>
          <a:p>
            <a:pPr marL="609600" marR="0" lvl="0" indent="0" algn="ctr" rtl="0">
              <a:lnSpc>
                <a:spcPct val="115000"/>
              </a:lnSpc>
              <a:spcBef>
                <a:spcPts val="0"/>
              </a:spcBef>
              <a:spcAft>
                <a:spcPts val="0"/>
              </a:spcAft>
              <a:buClr>
                <a:schemeClr val="dk1"/>
              </a:buClr>
              <a:buSzPts val="1100"/>
              <a:buFont typeface="Arial"/>
              <a:buNone/>
            </a:pPr>
            <a:r>
              <a:rPr lang="en-US" sz="1600" b="0" i="0" u="none" strike="noStrike" cap="none">
                <a:solidFill>
                  <a:schemeClr val="dk1"/>
                </a:solidFill>
                <a:latin typeface="Arial"/>
                <a:ea typeface="Arial"/>
                <a:cs typeface="Arial"/>
                <a:sym typeface="Arial"/>
              </a:rPr>
              <a:t>Ecosystem partner</a:t>
            </a:r>
            <a:endParaRPr sz="1600" b="0" i="0" u="none" strike="noStrike" cap="none">
              <a:solidFill>
                <a:schemeClr val="dk1"/>
              </a:solidFill>
              <a:latin typeface="Arial"/>
              <a:ea typeface="Arial"/>
              <a:cs typeface="Arial"/>
              <a:sym typeface="Arial"/>
            </a:endParaRPr>
          </a:p>
          <a:p>
            <a:pPr marL="609600" marR="0" lvl="0" indent="0" algn="ctr" rtl="0">
              <a:lnSpc>
                <a:spcPct val="115000"/>
              </a:lnSpc>
              <a:spcBef>
                <a:spcPts val="0"/>
              </a:spcBef>
              <a:spcAft>
                <a:spcPts val="0"/>
              </a:spcAft>
              <a:buClr>
                <a:schemeClr val="dk1"/>
              </a:buClr>
              <a:buSzPts val="1100"/>
              <a:buFont typeface="Arial"/>
              <a:buNone/>
            </a:pPr>
            <a:r>
              <a:rPr lang="en-US" sz="1600" b="0" i="0" u="none" strike="noStrike" cap="none">
                <a:solidFill>
                  <a:schemeClr val="dk1"/>
                </a:solidFill>
                <a:latin typeface="Arial"/>
                <a:ea typeface="Arial"/>
                <a:cs typeface="Arial"/>
                <a:sym typeface="Arial"/>
              </a:rPr>
              <a:t> in the</a:t>
            </a:r>
            <a:endParaRPr sz="1600" b="0" i="0" u="none" strike="noStrike" cap="none">
              <a:solidFill>
                <a:schemeClr val="dk1"/>
              </a:solidFill>
              <a:latin typeface="Arial"/>
              <a:ea typeface="Arial"/>
              <a:cs typeface="Arial"/>
              <a:sym typeface="Arial"/>
            </a:endParaRPr>
          </a:p>
          <a:p>
            <a:pPr marL="59944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accent3"/>
                </a:solidFill>
                <a:latin typeface="Arial"/>
                <a:ea typeface="Arial"/>
                <a:cs typeface="Arial"/>
                <a:sym typeface="Arial"/>
              </a:rPr>
              <a:t>50 - 30 Challenge</a:t>
            </a:r>
            <a:endParaRPr sz="1600" b="1" i="0" u="none" strike="noStrike" cap="none">
              <a:solidFill>
                <a:schemeClr val="accent3"/>
              </a:solidFill>
              <a:latin typeface="Arial"/>
              <a:ea typeface="Arial"/>
              <a:cs typeface="Arial"/>
              <a:sym typeface="Arial"/>
            </a:endParaRPr>
          </a:p>
        </p:txBody>
      </p:sp>
      <p:sp>
        <p:nvSpPr>
          <p:cNvPr id="875" name="Google Shape;875;g33afb4e23a4_0_316"/>
          <p:cNvSpPr/>
          <p:nvPr/>
        </p:nvSpPr>
        <p:spPr>
          <a:xfrm>
            <a:off x="3285744" y="3654552"/>
            <a:ext cx="2693035" cy="1234439"/>
          </a:xfrm>
          <a:custGeom>
            <a:avLst/>
            <a:gdLst/>
            <a:ahLst/>
            <a:cxnLst/>
            <a:rect l="l" t="t" r="r" b="b"/>
            <a:pathLst>
              <a:path w="2693035" h="1234439" extrusionOk="0">
                <a:moveTo>
                  <a:pt x="2692907" y="0"/>
                </a:moveTo>
                <a:lnTo>
                  <a:pt x="0" y="0"/>
                </a:lnTo>
                <a:lnTo>
                  <a:pt x="0" y="1234440"/>
                </a:lnTo>
                <a:lnTo>
                  <a:pt x="2692907" y="1234440"/>
                </a:lnTo>
                <a:lnTo>
                  <a:pt x="2692907"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6" name="Google Shape;876;g33afb4e23a4_0_316"/>
          <p:cNvSpPr txBox="1"/>
          <p:nvPr/>
        </p:nvSpPr>
        <p:spPr>
          <a:xfrm>
            <a:off x="3225444" y="3660227"/>
            <a:ext cx="2693100" cy="1049100"/>
          </a:xfrm>
          <a:prstGeom prst="rect">
            <a:avLst/>
          </a:prstGeom>
          <a:noFill/>
          <a:ln>
            <a:noFill/>
          </a:ln>
        </p:spPr>
        <p:txBody>
          <a:bodyPr spcFirstLastPara="1" wrap="square" lIns="0" tIns="185400" rIns="0" bIns="0" anchor="t" anchorCtr="0">
            <a:spAutoFit/>
          </a:bodyPr>
          <a:lstStyle/>
          <a:p>
            <a:pPr marL="962025" marR="360045"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Founder and research lead for the </a:t>
            </a:r>
            <a:r>
              <a:rPr lang="en-US" sz="1400" b="1" i="0" u="none" strike="noStrike" cap="none">
                <a:solidFill>
                  <a:schemeClr val="accent3"/>
                </a:solidFill>
                <a:latin typeface="Arial"/>
                <a:ea typeface="Arial"/>
                <a:cs typeface="Arial"/>
                <a:sym typeface="Arial"/>
              </a:rPr>
              <a:t>Future Skills Centre</a:t>
            </a:r>
            <a:endParaRPr sz="1400" b="0" i="0" u="none" strike="noStrike" cap="none">
              <a:solidFill>
                <a:schemeClr val="accent3"/>
              </a:solidFill>
              <a:latin typeface="Arial"/>
              <a:ea typeface="Arial"/>
              <a:cs typeface="Arial"/>
              <a:sym typeface="Arial"/>
            </a:endParaRPr>
          </a:p>
        </p:txBody>
      </p:sp>
      <p:sp>
        <p:nvSpPr>
          <p:cNvPr id="877" name="Google Shape;877;g33afb4e23a4_0_316"/>
          <p:cNvSpPr/>
          <p:nvPr/>
        </p:nvSpPr>
        <p:spPr>
          <a:xfrm>
            <a:off x="6172346" y="3654552"/>
            <a:ext cx="2693034" cy="1234439"/>
          </a:xfrm>
          <a:custGeom>
            <a:avLst/>
            <a:gdLst/>
            <a:ahLst/>
            <a:cxnLst/>
            <a:rect l="l" t="t" r="r" b="b"/>
            <a:pathLst>
              <a:path w="2693034" h="1234439" extrusionOk="0">
                <a:moveTo>
                  <a:pt x="2692907" y="0"/>
                </a:moveTo>
                <a:lnTo>
                  <a:pt x="0" y="0"/>
                </a:lnTo>
                <a:lnTo>
                  <a:pt x="0" y="1234440"/>
                </a:lnTo>
                <a:lnTo>
                  <a:pt x="2692907" y="1234440"/>
                </a:lnTo>
                <a:lnTo>
                  <a:pt x="2692907" y="0"/>
                </a:lnTo>
                <a:close/>
              </a:path>
            </a:pathLst>
          </a:custGeom>
          <a:solidFill>
            <a:srgbClr val="F1F1F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8" name="Google Shape;878;g33afb4e23a4_0_316"/>
          <p:cNvSpPr txBox="1"/>
          <p:nvPr/>
        </p:nvSpPr>
        <p:spPr>
          <a:xfrm>
            <a:off x="6163130" y="3755352"/>
            <a:ext cx="2693100" cy="941400"/>
          </a:xfrm>
          <a:prstGeom prst="rect">
            <a:avLst/>
          </a:prstGeom>
          <a:noFill/>
          <a:ln>
            <a:noFill/>
          </a:ln>
        </p:spPr>
        <p:txBody>
          <a:bodyPr spcFirstLastPara="1" wrap="square" lIns="0" tIns="78725" rIns="0" bIns="0" anchor="t" anchorCtr="0">
            <a:spAutoFit/>
          </a:bodyPr>
          <a:lstStyle/>
          <a:p>
            <a:pPr marL="871855" marR="264160" lvl="0" indent="-635"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Founder for the </a:t>
            </a:r>
            <a:r>
              <a:rPr lang="en-US" sz="1400" b="1" i="0" u="none" strike="noStrike" cap="none">
                <a:solidFill>
                  <a:schemeClr val="accent3"/>
                </a:solidFill>
                <a:latin typeface="Arial"/>
                <a:ea typeface="Arial"/>
                <a:cs typeface="Arial"/>
                <a:sym typeface="Arial"/>
              </a:rPr>
              <a:t>Women Entrepreneurship Knowledge Hub</a:t>
            </a:r>
            <a:endParaRPr sz="1400" b="0" i="0" u="none" strike="noStrike" cap="none">
              <a:solidFill>
                <a:schemeClr val="accent3"/>
              </a:solidFill>
              <a:latin typeface="Arial"/>
              <a:ea typeface="Arial"/>
              <a:cs typeface="Arial"/>
              <a:sym typeface="Arial"/>
            </a:endParaRPr>
          </a:p>
        </p:txBody>
      </p:sp>
      <p:sp>
        <p:nvSpPr>
          <p:cNvPr id="879" name="Google Shape;879;g33afb4e23a4_0_316"/>
          <p:cNvSpPr txBox="1"/>
          <p:nvPr/>
        </p:nvSpPr>
        <p:spPr>
          <a:xfrm>
            <a:off x="408369" y="313728"/>
            <a:ext cx="8030700" cy="457800"/>
          </a:xfrm>
          <a:prstGeom prst="rect">
            <a:avLst/>
          </a:prstGeom>
          <a:noFill/>
          <a:ln>
            <a:noFill/>
          </a:ln>
        </p:spPr>
        <p:txBody>
          <a:bodyPr spcFirstLastPara="1" wrap="square" lIns="0" tIns="41900" rIns="0" bIns="0" anchor="t" anchorCtr="0">
            <a:spAutoFit/>
          </a:bodyPr>
          <a:lstStyle/>
          <a:p>
            <a:pPr marL="0" marR="0" lvl="0" indent="0" algn="l" rtl="0">
              <a:lnSpc>
                <a:spcPct val="90000"/>
              </a:lnSpc>
              <a:spcBef>
                <a:spcPts val="0"/>
              </a:spcBef>
              <a:spcAft>
                <a:spcPts val="0"/>
              </a:spcAft>
              <a:buClr>
                <a:schemeClr val="dk1"/>
              </a:buClr>
              <a:buSzPts val="3000"/>
              <a:buFont typeface="Arial"/>
              <a:buNone/>
            </a:pPr>
            <a:r>
              <a:rPr lang="en-US" sz="3000" b="1" i="0" u="none" strike="noStrike" cap="none">
                <a:solidFill>
                  <a:schemeClr val="accent3"/>
                </a:solidFill>
                <a:latin typeface="Arial"/>
                <a:ea typeface="Arial"/>
                <a:cs typeface="Arial"/>
                <a:sym typeface="Arial"/>
              </a:rPr>
              <a:t>The Diversity Institute</a:t>
            </a:r>
            <a:endParaRPr sz="1700" b="0" i="0" u="none" strike="noStrike" cap="none">
              <a:solidFill>
                <a:schemeClr val="accent3"/>
              </a:solidFill>
              <a:latin typeface="Arial"/>
              <a:ea typeface="Arial"/>
              <a:cs typeface="Arial"/>
              <a:sym typeface="Arial"/>
            </a:endParaRPr>
          </a:p>
        </p:txBody>
      </p:sp>
      <p:pic>
        <p:nvPicPr>
          <p:cNvPr id="880" name="Google Shape;880;g33afb4e23a4_0_316"/>
          <p:cNvPicPr preferRelativeResize="0"/>
          <p:nvPr/>
        </p:nvPicPr>
        <p:blipFill rotWithShape="1">
          <a:blip r:embed="rId3">
            <a:alphaModFix/>
          </a:blip>
          <a:srcRect/>
          <a:stretch/>
        </p:blipFill>
        <p:spPr>
          <a:xfrm>
            <a:off x="6313932" y="3962400"/>
            <a:ext cx="585215" cy="527304"/>
          </a:xfrm>
          <a:prstGeom prst="rect">
            <a:avLst/>
          </a:prstGeom>
          <a:noFill/>
          <a:ln>
            <a:noFill/>
          </a:ln>
        </p:spPr>
      </p:pic>
      <p:pic>
        <p:nvPicPr>
          <p:cNvPr id="881" name="Google Shape;881;g33afb4e23a4_0_316"/>
          <p:cNvPicPr preferRelativeResize="0"/>
          <p:nvPr/>
        </p:nvPicPr>
        <p:blipFill rotWithShape="1">
          <a:blip r:embed="rId4">
            <a:alphaModFix/>
          </a:blip>
          <a:srcRect/>
          <a:stretch/>
        </p:blipFill>
        <p:spPr>
          <a:xfrm>
            <a:off x="3464052" y="4032503"/>
            <a:ext cx="627888" cy="591312"/>
          </a:xfrm>
          <a:prstGeom prst="rect">
            <a:avLst/>
          </a:prstGeom>
          <a:noFill/>
          <a:ln>
            <a:noFill/>
          </a:ln>
        </p:spPr>
      </p:pic>
      <p:grpSp>
        <p:nvGrpSpPr>
          <p:cNvPr id="882" name="Google Shape;882;g33afb4e23a4_0_316"/>
          <p:cNvGrpSpPr/>
          <p:nvPr/>
        </p:nvGrpSpPr>
        <p:grpSpPr>
          <a:xfrm>
            <a:off x="678496" y="2725713"/>
            <a:ext cx="235584" cy="386080"/>
            <a:chOff x="678496" y="2725713"/>
            <a:chExt cx="235584" cy="386080"/>
          </a:xfrm>
        </p:grpSpPr>
        <p:sp>
          <p:nvSpPr>
            <p:cNvPr id="883" name="Google Shape;883;g33afb4e23a4_0_316"/>
            <p:cNvSpPr/>
            <p:nvPr/>
          </p:nvSpPr>
          <p:spPr>
            <a:xfrm>
              <a:off x="678496" y="2725713"/>
              <a:ext cx="235584" cy="386080"/>
            </a:xfrm>
            <a:custGeom>
              <a:avLst/>
              <a:gdLst/>
              <a:ahLst/>
              <a:cxnLst/>
              <a:rect l="l" t="t" r="r" b="b"/>
              <a:pathLst>
                <a:path w="235584" h="386080" extrusionOk="0">
                  <a:moveTo>
                    <a:pt x="117540" y="0"/>
                  </a:moveTo>
                  <a:lnTo>
                    <a:pt x="62151" y="13783"/>
                  </a:lnTo>
                  <a:lnTo>
                    <a:pt x="19783" y="52000"/>
                  </a:lnTo>
                  <a:lnTo>
                    <a:pt x="0" y="105533"/>
                  </a:lnTo>
                  <a:lnTo>
                    <a:pt x="218" y="134095"/>
                  </a:lnTo>
                  <a:lnTo>
                    <a:pt x="61041" y="280824"/>
                  </a:lnTo>
                  <a:lnTo>
                    <a:pt x="107370" y="377990"/>
                  </a:lnTo>
                  <a:lnTo>
                    <a:pt x="117150" y="385814"/>
                  </a:lnTo>
                  <a:lnTo>
                    <a:pt x="124890" y="381836"/>
                  </a:lnTo>
                  <a:lnTo>
                    <a:pt x="126618" y="380108"/>
                  </a:lnTo>
                  <a:lnTo>
                    <a:pt x="127710" y="377990"/>
                  </a:lnTo>
                  <a:lnTo>
                    <a:pt x="130114" y="372948"/>
                  </a:lnTo>
                  <a:lnTo>
                    <a:pt x="117460" y="372948"/>
                  </a:lnTo>
                  <a:lnTo>
                    <a:pt x="71233" y="275975"/>
                  </a:lnTo>
                  <a:lnTo>
                    <a:pt x="17791" y="157823"/>
                  </a:lnTo>
                  <a:lnTo>
                    <a:pt x="11390" y="132454"/>
                  </a:lnTo>
                  <a:lnTo>
                    <a:pt x="11239" y="106656"/>
                  </a:lnTo>
                  <a:lnTo>
                    <a:pt x="17209" y="81557"/>
                  </a:lnTo>
                  <a:lnTo>
                    <a:pt x="29171" y="58285"/>
                  </a:lnTo>
                  <a:lnTo>
                    <a:pt x="59308" y="28573"/>
                  </a:lnTo>
                  <a:lnTo>
                    <a:pt x="97185" y="13256"/>
                  </a:lnTo>
                  <a:lnTo>
                    <a:pt x="171540" y="13256"/>
                  </a:lnTo>
                  <a:lnTo>
                    <a:pt x="146278" y="3533"/>
                  </a:lnTo>
                  <a:lnTo>
                    <a:pt x="117540" y="0"/>
                  </a:lnTo>
                  <a:close/>
                </a:path>
                <a:path w="235584" h="386080" extrusionOk="0">
                  <a:moveTo>
                    <a:pt x="171540" y="13256"/>
                  </a:moveTo>
                  <a:lnTo>
                    <a:pt x="97185" y="13256"/>
                  </a:lnTo>
                  <a:lnTo>
                    <a:pt x="138043" y="13257"/>
                  </a:lnTo>
                  <a:lnTo>
                    <a:pt x="177123" y="29502"/>
                  </a:lnTo>
                  <a:lnTo>
                    <a:pt x="205961" y="58365"/>
                  </a:lnTo>
                  <a:lnTo>
                    <a:pt x="223846" y="106703"/>
                  </a:lnTo>
                  <a:lnTo>
                    <a:pt x="223685" y="132478"/>
                  </a:lnTo>
                  <a:lnTo>
                    <a:pt x="217284" y="157823"/>
                  </a:lnTo>
                  <a:lnTo>
                    <a:pt x="163740" y="276187"/>
                  </a:lnTo>
                  <a:lnTo>
                    <a:pt x="117611" y="372948"/>
                  </a:lnTo>
                  <a:lnTo>
                    <a:pt x="130114" y="372948"/>
                  </a:lnTo>
                  <a:lnTo>
                    <a:pt x="174039" y="280824"/>
                  </a:lnTo>
                  <a:lnTo>
                    <a:pt x="227713" y="162159"/>
                  </a:lnTo>
                  <a:lnTo>
                    <a:pt x="234858" y="134095"/>
                  </a:lnTo>
                  <a:lnTo>
                    <a:pt x="235071" y="105533"/>
                  </a:lnTo>
                  <a:lnTo>
                    <a:pt x="228491" y="77742"/>
                  </a:lnTo>
                  <a:lnTo>
                    <a:pt x="215259" y="51972"/>
                  </a:lnTo>
                  <a:lnTo>
                    <a:pt x="196264" y="30121"/>
                  </a:lnTo>
                  <a:lnTo>
                    <a:pt x="172874" y="13769"/>
                  </a:lnTo>
                  <a:lnTo>
                    <a:pt x="171540" y="13256"/>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4" name="Google Shape;884;g33afb4e23a4_0_316"/>
            <p:cNvSpPr/>
            <p:nvPr/>
          </p:nvSpPr>
          <p:spPr>
            <a:xfrm>
              <a:off x="678496" y="2725713"/>
              <a:ext cx="235584" cy="386080"/>
            </a:xfrm>
            <a:custGeom>
              <a:avLst/>
              <a:gdLst/>
              <a:ahLst/>
              <a:cxnLst/>
              <a:rect l="l" t="t" r="r" b="b"/>
              <a:pathLst>
                <a:path w="235584" h="386080" extrusionOk="0">
                  <a:moveTo>
                    <a:pt x="117540" y="0"/>
                  </a:moveTo>
                  <a:lnTo>
                    <a:pt x="62171" y="13769"/>
                  </a:lnTo>
                  <a:lnTo>
                    <a:pt x="19797" y="51972"/>
                  </a:lnTo>
                  <a:lnTo>
                    <a:pt x="0" y="105533"/>
                  </a:lnTo>
                  <a:lnTo>
                    <a:pt x="217" y="134090"/>
                  </a:lnTo>
                  <a:lnTo>
                    <a:pt x="61041" y="280824"/>
                  </a:lnTo>
                  <a:lnTo>
                    <a:pt x="107370" y="377990"/>
                  </a:lnTo>
                  <a:lnTo>
                    <a:pt x="117150" y="385814"/>
                  </a:lnTo>
                  <a:lnTo>
                    <a:pt x="122766" y="382928"/>
                  </a:lnTo>
                  <a:lnTo>
                    <a:pt x="174039" y="280824"/>
                  </a:lnTo>
                  <a:lnTo>
                    <a:pt x="227713" y="162159"/>
                  </a:lnTo>
                  <a:lnTo>
                    <a:pt x="235074" y="105545"/>
                  </a:lnTo>
                  <a:lnTo>
                    <a:pt x="228502" y="77762"/>
                  </a:lnTo>
                  <a:lnTo>
                    <a:pt x="196295" y="30142"/>
                  </a:lnTo>
                  <a:lnTo>
                    <a:pt x="146278" y="3533"/>
                  </a:lnTo>
                  <a:lnTo>
                    <a:pt x="117540" y="0"/>
                  </a:lnTo>
                  <a:close/>
                </a:path>
                <a:path w="235584" h="386080" extrusionOk="0">
                  <a:moveTo>
                    <a:pt x="217284" y="157823"/>
                  </a:moveTo>
                  <a:lnTo>
                    <a:pt x="163841" y="275975"/>
                  </a:lnTo>
                  <a:lnTo>
                    <a:pt x="117611" y="372948"/>
                  </a:lnTo>
                  <a:lnTo>
                    <a:pt x="117460" y="372948"/>
                  </a:lnTo>
                  <a:lnTo>
                    <a:pt x="71329" y="276187"/>
                  </a:lnTo>
                  <a:lnTo>
                    <a:pt x="17791" y="157823"/>
                  </a:lnTo>
                  <a:lnTo>
                    <a:pt x="11390" y="132454"/>
                  </a:lnTo>
                  <a:lnTo>
                    <a:pt x="11239" y="106656"/>
                  </a:lnTo>
                  <a:lnTo>
                    <a:pt x="17209" y="81557"/>
                  </a:lnTo>
                  <a:lnTo>
                    <a:pt x="29171" y="58285"/>
                  </a:lnTo>
                  <a:lnTo>
                    <a:pt x="59308" y="28573"/>
                  </a:lnTo>
                  <a:lnTo>
                    <a:pt x="97185" y="13256"/>
                  </a:lnTo>
                  <a:lnTo>
                    <a:pt x="138043" y="13257"/>
                  </a:lnTo>
                  <a:lnTo>
                    <a:pt x="177123" y="29502"/>
                  </a:lnTo>
                  <a:lnTo>
                    <a:pt x="205961" y="58365"/>
                  </a:lnTo>
                  <a:lnTo>
                    <a:pt x="223846" y="106703"/>
                  </a:lnTo>
                  <a:lnTo>
                    <a:pt x="223685" y="132478"/>
                  </a:lnTo>
                  <a:lnTo>
                    <a:pt x="217284" y="157823"/>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85" name="Google Shape;885;g33afb4e23a4_0_316"/>
            <p:cNvPicPr preferRelativeResize="0"/>
            <p:nvPr/>
          </p:nvPicPr>
          <p:blipFill rotWithShape="1">
            <a:blip r:embed="rId5">
              <a:alphaModFix/>
            </a:blip>
            <a:srcRect/>
            <a:stretch/>
          </p:blipFill>
          <p:spPr>
            <a:xfrm>
              <a:off x="740431" y="2788740"/>
              <a:ext cx="111213" cy="111204"/>
            </a:xfrm>
            <a:prstGeom prst="rect">
              <a:avLst/>
            </a:prstGeom>
            <a:noFill/>
            <a:ln>
              <a:noFill/>
            </a:ln>
          </p:spPr>
        </p:pic>
      </p:grpSp>
      <p:pic>
        <p:nvPicPr>
          <p:cNvPr id="886" name="Google Shape;886;g33afb4e23a4_0_316"/>
          <p:cNvPicPr preferRelativeResize="0"/>
          <p:nvPr/>
        </p:nvPicPr>
        <p:blipFill rotWithShape="1">
          <a:blip r:embed="rId6">
            <a:alphaModFix/>
          </a:blip>
          <a:srcRect/>
          <a:stretch/>
        </p:blipFill>
        <p:spPr>
          <a:xfrm>
            <a:off x="6370948" y="1338687"/>
            <a:ext cx="393708" cy="393658"/>
          </a:xfrm>
          <a:prstGeom prst="rect">
            <a:avLst/>
          </a:prstGeom>
          <a:noFill/>
          <a:ln>
            <a:noFill/>
          </a:ln>
        </p:spPr>
      </p:pic>
      <p:pic>
        <p:nvPicPr>
          <p:cNvPr id="887" name="Google Shape;887;g33afb4e23a4_0_316"/>
          <p:cNvPicPr preferRelativeResize="0"/>
          <p:nvPr/>
        </p:nvPicPr>
        <p:blipFill rotWithShape="1">
          <a:blip r:embed="rId7">
            <a:alphaModFix/>
          </a:blip>
          <a:srcRect/>
          <a:stretch/>
        </p:blipFill>
        <p:spPr>
          <a:xfrm>
            <a:off x="3525530" y="1372064"/>
            <a:ext cx="506695" cy="388526"/>
          </a:xfrm>
          <a:prstGeom prst="rect">
            <a:avLst/>
          </a:prstGeom>
          <a:noFill/>
          <a:ln>
            <a:noFill/>
          </a:ln>
        </p:spPr>
      </p:pic>
      <p:grpSp>
        <p:nvGrpSpPr>
          <p:cNvPr id="888" name="Google Shape;888;g33afb4e23a4_0_316"/>
          <p:cNvGrpSpPr/>
          <p:nvPr/>
        </p:nvGrpSpPr>
        <p:grpSpPr>
          <a:xfrm>
            <a:off x="586028" y="1342935"/>
            <a:ext cx="384810" cy="384810"/>
            <a:chOff x="586028" y="1342935"/>
            <a:chExt cx="384810" cy="384810"/>
          </a:xfrm>
        </p:grpSpPr>
        <p:sp>
          <p:nvSpPr>
            <p:cNvPr id="889" name="Google Shape;889;g33afb4e23a4_0_316"/>
            <p:cNvSpPr/>
            <p:nvPr/>
          </p:nvSpPr>
          <p:spPr>
            <a:xfrm>
              <a:off x="586028" y="1342935"/>
              <a:ext cx="384809" cy="384810"/>
            </a:xfrm>
            <a:custGeom>
              <a:avLst/>
              <a:gdLst/>
              <a:ahLst/>
              <a:cxnLst/>
              <a:rect l="l" t="t" r="r" b="b"/>
              <a:pathLst>
                <a:path w="384809" h="384810" extrusionOk="0">
                  <a:moveTo>
                    <a:pt x="384187" y="11811"/>
                  </a:moveTo>
                  <a:lnTo>
                    <a:pt x="372884" y="11811"/>
                  </a:lnTo>
                  <a:lnTo>
                    <a:pt x="372884" y="57010"/>
                  </a:lnTo>
                  <a:lnTo>
                    <a:pt x="384187" y="57010"/>
                  </a:lnTo>
                  <a:lnTo>
                    <a:pt x="384187" y="11811"/>
                  </a:lnTo>
                  <a:close/>
                </a:path>
                <a:path w="384809" h="384810" extrusionOk="0">
                  <a:moveTo>
                    <a:pt x="384187" y="0"/>
                  </a:moveTo>
                  <a:lnTo>
                    <a:pt x="0" y="0"/>
                  </a:lnTo>
                  <a:lnTo>
                    <a:pt x="0" y="11430"/>
                  </a:lnTo>
                  <a:lnTo>
                    <a:pt x="0" y="57150"/>
                  </a:lnTo>
                  <a:lnTo>
                    <a:pt x="0" y="68580"/>
                  </a:lnTo>
                  <a:lnTo>
                    <a:pt x="0" y="373354"/>
                  </a:lnTo>
                  <a:lnTo>
                    <a:pt x="0" y="384784"/>
                  </a:lnTo>
                  <a:lnTo>
                    <a:pt x="384187" y="384784"/>
                  </a:lnTo>
                  <a:lnTo>
                    <a:pt x="384187" y="373354"/>
                  </a:lnTo>
                  <a:lnTo>
                    <a:pt x="384187" y="68580"/>
                  </a:lnTo>
                  <a:lnTo>
                    <a:pt x="384187" y="68300"/>
                  </a:lnTo>
                  <a:lnTo>
                    <a:pt x="384187" y="57150"/>
                  </a:lnTo>
                  <a:lnTo>
                    <a:pt x="372884" y="57150"/>
                  </a:lnTo>
                  <a:lnTo>
                    <a:pt x="372884" y="68580"/>
                  </a:lnTo>
                  <a:lnTo>
                    <a:pt x="372884" y="373354"/>
                  </a:lnTo>
                  <a:lnTo>
                    <a:pt x="11290" y="373354"/>
                  </a:lnTo>
                  <a:lnTo>
                    <a:pt x="11290" y="68580"/>
                  </a:lnTo>
                  <a:lnTo>
                    <a:pt x="372884" y="68580"/>
                  </a:lnTo>
                  <a:lnTo>
                    <a:pt x="372884" y="57150"/>
                  </a:lnTo>
                  <a:lnTo>
                    <a:pt x="11290" y="57150"/>
                  </a:lnTo>
                  <a:lnTo>
                    <a:pt x="11290" y="11430"/>
                  </a:lnTo>
                  <a:lnTo>
                    <a:pt x="384187" y="11430"/>
                  </a:lnTo>
                  <a:lnTo>
                    <a:pt x="384187" y="0"/>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0" name="Google Shape;890;g33afb4e23a4_0_316"/>
            <p:cNvSpPr/>
            <p:nvPr/>
          </p:nvSpPr>
          <p:spPr>
            <a:xfrm>
              <a:off x="586029" y="1343445"/>
              <a:ext cx="384809" cy="384175"/>
            </a:xfrm>
            <a:custGeom>
              <a:avLst/>
              <a:gdLst/>
              <a:ahLst/>
              <a:cxnLst/>
              <a:rect l="l" t="t" r="r" b="b"/>
              <a:pathLst>
                <a:path w="384809" h="384175" extrusionOk="0">
                  <a:moveTo>
                    <a:pt x="0" y="384143"/>
                  </a:moveTo>
                  <a:lnTo>
                    <a:pt x="384192" y="384143"/>
                  </a:lnTo>
                  <a:lnTo>
                    <a:pt x="384192" y="0"/>
                  </a:lnTo>
                  <a:lnTo>
                    <a:pt x="0" y="0"/>
                  </a:lnTo>
                  <a:lnTo>
                    <a:pt x="0" y="384143"/>
                  </a:lnTo>
                  <a:close/>
                </a:path>
                <a:path w="384809" h="384175" extrusionOk="0">
                  <a:moveTo>
                    <a:pt x="11299" y="11298"/>
                  </a:moveTo>
                  <a:lnTo>
                    <a:pt x="372893" y="11298"/>
                  </a:lnTo>
                  <a:lnTo>
                    <a:pt x="372893" y="56491"/>
                  </a:lnTo>
                  <a:lnTo>
                    <a:pt x="11299" y="56491"/>
                  </a:lnTo>
                  <a:lnTo>
                    <a:pt x="11299" y="11298"/>
                  </a:lnTo>
                  <a:close/>
                </a:path>
                <a:path w="384809" h="384175" extrusionOk="0">
                  <a:moveTo>
                    <a:pt x="11299" y="67789"/>
                  </a:moveTo>
                  <a:lnTo>
                    <a:pt x="372893" y="67790"/>
                  </a:lnTo>
                  <a:lnTo>
                    <a:pt x="372893" y="372845"/>
                  </a:lnTo>
                  <a:lnTo>
                    <a:pt x="11299" y="372844"/>
                  </a:lnTo>
                  <a:lnTo>
                    <a:pt x="11299" y="67789"/>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1" name="Google Shape;891;g33afb4e23a4_0_316"/>
            <p:cNvSpPr/>
            <p:nvPr/>
          </p:nvSpPr>
          <p:spPr>
            <a:xfrm>
              <a:off x="631229" y="1445130"/>
              <a:ext cx="294005" cy="237489"/>
            </a:xfrm>
            <a:custGeom>
              <a:avLst/>
              <a:gdLst/>
              <a:ahLst/>
              <a:cxnLst/>
              <a:rect l="l" t="t" r="r" b="b"/>
              <a:pathLst>
                <a:path w="294005" h="237489" extrusionOk="0">
                  <a:moveTo>
                    <a:pt x="293794" y="11298"/>
                  </a:moveTo>
                  <a:lnTo>
                    <a:pt x="282494" y="11298"/>
                  </a:lnTo>
                  <a:lnTo>
                    <a:pt x="282494" y="56491"/>
                  </a:lnTo>
                  <a:lnTo>
                    <a:pt x="0" y="56491"/>
                  </a:lnTo>
                  <a:lnTo>
                    <a:pt x="0" y="237264"/>
                  </a:lnTo>
                  <a:lnTo>
                    <a:pt x="180796" y="237264"/>
                  </a:lnTo>
                  <a:lnTo>
                    <a:pt x="180796" y="225966"/>
                  </a:lnTo>
                  <a:lnTo>
                    <a:pt x="11299" y="225966"/>
                  </a:lnTo>
                  <a:lnTo>
                    <a:pt x="11299" y="180773"/>
                  </a:lnTo>
                  <a:lnTo>
                    <a:pt x="293794" y="180773"/>
                  </a:lnTo>
                  <a:lnTo>
                    <a:pt x="293794" y="169475"/>
                  </a:lnTo>
                  <a:lnTo>
                    <a:pt x="11299" y="169474"/>
                  </a:lnTo>
                  <a:lnTo>
                    <a:pt x="11299" y="124281"/>
                  </a:lnTo>
                  <a:lnTo>
                    <a:pt x="293794" y="124281"/>
                  </a:lnTo>
                  <a:lnTo>
                    <a:pt x="293794" y="112983"/>
                  </a:lnTo>
                  <a:lnTo>
                    <a:pt x="11299" y="112983"/>
                  </a:lnTo>
                  <a:lnTo>
                    <a:pt x="11299" y="67789"/>
                  </a:lnTo>
                  <a:lnTo>
                    <a:pt x="293794" y="67790"/>
                  </a:lnTo>
                  <a:lnTo>
                    <a:pt x="293794" y="11298"/>
                  </a:lnTo>
                  <a:close/>
                </a:path>
                <a:path w="294005" h="237489" extrusionOk="0">
                  <a:moveTo>
                    <a:pt x="67798" y="180773"/>
                  </a:moveTo>
                  <a:lnTo>
                    <a:pt x="56498" y="180773"/>
                  </a:lnTo>
                  <a:lnTo>
                    <a:pt x="56498" y="225966"/>
                  </a:lnTo>
                  <a:lnTo>
                    <a:pt x="67798" y="225966"/>
                  </a:lnTo>
                  <a:lnTo>
                    <a:pt x="67798" y="180773"/>
                  </a:lnTo>
                  <a:close/>
                </a:path>
                <a:path w="294005" h="237489" extrusionOk="0">
                  <a:moveTo>
                    <a:pt x="124297" y="180773"/>
                  </a:moveTo>
                  <a:lnTo>
                    <a:pt x="112997" y="180773"/>
                  </a:lnTo>
                  <a:lnTo>
                    <a:pt x="112997" y="225966"/>
                  </a:lnTo>
                  <a:lnTo>
                    <a:pt x="124297" y="225966"/>
                  </a:lnTo>
                  <a:lnTo>
                    <a:pt x="124297" y="180773"/>
                  </a:lnTo>
                  <a:close/>
                </a:path>
                <a:path w="294005" h="237489" extrusionOk="0">
                  <a:moveTo>
                    <a:pt x="180796" y="180773"/>
                  </a:moveTo>
                  <a:lnTo>
                    <a:pt x="169496" y="180773"/>
                  </a:lnTo>
                  <a:lnTo>
                    <a:pt x="169496" y="225966"/>
                  </a:lnTo>
                  <a:lnTo>
                    <a:pt x="180796" y="225966"/>
                  </a:lnTo>
                  <a:lnTo>
                    <a:pt x="180796" y="180773"/>
                  </a:lnTo>
                  <a:close/>
                </a:path>
                <a:path w="294005" h="237489" extrusionOk="0">
                  <a:moveTo>
                    <a:pt x="67798" y="124281"/>
                  </a:moveTo>
                  <a:lnTo>
                    <a:pt x="56498" y="124281"/>
                  </a:lnTo>
                  <a:lnTo>
                    <a:pt x="56498" y="169474"/>
                  </a:lnTo>
                  <a:lnTo>
                    <a:pt x="67798" y="169474"/>
                  </a:lnTo>
                  <a:lnTo>
                    <a:pt x="67798" y="124281"/>
                  </a:lnTo>
                  <a:close/>
                </a:path>
                <a:path w="294005" h="237489" extrusionOk="0">
                  <a:moveTo>
                    <a:pt x="124297" y="124281"/>
                  </a:moveTo>
                  <a:lnTo>
                    <a:pt x="112997" y="124281"/>
                  </a:lnTo>
                  <a:lnTo>
                    <a:pt x="112997" y="169474"/>
                  </a:lnTo>
                  <a:lnTo>
                    <a:pt x="124297" y="169474"/>
                  </a:lnTo>
                  <a:lnTo>
                    <a:pt x="124297" y="124281"/>
                  </a:lnTo>
                  <a:close/>
                </a:path>
                <a:path w="294005" h="237489" extrusionOk="0">
                  <a:moveTo>
                    <a:pt x="180796" y="124281"/>
                  </a:moveTo>
                  <a:lnTo>
                    <a:pt x="169496" y="124281"/>
                  </a:lnTo>
                  <a:lnTo>
                    <a:pt x="169496" y="169474"/>
                  </a:lnTo>
                  <a:lnTo>
                    <a:pt x="180796" y="169474"/>
                  </a:lnTo>
                  <a:lnTo>
                    <a:pt x="180796" y="124281"/>
                  </a:lnTo>
                  <a:close/>
                </a:path>
                <a:path w="294005" h="237489" extrusionOk="0">
                  <a:moveTo>
                    <a:pt x="237295" y="124281"/>
                  </a:moveTo>
                  <a:lnTo>
                    <a:pt x="225995" y="124281"/>
                  </a:lnTo>
                  <a:lnTo>
                    <a:pt x="225995" y="169474"/>
                  </a:lnTo>
                  <a:lnTo>
                    <a:pt x="237295" y="169475"/>
                  </a:lnTo>
                  <a:lnTo>
                    <a:pt x="237295" y="124281"/>
                  </a:lnTo>
                  <a:close/>
                </a:path>
                <a:path w="294005" h="237489" extrusionOk="0">
                  <a:moveTo>
                    <a:pt x="293794" y="124281"/>
                  </a:moveTo>
                  <a:lnTo>
                    <a:pt x="282494" y="124281"/>
                  </a:lnTo>
                  <a:lnTo>
                    <a:pt x="282494" y="169475"/>
                  </a:lnTo>
                  <a:lnTo>
                    <a:pt x="293794" y="169475"/>
                  </a:lnTo>
                  <a:lnTo>
                    <a:pt x="293794" y="124281"/>
                  </a:lnTo>
                  <a:close/>
                </a:path>
                <a:path w="294005" h="237489" extrusionOk="0">
                  <a:moveTo>
                    <a:pt x="67798" y="67789"/>
                  </a:moveTo>
                  <a:lnTo>
                    <a:pt x="56498" y="67789"/>
                  </a:lnTo>
                  <a:lnTo>
                    <a:pt x="56498" y="112983"/>
                  </a:lnTo>
                  <a:lnTo>
                    <a:pt x="67798" y="112983"/>
                  </a:lnTo>
                  <a:lnTo>
                    <a:pt x="67798" y="67789"/>
                  </a:lnTo>
                  <a:close/>
                </a:path>
                <a:path w="294005" h="237489" extrusionOk="0">
                  <a:moveTo>
                    <a:pt x="124297" y="67789"/>
                  </a:moveTo>
                  <a:lnTo>
                    <a:pt x="112997" y="67789"/>
                  </a:lnTo>
                  <a:lnTo>
                    <a:pt x="112997" y="112983"/>
                  </a:lnTo>
                  <a:lnTo>
                    <a:pt x="124297" y="112983"/>
                  </a:lnTo>
                  <a:lnTo>
                    <a:pt x="124297" y="67789"/>
                  </a:lnTo>
                  <a:close/>
                </a:path>
                <a:path w="294005" h="237489" extrusionOk="0">
                  <a:moveTo>
                    <a:pt x="180796" y="67790"/>
                  </a:moveTo>
                  <a:lnTo>
                    <a:pt x="169496" y="67790"/>
                  </a:lnTo>
                  <a:lnTo>
                    <a:pt x="169496" y="112983"/>
                  </a:lnTo>
                  <a:lnTo>
                    <a:pt x="180796" y="112983"/>
                  </a:lnTo>
                  <a:lnTo>
                    <a:pt x="180796" y="67790"/>
                  </a:lnTo>
                  <a:close/>
                </a:path>
                <a:path w="294005" h="237489" extrusionOk="0">
                  <a:moveTo>
                    <a:pt x="237295" y="67790"/>
                  </a:moveTo>
                  <a:lnTo>
                    <a:pt x="225995" y="67790"/>
                  </a:lnTo>
                  <a:lnTo>
                    <a:pt x="225995" y="112983"/>
                  </a:lnTo>
                  <a:lnTo>
                    <a:pt x="237295" y="112983"/>
                  </a:lnTo>
                  <a:lnTo>
                    <a:pt x="237295" y="67790"/>
                  </a:lnTo>
                  <a:close/>
                </a:path>
                <a:path w="294005" h="237489" extrusionOk="0">
                  <a:moveTo>
                    <a:pt x="293794" y="67790"/>
                  </a:moveTo>
                  <a:lnTo>
                    <a:pt x="282494" y="67790"/>
                  </a:lnTo>
                  <a:lnTo>
                    <a:pt x="282494" y="112983"/>
                  </a:lnTo>
                  <a:lnTo>
                    <a:pt x="293794" y="112983"/>
                  </a:lnTo>
                  <a:lnTo>
                    <a:pt x="293794" y="67790"/>
                  </a:lnTo>
                  <a:close/>
                </a:path>
                <a:path w="294005" h="237489" extrusionOk="0">
                  <a:moveTo>
                    <a:pt x="293794" y="0"/>
                  </a:moveTo>
                  <a:lnTo>
                    <a:pt x="56498" y="0"/>
                  </a:lnTo>
                  <a:lnTo>
                    <a:pt x="56498" y="56491"/>
                  </a:lnTo>
                  <a:lnTo>
                    <a:pt x="67798" y="56491"/>
                  </a:lnTo>
                  <a:lnTo>
                    <a:pt x="67798" y="11298"/>
                  </a:lnTo>
                  <a:lnTo>
                    <a:pt x="293794" y="11298"/>
                  </a:lnTo>
                  <a:lnTo>
                    <a:pt x="293794" y="0"/>
                  </a:lnTo>
                  <a:close/>
                </a:path>
                <a:path w="294005" h="237489" extrusionOk="0">
                  <a:moveTo>
                    <a:pt x="124297" y="11298"/>
                  </a:moveTo>
                  <a:lnTo>
                    <a:pt x="112997" y="11298"/>
                  </a:lnTo>
                  <a:lnTo>
                    <a:pt x="112997" y="56491"/>
                  </a:lnTo>
                  <a:lnTo>
                    <a:pt x="124297" y="56491"/>
                  </a:lnTo>
                  <a:lnTo>
                    <a:pt x="124297" y="11298"/>
                  </a:lnTo>
                  <a:close/>
                </a:path>
                <a:path w="294005" h="237489" extrusionOk="0">
                  <a:moveTo>
                    <a:pt x="180796" y="11298"/>
                  </a:moveTo>
                  <a:lnTo>
                    <a:pt x="169496" y="11298"/>
                  </a:lnTo>
                  <a:lnTo>
                    <a:pt x="169496" y="56491"/>
                  </a:lnTo>
                  <a:lnTo>
                    <a:pt x="180796" y="56491"/>
                  </a:lnTo>
                  <a:lnTo>
                    <a:pt x="180796" y="11298"/>
                  </a:lnTo>
                  <a:close/>
                </a:path>
                <a:path w="294005" h="237489" extrusionOk="0">
                  <a:moveTo>
                    <a:pt x="237295" y="11298"/>
                  </a:moveTo>
                  <a:lnTo>
                    <a:pt x="225995" y="11298"/>
                  </a:lnTo>
                  <a:lnTo>
                    <a:pt x="225995" y="56491"/>
                  </a:lnTo>
                  <a:lnTo>
                    <a:pt x="237295" y="56491"/>
                  </a:lnTo>
                  <a:lnTo>
                    <a:pt x="237295" y="11298"/>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2" name="Google Shape;892;g33afb4e23a4_0_316"/>
            <p:cNvSpPr/>
            <p:nvPr/>
          </p:nvSpPr>
          <p:spPr>
            <a:xfrm>
              <a:off x="631229" y="1445130"/>
              <a:ext cx="294005" cy="237489"/>
            </a:xfrm>
            <a:custGeom>
              <a:avLst/>
              <a:gdLst/>
              <a:ahLst/>
              <a:cxnLst/>
              <a:rect l="l" t="t" r="r" b="b"/>
              <a:pathLst>
                <a:path w="294005" h="237489" extrusionOk="0">
                  <a:moveTo>
                    <a:pt x="56498" y="56491"/>
                  </a:moveTo>
                  <a:lnTo>
                    <a:pt x="0" y="56491"/>
                  </a:lnTo>
                  <a:lnTo>
                    <a:pt x="0" y="237264"/>
                  </a:lnTo>
                  <a:lnTo>
                    <a:pt x="180796" y="237264"/>
                  </a:lnTo>
                  <a:lnTo>
                    <a:pt x="180796" y="180773"/>
                  </a:lnTo>
                  <a:lnTo>
                    <a:pt x="293794" y="180773"/>
                  </a:lnTo>
                  <a:lnTo>
                    <a:pt x="293794" y="0"/>
                  </a:lnTo>
                  <a:lnTo>
                    <a:pt x="56498" y="0"/>
                  </a:lnTo>
                  <a:lnTo>
                    <a:pt x="56498" y="56491"/>
                  </a:lnTo>
                  <a:close/>
                </a:path>
                <a:path w="294005" h="237489" extrusionOk="0">
                  <a:moveTo>
                    <a:pt x="56498" y="225966"/>
                  </a:moveTo>
                  <a:lnTo>
                    <a:pt x="11299" y="225966"/>
                  </a:lnTo>
                  <a:lnTo>
                    <a:pt x="11299" y="180773"/>
                  </a:lnTo>
                  <a:lnTo>
                    <a:pt x="56498" y="180773"/>
                  </a:lnTo>
                  <a:lnTo>
                    <a:pt x="56498" y="225966"/>
                  </a:lnTo>
                  <a:close/>
                </a:path>
                <a:path w="294005" h="237489" extrusionOk="0">
                  <a:moveTo>
                    <a:pt x="56498" y="169474"/>
                  </a:moveTo>
                  <a:lnTo>
                    <a:pt x="11299" y="169474"/>
                  </a:lnTo>
                  <a:lnTo>
                    <a:pt x="11299" y="124281"/>
                  </a:lnTo>
                  <a:lnTo>
                    <a:pt x="56498" y="124281"/>
                  </a:lnTo>
                  <a:lnTo>
                    <a:pt x="56498" y="169474"/>
                  </a:lnTo>
                  <a:close/>
                </a:path>
                <a:path w="294005" h="237489" extrusionOk="0">
                  <a:moveTo>
                    <a:pt x="56498" y="112983"/>
                  </a:moveTo>
                  <a:lnTo>
                    <a:pt x="11299" y="112983"/>
                  </a:lnTo>
                  <a:lnTo>
                    <a:pt x="11299" y="67789"/>
                  </a:lnTo>
                  <a:lnTo>
                    <a:pt x="56498" y="67789"/>
                  </a:lnTo>
                  <a:lnTo>
                    <a:pt x="56498" y="112983"/>
                  </a:lnTo>
                  <a:close/>
                </a:path>
                <a:path w="294005" h="237489" extrusionOk="0">
                  <a:moveTo>
                    <a:pt x="237295" y="11298"/>
                  </a:moveTo>
                  <a:lnTo>
                    <a:pt x="282494" y="11298"/>
                  </a:lnTo>
                  <a:lnTo>
                    <a:pt x="282494" y="56491"/>
                  </a:lnTo>
                  <a:lnTo>
                    <a:pt x="237295" y="56491"/>
                  </a:lnTo>
                  <a:lnTo>
                    <a:pt x="237295" y="11298"/>
                  </a:lnTo>
                  <a:close/>
                </a:path>
                <a:path w="294005" h="237489" extrusionOk="0">
                  <a:moveTo>
                    <a:pt x="237295" y="67790"/>
                  </a:moveTo>
                  <a:lnTo>
                    <a:pt x="282494" y="67790"/>
                  </a:lnTo>
                  <a:lnTo>
                    <a:pt x="282494" y="112983"/>
                  </a:lnTo>
                  <a:lnTo>
                    <a:pt x="237295" y="112983"/>
                  </a:lnTo>
                  <a:lnTo>
                    <a:pt x="237295" y="67790"/>
                  </a:lnTo>
                  <a:close/>
                </a:path>
                <a:path w="294005" h="237489" extrusionOk="0">
                  <a:moveTo>
                    <a:pt x="237295" y="124281"/>
                  </a:moveTo>
                  <a:lnTo>
                    <a:pt x="282494" y="124281"/>
                  </a:lnTo>
                  <a:lnTo>
                    <a:pt x="282494" y="169475"/>
                  </a:lnTo>
                  <a:lnTo>
                    <a:pt x="237295" y="169475"/>
                  </a:lnTo>
                  <a:lnTo>
                    <a:pt x="237295" y="124281"/>
                  </a:lnTo>
                  <a:close/>
                </a:path>
                <a:path w="294005" h="237489" extrusionOk="0">
                  <a:moveTo>
                    <a:pt x="180796" y="11298"/>
                  </a:moveTo>
                  <a:lnTo>
                    <a:pt x="225995" y="11298"/>
                  </a:lnTo>
                  <a:lnTo>
                    <a:pt x="225995" y="56491"/>
                  </a:lnTo>
                  <a:lnTo>
                    <a:pt x="180796" y="56491"/>
                  </a:lnTo>
                  <a:lnTo>
                    <a:pt x="180796" y="11298"/>
                  </a:lnTo>
                  <a:close/>
                </a:path>
                <a:path w="294005" h="237489" extrusionOk="0">
                  <a:moveTo>
                    <a:pt x="180796" y="67790"/>
                  </a:moveTo>
                  <a:lnTo>
                    <a:pt x="225995" y="67790"/>
                  </a:lnTo>
                  <a:lnTo>
                    <a:pt x="225995" y="112983"/>
                  </a:lnTo>
                  <a:lnTo>
                    <a:pt x="180796" y="112983"/>
                  </a:lnTo>
                  <a:lnTo>
                    <a:pt x="180796" y="67790"/>
                  </a:lnTo>
                  <a:close/>
                </a:path>
                <a:path w="294005" h="237489" extrusionOk="0">
                  <a:moveTo>
                    <a:pt x="180796" y="124281"/>
                  </a:moveTo>
                  <a:lnTo>
                    <a:pt x="225995" y="124281"/>
                  </a:lnTo>
                  <a:lnTo>
                    <a:pt x="225995" y="169475"/>
                  </a:lnTo>
                  <a:lnTo>
                    <a:pt x="180796" y="169474"/>
                  </a:lnTo>
                  <a:lnTo>
                    <a:pt x="180796" y="124281"/>
                  </a:lnTo>
                  <a:close/>
                </a:path>
                <a:path w="294005" h="237489" extrusionOk="0">
                  <a:moveTo>
                    <a:pt x="124297" y="11298"/>
                  </a:moveTo>
                  <a:lnTo>
                    <a:pt x="169496" y="11298"/>
                  </a:lnTo>
                  <a:lnTo>
                    <a:pt x="169496" y="56491"/>
                  </a:lnTo>
                  <a:lnTo>
                    <a:pt x="124297" y="56491"/>
                  </a:lnTo>
                  <a:lnTo>
                    <a:pt x="124297" y="11298"/>
                  </a:lnTo>
                  <a:close/>
                </a:path>
                <a:path w="294005" h="237489" extrusionOk="0">
                  <a:moveTo>
                    <a:pt x="124297" y="67790"/>
                  </a:moveTo>
                  <a:lnTo>
                    <a:pt x="169496" y="67790"/>
                  </a:lnTo>
                  <a:lnTo>
                    <a:pt x="169496" y="112983"/>
                  </a:lnTo>
                  <a:lnTo>
                    <a:pt x="124297" y="112983"/>
                  </a:lnTo>
                  <a:lnTo>
                    <a:pt x="124297" y="67790"/>
                  </a:lnTo>
                  <a:close/>
                </a:path>
                <a:path w="294005" h="237489" extrusionOk="0">
                  <a:moveTo>
                    <a:pt x="124297" y="124281"/>
                  </a:moveTo>
                  <a:lnTo>
                    <a:pt x="169496" y="124281"/>
                  </a:lnTo>
                  <a:lnTo>
                    <a:pt x="169496" y="169474"/>
                  </a:lnTo>
                  <a:lnTo>
                    <a:pt x="124297" y="169474"/>
                  </a:lnTo>
                  <a:lnTo>
                    <a:pt x="124297" y="124281"/>
                  </a:lnTo>
                  <a:close/>
                </a:path>
                <a:path w="294005" h="237489" extrusionOk="0">
                  <a:moveTo>
                    <a:pt x="124297" y="180773"/>
                  </a:moveTo>
                  <a:lnTo>
                    <a:pt x="169496" y="180773"/>
                  </a:lnTo>
                  <a:lnTo>
                    <a:pt x="169496" y="225966"/>
                  </a:lnTo>
                  <a:lnTo>
                    <a:pt x="124297" y="225966"/>
                  </a:lnTo>
                  <a:lnTo>
                    <a:pt x="124297" y="180773"/>
                  </a:lnTo>
                  <a:close/>
                </a:path>
                <a:path w="294005" h="237489" extrusionOk="0">
                  <a:moveTo>
                    <a:pt x="67798" y="11298"/>
                  </a:moveTo>
                  <a:lnTo>
                    <a:pt x="112997" y="11298"/>
                  </a:lnTo>
                  <a:lnTo>
                    <a:pt x="112997" y="56491"/>
                  </a:lnTo>
                  <a:lnTo>
                    <a:pt x="67798" y="56491"/>
                  </a:lnTo>
                  <a:lnTo>
                    <a:pt x="67798" y="11298"/>
                  </a:lnTo>
                  <a:close/>
                </a:path>
                <a:path w="294005" h="237489" extrusionOk="0">
                  <a:moveTo>
                    <a:pt x="67798" y="67789"/>
                  </a:moveTo>
                  <a:lnTo>
                    <a:pt x="112997" y="67789"/>
                  </a:lnTo>
                  <a:lnTo>
                    <a:pt x="112997" y="112983"/>
                  </a:lnTo>
                  <a:lnTo>
                    <a:pt x="67798" y="112983"/>
                  </a:lnTo>
                  <a:lnTo>
                    <a:pt x="67798" y="67789"/>
                  </a:lnTo>
                  <a:close/>
                </a:path>
                <a:path w="294005" h="237489" extrusionOk="0">
                  <a:moveTo>
                    <a:pt x="67798" y="124281"/>
                  </a:moveTo>
                  <a:lnTo>
                    <a:pt x="112997" y="124281"/>
                  </a:lnTo>
                  <a:lnTo>
                    <a:pt x="112997" y="169474"/>
                  </a:lnTo>
                  <a:lnTo>
                    <a:pt x="67798" y="169474"/>
                  </a:lnTo>
                  <a:lnTo>
                    <a:pt x="67798" y="124281"/>
                  </a:lnTo>
                  <a:close/>
                </a:path>
                <a:path w="294005" h="237489" extrusionOk="0">
                  <a:moveTo>
                    <a:pt x="67798" y="180773"/>
                  </a:moveTo>
                  <a:lnTo>
                    <a:pt x="112997" y="180773"/>
                  </a:lnTo>
                  <a:lnTo>
                    <a:pt x="112997" y="225966"/>
                  </a:lnTo>
                  <a:lnTo>
                    <a:pt x="67798" y="225966"/>
                  </a:lnTo>
                  <a:lnTo>
                    <a:pt x="67798" y="180773"/>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893" name="Google Shape;893;g33afb4e23a4_0_316"/>
          <p:cNvGrpSpPr/>
          <p:nvPr/>
        </p:nvGrpSpPr>
        <p:grpSpPr>
          <a:xfrm>
            <a:off x="6341806" y="2725713"/>
            <a:ext cx="452120" cy="384175"/>
            <a:chOff x="6341806" y="2725713"/>
            <a:chExt cx="452120" cy="384175"/>
          </a:xfrm>
        </p:grpSpPr>
        <p:pic>
          <p:nvPicPr>
            <p:cNvPr id="894" name="Google Shape;894;g33afb4e23a4_0_316"/>
            <p:cNvPicPr preferRelativeResize="0"/>
            <p:nvPr/>
          </p:nvPicPr>
          <p:blipFill rotWithShape="1">
            <a:blip r:embed="rId8">
              <a:alphaModFix/>
            </a:blip>
            <a:srcRect/>
            <a:stretch/>
          </p:blipFill>
          <p:spPr>
            <a:xfrm>
              <a:off x="6382248" y="2868982"/>
              <a:ext cx="190311" cy="194788"/>
            </a:xfrm>
            <a:prstGeom prst="rect">
              <a:avLst/>
            </a:prstGeom>
            <a:noFill/>
            <a:ln>
              <a:noFill/>
            </a:ln>
          </p:spPr>
        </p:pic>
        <p:sp>
          <p:nvSpPr>
            <p:cNvPr id="895" name="Google Shape;895;g33afb4e23a4_0_316"/>
            <p:cNvSpPr/>
            <p:nvPr/>
          </p:nvSpPr>
          <p:spPr>
            <a:xfrm>
              <a:off x="6613001" y="2912135"/>
              <a:ext cx="135890" cy="11430"/>
            </a:xfrm>
            <a:custGeom>
              <a:avLst/>
              <a:gdLst/>
              <a:ahLst/>
              <a:cxnLst/>
              <a:rect l="l" t="t" r="r" b="b"/>
              <a:pathLst>
                <a:path w="135890" h="11430" extrusionOk="0">
                  <a:moveTo>
                    <a:pt x="135597" y="0"/>
                  </a:moveTo>
                  <a:lnTo>
                    <a:pt x="0" y="0"/>
                  </a:lnTo>
                  <a:lnTo>
                    <a:pt x="0" y="11298"/>
                  </a:lnTo>
                  <a:lnTo>
                    <a:pt x="135597" y="11298"/>
                  </a:lnTo>
                  <a:lnTo>
                    <a:pt x="135597" y="0"/>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6" name="Google Shape;896;g33afb4e23a4_0_316"/>
            <p:cNvSpPr/>
            <p:nvPr/>
          </p:nvSpPr>
          <p:spPr>
            <a:xfrm>
              <a:off x="6613001" y="2912135"/>
              <a:ext cx="135890" cy="11430"/>
            </a:xfrm>
            <a:custGeom>
              <a:avLst/>
              <a:gdLst/>
              <a:ahLst/>
              <a:cxnLst/>
              <a:rect l="l" t="t" r="r" b="b"/>
              <a:pathLst>
                <a:path w="135890" h="11430" extrusionOk="0">
                  <a:moveTo>
                    <a:pt x="0" y="11298"/>
                  </a:moveTo>
                  <a:lnTo>
                    <a:pt x="135597" y="11298"/>
                  </a:lnTo>
                  <a:lnTo>
                    <a:pt x="135597" y="0"/>
                  </a:lnTo>
                  <a:lnTo>
                    <a:pt x="0" y="0"/>
                  </a:lnTo>
                  <a:lnTo>
                    <a:pt x="0" y="11298"/>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7" name="Google Shape;897;g33afb4e23a4_0_316"/>
            <p:cNvSpPr/>
            <p:nvPr/>
          </p:nvSpPr>
          <p:spPr>
            <a:xfrm>
              <a:off x="6613001" y="2957328"/>
              <a:ext cx="135890" cy="11430"/>
            </a:xfrm>
            <a:custGeom>
              <a:avLst/>
              <a:gdLst/>
              <a:ahLst/>
              <a:cxnLst/>
              <a:rect l="l" t="t" r="r" b="b"/>
              <a:pathLst>
                <a:path w="135890" h="11430" extrusionOk="0">
                  <a:moveTo>
                    <a:pt x="135597" y="0"/>
                  </a:moveTo>
                  <a:lnTo>
                    <a:pt x="0" y="0"/>
                  </a:lnTo>
                  <a:lnTo>
                    <a:pt x="0" y="11298"/>
                  </a:lnTo>
                  <a:lnTo>
                    <a:pt x="135597" y="11298"/>
                  </a:lnTo>
                  <a:lnTo>
                    <a:pt x="135597" y="0"/>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8" name="Google Shape;898;g33afb4e23a4_0_316"/>
            <p:cNvSpPr/>
            <p:nvPr/>
          </p:nvSpPr>
          <p:spPr>
            <a:xfrm>
              <a:off x="6613001" y="2957328"/>
              <a:ext cx="135890" cy="11430"/>
            </a:xfrm>
            <a:custGeom>
              <a:avLst/>
              <a:gdLst/>
              <a:ahLst/>
              <a:cxnLst/>
              <a:rect l="l" t="t" r="r" b="b"/>
              <a:pathLst>
                <a:path w="135890" h="11430" extrusionOk="0">
                  <a:moveTo>
                    <a:pt x="0" y="11298"/>
                  </a:moveTo>
                  <a:lnTo>
                    <a:pt x="135597" y="11298"/>
                  </a:lnTo>
                  <a:lnTo>
                    <a:pt x="135597" y="0"/>
                  </a:lnTo>
                  <a:lnTo>
                    <a:pt x="0" y="0"/>
                  </a:lnTo>
                  <a:lnTo>
                    <a:pt x="0" y="11298"/>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9" name="Google Shape;899;g33afb4e23a4_0_316"/>
            <p:cNvSpPr/>
            <p:nvPr/>
          </p:nvSpPr>
          <p:spPr>
            <a:xfrm>
              <a:off x="6613001" y="3002522"/>
              <a:ext cx="135890" cy="11430"/>
            </a:xfrm>
            <a:custGeom>
              <a:avLst/>
              <a:gdLst/>
              <a:ahLst/>
              <a:cxnLst/>
              <a:rect l="l" t="t" r="r" b="b"/>
              <a:pathLst>
                <a:path w="135890" h="11430" extrusionOk="0">
                  <a:moveTo>
                    <a:pt x="135597" y="0"/>
                  </a:moveTo>
                  <a:lnTo>
                    <a:pt x="0" y="0"/>
                  </a:lnTo>
                  <a:lnTo>
                    <a:pt x="0" y="11298"/>
                  </a:lnTo>
                  <a:lnTo>
                    <a:pt x="135597" y="11298"/>
                  </a:lnTo>
                  <a:lnTo>
                    <a:pt x="135597" y="0"/>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0" name="Google Shape;900;g33afb4e23a4_0_316"/>
            <p:cNvSpPr/>
            <p:nvPr/>
          </p:nvSpPr>
          <p:spPr>
            <a:xfrm>
              <a:off x="6613001" y="3002522"/>
              <a:ext cx="135890" cy="11430"/>
            </a:xfrm>
            <a:custGeom>
              <a:avLst/>
              <a:gdLst/>
              <a:ahLst/>
              <a:cxnLst/>
              <a:rect l="l" t="t" r="r" b="b"/>
              <a:pathLst>
                <a:path w="135890" h="11430" extrusionOk="0">
                  <a:moveTo>
                    <a:pt x="0" y="11298"/>
                  </a:moveTo>
                  <a:lnTo>
                    <a:pt x="135597" y="11298"/>
                  </a:lnTo>
                  <a:lnTo>
                    <a:pt x="135597" y="0"/>
                  </a:lnTo>
                  <a:lnTo>
                    <a:pt x="0" y="0"/>
                  </a:lnTo>
                  <a:lnTo>
                    <a:pt x="0" y="11298"/>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1" name="Google Shape;901;g33afb4e23a4_0_316"/>
            <p:cNvSpPr/>
            <p:nvPr/>
          </p:nvSpPr>
          <p:spPr>
            <a:xfrm>
              <a:off x="6613001" y="3047715"/>
              <a:ext cx="135890" cy="11430"/>
            </a:xfrm>
            <a:custGeom>
              <a:avLst/>
              <a:gdLst/>
              <a:ahLst/>
              <a:cxnLst/>
              <a:rect l="l" t="t" r="r" b="b"/>
              <a:pathLst>
                <a:path w="135890" h="11430" extrusionOk="0">
                  <a:moveTo>
                    <a:pt x="135597" y="0"/>
                  </a:moveTo>
                  <a:lnTo>
                    <a:pt x="0" y="0"/>
                  </a:lnTo>
                  <a:lnTo>
                    <a:pt x="0" y="11298"/>
                  </a:lnTo>
                  <a:lnTo>
                    <a:pt x="135597" y="11298"/>
                  </a:lnTo>
                  <a:lnTo>
                    <a:pt x="135597" y="0"/>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2" name="Google Shape;902;g33afb4e23a4_0_316"/>
            <p:cNvSpPr/>
            <p:nvPr/>
          </p:nvSpPr>
          <p:spPr>
            <a:xfrm>
              <a:off x="6613001" y="3047715"/>
              <a:ext cx="135890" cy="11430"/>
            </a:xfrm>
            <a:custGeom>
              <a:avLst/>
              <a:gdLst/>
              <a:ahLst/>
              <a:cxnLst/>
              <a:rect l="l" t="t" r="r" b="b"/>
              <a:pathLst>
                <a:path w="135890" h="11430" extrusionOk="0">
                  <a:moveTo>
                    <a:pt x="0" y="11298"/>
                  </a:moveTo>
                  <a:lnTo>
                    <a:pt x="135597" y="11298"/>
                  </a:lnTo>
                  <a:lnTo>
                    <a:pt x="135597" y="0"/>
                  </a:lnTo>
                  <a:lnTo>
                    <a:pt x="0" y="0"/>
                  </a:lnTo>
                  <a:lnTo>
                    <a:pt x="0" y="11298"/>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3" name="Google Shape;903;g33afb4e23a4_0_316"/>
            <p:cNvSpPr/>
            <p:nvPr/>
          </p:nvSpPr>
          <p:spPr>
            <a:xfrm>
              <a:off x="6341806" y="2725713"/>
              <a:ext cx="452120" cy="384175"/>
            </a:xfrm>
            <a:custGeom>
              <a:avLst/>
              <a:gdLst/>
              <a:ahLst/>
              <a:cxnLst/>
              <a:rect l="l" t="t" r="r" b="b"/>
              <a:pathLst>
                <a:path w="452120" h="384175" extrusionOk="0">
                  <a:moveTo>
                    <a:pt x="242945" y="0"/>
                  </a:moveTo>
                  <a:lnTo>
                    <a:pt x="200249" y="1775"/>
                  </a:lnTo>
                  <a:lnTo>
                    <a:pt x="186446" y="22596"/>
                  </a:lnTo>
                  <a:lnTo>
                    <a:pt x="186446" y="67789"/>
                  </a:lnTo>
                  <a:lnTo>
                    <a:pt x="22599" y="67789"/>
                  </a:lnTo>
                  <a:lnTo>
                    <a:pt x="13802" y="69565"/>
                  </a:lnTo>
                  <a:lnTo>
                    <a:pt x="6619" y="74408"/>
                  </a:lnTo>
                  <a:lnTo>
                    <a:pt x="1775" y="81590"/>
                  </a:lnTo>
                  <a:lnTo>
                    <a:pt x="0" y="90386"/>
                  </a:lnTo>
                  <a:lnTo>
                    <a:pt x="0" y="361546"/>
                  </a:lnTo>
                  <a:lnTo>
                    <a:pt x="429382" y="384143"/>
                  </a:lnTo>
                  <a:lnTo>
                    <a:pt x="438177" y="382366"/>
                  </a:lnTo>
                  <a:lnTo>
                    <a:pt x="445361" y="377523"/>
                  </a:lnTo>
                  <a:lnTo>
                    <a:pt x="448516" y="372844"/>
                  </a:lnTo>
                  <a:lnTo>
                    <a:pt x="16361" y="372844"/>
                  </a:lnTo>
                  <a:lnTo>
                    <a:pt x="11300" y="367783"/>
                  </a:lnTo>
                  <a:lnTo>
                    <a:pt x="11299" y="84144"/>
                  </a:lnTo>
                  <a:lnTo>
                    <a:pt x="16361" y="79088"/>
                  </a:lnTo>
                  <a:lnTo>
                    <a:pt x="197746" y="79088"/>
                  </a:lnTo>
                  <a:lnTo>
                    <a:pt x="197746" y="16354"/>
                  </a:lnTo>
                  <a:lnTo>
                    <a:pt x="202807" y="11298"/>
                  </a:lnTo>
                  <a:lnTo>
                    <a:pt x="262081" y="11298"/>
                  </a:lnTo>
                  <a:lnTo>
                    <a:pt x="258925" y="6618"/>
                  </a:lnTo>
                  <a:lnTo>
                    <a:pt x="251742" y="1775"/>
                  </a:lnTo>
                  <a:lnTo>
                    <a:pt x="242945" y="0"/>
                  </a:lnTo>
                  <a:close/>
                </a:path>
                <a:path w="452120" h="384175" extrusionOk="0">
                  <a:moveTo>
                    <a:pt x="448517" y="79088"/>
                  </a:moveTo>
                  <a:lnTo>
                    <a:pt x="435644" y="79088"/>
                  </a:lnTo>
                  <a:lnTo>
                    <a:pt x="440682" y="84144"/>
                  </a:lnTo>
                  <a:lnTo>
                    <a:pt x="440682" y="367784"/>
                  </a:lnTo>
                  <a:lnTo>
                    <a:pt x="435644" y="372844"/>
                  </a:lnTo>
                  <a:lnTo>
                    <a:pt x="448516" y="372844"/>
                  </a:lnTo>
                  <a:lnTo>
                    <a:pt x="450205" y="370340"/>
                  </a:lnTo>
                  <a:lnTo>
                    <a:pt x="451982" y="361546"/>
                  </a:lnTo>
                  <a:lnTo>
                    <a:pt x="451982" y="90386"/>
                  </a:lnTo>
                  <a:lnTo>
                    <a:pt x="450205" y="81590"/>
                  </a:lnTo>
                  <a:lnTo>
                    <a:pt x="448517" y="79088"/>
                  </a:lnTo>
                  <a:close/>
                </a:path>
                <a:path w="452120" h="384175" extrusionOk="0">
                  <a:moveTo>
                    <a:pt x="197746" y="79088"/>
                  </a:moveTo>
                  <a:lnTo>
                    <a:pt x="186446" y="79088"/>
                  </a:lnTo>
                  <a:lnTo>
                    <a:pt x="186446" y="84737"/>
                  </a:lnTo>
                  <a:lnTo>
                    <a:pt x="188222" y="93531"/>
                  </a:lnTo>
                  <a:lnTo>
                    <a:pt x="193065" y="100713"/>
                  </a:lnTo>
                  <a:lnTo>
                    <a:pt x="200249" y="105557"/>
                  </a:lnTo>
                  <a:lnTo>
                    <a:pt x="209046" y="107334"/>
                  </a:lnTo>
                  <a:lnTo>
                    <a:pt x="242945" y="107334"/>
                  </a:lnTo>
                  <a:lnTo>
                    <a:pt x="251742" y="105557"/>
                  </a:lnTo>
                  <a:lnTo>
                    <a:pt x="258925" y="100714"/>
                  </a:lnTo>
                  <a:lnTo>
                    <a:pt x="262080" y="96035"/>
                  </a:lnTo>
                  <a:lnTo>
                    <a:pt x="202807" y="96035"/>
                  </a:lnTo>
                  <a:lnTo>
                    <a:pt x="197746" y="90975"/>
                  </a:lnTo>
                  <a:lnTo>
                    <a:pt x="197746" y="79088"/>
                  </a:lnTo>
                  <a:close/>
                </a:path>
                <a:path w="452120" h="384175" extrusionOk="0">
                  <a:moveTo>
                    <a:pt x="262081" y="11298"/>
                  </a:moveTo>
                  <a:lnTo>
                    <a:pt x="249188" y="11298"/>
                  </a:lnTo>
                  <a:lnTo>
                    <a:pt x="254245" y="16354"/>
                  </a:lnTo>
                  <a:lnTo>
                    <a:pt x="254245" y="90975"/>
                  </a:lnTo>
                  <a:lnTo>
                    <a:pt x="249188" y="96035"/>
                  </a:lnTo>
                  <a:lnTo>
                    <a:pt x="262080" y="96035"/>
                  </a:lnTo>
                  <a:lnTo>
                    <a:pt x="263769" y="93531"/>
                  </a:lnTo>
                  <a:lnTo>
                    <a:pt x="265545" y="84737"/>
                  </a:lnTo>
                  <a:lnTo>
                    <a:pt x="265545" y="79088"/>
                  </a:lnTo>
                  <a:lnTo>
                    <a:pt x="448517" y="79088"/>
                  </a:lnTo>
                  <a:lnTo>
                    <a:pt x="445361" y="74408"/>
                  </a:lnTo>
                  <a:lnTo>
                    <a:pt x="438177" y="69565"/>
                  </a:lnTo>
                  <a:lnTo>
                    <a:pt x="429382" y="67790"/>
                  </a:lnTo>
                  <a:lnTo>
                    <a:pt x="265545" y="67789"/>
                  </a:lnTo>
                  <a:lnTo>
                    <a:pt x="265544" y="22596"/>
                  </a:lnTo>
                  <a:lnTo>
                    <a:pt x="263769" y="13800"/>
                  </a:lnTo>
                  <a:lnTo>
                    <a:pt x="262081" y="11298"/>
                  </a:lnTo>
                  <a:close/>
                </a:path>
              </a:pathLst>
            </a:custGeom>
            <a:solidFill>
              <a:srgbClr val="00A7B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4" name="Google Shape;904;g33afb4e23a4_0_316"/>
            <p:cNvSpPr/>
            <p:nvPr/>
          </p:nvSpPr>
          <p:spPr>
            <a:xfrm>
              <a:off x="6341806" y="2725713"/>
              <a:ext cx="452120" cy="384175"/>
            </a:xfrm>
            <a:custGeom>
              <a:avLst/>
              <a:gdLst/>
              <a:ahLst/>
              <a:cxnLst/>
              <a:rect l="l" t="t" r="r" b="b"/>
              <a:pathLst>
                <a:path w="452120" h="384175" extrusionOk="0">
                  <a:moveTo>
                    <a:pt x="429382" y="67790"/>
                  </a:moveTo>
                  <a:lnTo>
                    <a:pt x="265545" y="67789"/>
                  </a:lnTo>
                  <a:lnTo>
                    <a:pt x="265544" y="22596"/>
                  </a:lnTo>
                  <a:lnTo>
                    <a:pt x="263769" y="13800"/>
                  </a:lnTo>
                  <a:lnTo>
                    <a:pt x="258925" y="6618"/>
                  </a:lnTo>
                  <a:lnTo>
                    <a:pt x="251742" y="1775"/>
                  </a:lnTo>
                  <a:lnTo>
                    <a:pt x="242945" y="0"/>
                  </a:lnTo>
                  <a:lnTo>
                    <a:pt x="209046" y="0"/>
                  </a:lnTo>
                  <a:lnTo>
                    <a:pt x="200249" y="1775"/>
                  </a:lnTo>
                  <a:lnTo>
                    <a:pt x="193065" y="6618"/>
                  </a:lnTo>
                  <a:lnTo>
                    <a:pt x="188222" y="13800"/>
                  </a:lnTo>
                  <a:lnTo>
                    <a:pt x="186446" y="22596"/>
                  </a:lnTo>
                  <a:lnTo>
                    <a:pt x="186446" y="67789"/>
                  </a:lnTo>
                  <a:lnTo>
                    <a:pt x="22599" y="67789"/>
                  </a:lnTo>
                  <a:lnTo>
                    <a:pt x="13802" y="69565"/>
                  </a:lnTo>
                  <a:lnTo>
                    <a:pt x="6619" y="74408"/>
                  </a:lnTo>
                  <a:lnTo>
                    <a:pt x="1775" y="81590"/>
                  </a:lnTo>
                  <a:lnTo>
                    <a:pt x="0" y="90386"/>
                  </a:lnTo>
                  <a:lnTo>
                    <a:pt x="0" y="361546"/>
                  </a:lnTo>
                  <a:lnTo>
                    <a:pt x="429382" y="384143"/>
                  </a:lnTo>
                  <a:lnTo>
                    <a:pt x="438177" y="382366"/>
                  </a:lnTo>
                  <a:lnTo>
                    <a:pt x="445361" y="377523"/>
                  </a:lnTo>
                  <a:lnTo>
                    <a:pt x="450205" y="370340"/>
                  </a:lnTo>
                  <a:lnTo>
                    <a:pt x="451982" y="361546"/>
                  </a:lnTo>
                  <a:lnTo>
                    <a:pt x="451982" y="90386"/>
                  </a:lnTo>
                  <a:lnTo>
                    <a:pt x="450205" y="81590"/>
                  </a:lnTo>
                  <a:lnTo>
                    <a:pt x="445361" y="74408"/>
                  </a:lnTo>
                  <a:lnTo>
                    <a:pt x="438177" y="69565"/>
                  </a:lnTo>
                  <a:lnTo>
                    <a:pt x="429382" y="67790"/>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05" name="Google Shape;905;g33afb4e23a4_0_316"/>
            <p:cNvPicPr preferRelativeResize="0"/>
            <p:nvPr/>
          </p:nvPicPr>
          <p:blipFill rotWithShape="1">
            <a:blip r:embed="rId9">
              <a:alphaModFix/>
            </a:blip>
            <a:srcRect/>
            <a:stretch/>
          </p:blipFill>
          <p:spPr>
            <a:xfrm>
              <a:off x="6534794" y="2732253"/>
              <a:ext cx="66014" cy="94252"/>
            </a:xfrm>
            <a:prstGeom prst="rect">
              <a:avLst/>
            </a:prstGeom>
            <a:noFill/>
            <a:ln>
              <a:noFill/>
            </a:ln>
          </p:spPr>
        </p:pic>
        <p:sp>
          <p:nvSpPr>
            <p:cNvPr id="906" name="Google Shape;906;g33afb4e23a4_0_316"/>
            <p:cNvSpPr/>
            <p:nvPr/>
          </p:nvSpPr>
          <p:spPr>
            <a:xfrm>
              <a:off x="6353105" y="2804801"/>
              <a:ext cx="429895" cy="294005"/>
            </a:xfrm>
            <a:custGeom>
              <a:avLst/>
              <a:gdLst/>
              <a:ahLst/>
              <a:cxnLst/>
              <a:rect l="l" t="t" r="r" b="b"/>
              <a:pathLst>
                <a:path w="429895" h="294005" extrusionOk="0">
                  <a:moveTo>
                    <a:pt x="429382" y="282458"/>
                  </a:moveTo>
                  <a:lnTo>
                    <a:pt x="429382" y="288695"/>
                  </a:lnTo>
                  <a:lnTo>
                    <a:pt x="424345" y="293756"/>
                  </a:lnTo>
                  <a:lnTo>
                    <a:pt x="418083" y="293756"/>
                  </a:lnTo>
                  <a:lnTo>
                    <a:pt x="11300" y="293756"/>
                  </a:lnTo>
                  <a:lnTo>
                    <a:pt x="5061" y="293756"/>
                  </a:lnTo>
                  <a:lnTo>
                    <a:pt x="0" y="288695"/>
                  </a:lnTo>
                  <a:lnTo>
                    <a:pt x="0" y="282458"/>
                  </a:lnTo>
                  <a:lnTo>
                    <a:pt x="0" y="11298"/>
                  </a:lnTo>
                  <a:lnTo>
                    <a:pt x="0" y="5055"/>
                  </a:lnTo>
                  <a:lnTo>
                    <a:pt x="5061" y="0"/>
                  </a:lnTo>
                  <a:lnTo>
                    <a:pt x="11299" y="0"/>
                  </a:lnTo>
                  <a:lnTo>
                    <a:pt x="175146" y="0"/>
                  </a:lnTo>
                  <a:lnTo>
                    <a:pt x="175146" y="5649"/>
                  </a:lnTo>
                  <a:lnTo>
                    <a:pt x="176922" y="14442"/>
                  </a:lnTo>
                  <a:lnTo>
                    <a:pt x="181765" y="21625"/>
                  </a:lnTo>
                  <a:lnTo>
                    <a:pt x="188949" y="26469"/>
                  </a:lnTo>
                  <a:lnTo>
                    <a:pt x="197746" y="28245"/>
                  </a:lnTo>
                  <a:lnTo>
                    <a:pt x="231645" y="28245"/>
                  </a:lnTo>
                  <a:lnTo>
                    <a:pt x="240442" y="26469"/>
                  </a:lnTo>
                  <a:lnTo>
                    <a:pt x="247626" y="21625"/>
                  </a:lnTo>
                  <a:lnTo>
                    <a:pt x="252469" y="14442"/>
                  </a:lnTo>
                  <a:lnTo>
                    <a:pt x="254245" y="5649"/>
                  </a:lnTo>
                  <a:lnTo>
                    <a:pt x="254245" y="0"/>
                  </a:lnTo>
                  <a:lnTo>
                    <a:pt x="418082" y="0"/>
                  </a:lnTo>
                  <a:lnTo>
                    <a:pt x="424344" y="0"/>
                  </a:lnTo>
                  <a:lnTo>
                    <a:pt x="429382" y="5056"/>
                  </a:lnTo>
                  <a:lnTo>
                    <a:pt x="429382" y="11298"/>
                  </a:lnTo>
                  <a:lnTo>
                    <a:pt x="429382" y="282458"/>
                  </a:lnTo>
                  <a:close/>
                </a:path>
              </a:pathLst>
            </a:custGeom>
            <a:noFill/>
            <a:ln w="9525" cap="flat" cmpd="sng">
              <a:solidFill>
                <a:srgbClr val="00A7B8"/>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907" name="Google Shape;907;g33afb4e23a4_0_316"/>
          <p:cNvPicPr preferRelativeResize="0"/>
          <p:nvPr/>
        </p:nvPicPr>
        <p:blipFill rotWithShape="1">
          <a:blip r:embed="rId10">
            <a:alphaModFix/>
          </a:blip>
          <a:srcRect/>
          <a:stretch/>
        </p:blipFill>
        <p:spPr>
          <a:xfrm>
            <a:off x="584870" y="4095925"/>
            <a:ext cx="427597" cy="417050"/>
          </a:xfrm>
          <a:prstGeom prst="rect">
            <a:avLst/>
          </a:prstGeom>
          <a:noFill/>
          <a:ln>
            <a:noFill/>
          </a:ln>
        </p:spPr>
      </p:pic>
      <p:sp>
        <p:nvSpPr>
          <p:cNvPr id="908" name="Google Shape;908;g33afb4e23a4_0_316"/>
          <p:cNvSpPr txBox="1"/>
          <p:nvPr/>
        </p:nvSpPr>
        <p:spPr>
          <a:xfrm>
            <a:off x="3585717" y="2437892"/>
            <a:ext cx="2205300" cy="936300"/>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We focus on “what works, for whom” so that we can </a:t>
            </a:r>
            <a:r>
              <a:rPr lang="en-US" sz="1500" b="1" i="0" u="none" strike="noStrike" cap="none">
                <a:solidFill>
                  <a:schemeClr val="dk1"/>
                </a:solidFill>
                <a:latin typeface="Arial"/>
                <a:ea typeface="Arial"/>
                <a:cs typeface="Arial"/>
                <a:sym typeface="Arial"/>
              </a:rPr>
              <a:t>innovate, replicate and scale best practices</a:t>
            </a:r>
            <a:endParaRPr sz="15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g34294e0d2df_0_1267"/>
          <p:cNvSpPr txBox="1"/>
          <p:nvPr/>
        </p:nvSpPr>
        <p:spPr>
          <a:xfrm>
            <a:off x="4380381" y="4767263"/>
            <a:ext cx="383100" cy="27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accent5"/>
                </a:solidFill>
                <a:latin typeface="Arial"/>
                <a:ea typeface="Arial"/>
                <a:cs typeface="Arial"/>
                <a:sym typeface="Arial"/>
              </a:rPr>
              <a:t>30</a:t>
            </a:fld>
            <a:endParaRPr sz="1400" b="1" i="0" u="none" strike="noStrike" cap="none">
              <a:solidFill>
                <a:schemeClr val="accent5"/>
              </a:solidFill>
              <a:latin typeface="Arial"/>
              <a:ea typeface="Arial"/>
              <a:cs typeface="Arial"/>
              <a:sym typeface="Arial"/>
            </a:endParaRPr>
          </a:p>
        </p:txBody>
      </p:sp>
      <p:grpSp>
        <p:nvGrpSpPr>
          <p:cNvPr id="1252" name="Google Shape;1252;g34294e0d2df_0_1267"/>
          <p:cNvGrpSpPr/>
          <p:nvPr/>
        </p:nvGrpSpPr>
        <p:grpSpPr>
          <a:xfrm>
            <a:off x="1269376" y="1415370"/>
            <a:ext cx="6605376" cy="3240252"/>
            <a:chOff x="966177" y="1276350"/>
            <a:chExt cx="7248300" cy="3459959"/>
          </a:xfrm>
        </p:grpSpPr>
        <p:sp>
          <p:nvSpPr>
            <p:cNvPr id="1253" name="Google Shape;1253;g34294e0d2df_0_1267"/>
            <p:cNvSpPr/>
            <p:nvPr/>
          </p:nvSpPr>
          <p:spPr>
            <a:xfrm>
              <a:off x="966177" y="1276350"/>
              <a:ext cx="7248300" cy="2420400"/>
            </a:xfrm>
            <a:prstGeom prst="ellipse">
              <a:avLst/>
            </a:prstGeom>
            <a:solidFill>
              <a:schemeClr val="accent5">
                <a:alpha val="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4" name="Google Shape;1254;g34294e0d2df_0_1267"/>
            <p:cNvSpPr/>
            <p:nvPr/>
          </p:nvSpPr>
          <p:spPr>
            <a:xfrm>
              <a:off x="3097825" y="1446724"/>
              <a:ext cx="5116500" cy="2111700"/>
            </a:xfrm>
            <a:prstGeom prst="ellipse">
              <a:avLst/>
            </a:prstGeom>
            <a:solidFill>
              <a:schemeClr val="accent5">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5" name="Google Shape;1255;g34294e0d2df_0_1267"/>
            <p:cNvSpPr/>
            <p:nvPr/>
          </p:nvSpPr>
          <p:spPr>
            <a:xfrm>
              <a:off x="5333999" y="1664677"/>
              <a:ext cx="2880300" cy="1629600"/>
            </a:xfrm>
            <a:prstGeom prst="ellipse">
              <a:avLst/>
            </a:prstGeom>
            <a:solidFill>
              <a:schemeClr val="accent5">
                <a:alpha val="2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6" name="Google Shape;1256;g34294e0d2df_0_1267"/>
            <p:cNvSpPr txBox="1"/>
            <p:nvPr/>
          </p:nvSpPr>
          <p:spPr>
            <a:xfrm>
              <a:off x="1593602" y="3850709"/>
              <a:ext cx="1365600" cy="8856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Societal Level</a:t>
              </a:r>
              <a:endParaRPr sz="1800" b="0" i="0" u="none" strike="noStrike" cap="none">
                <a:solidFill>
                  <a:schemeClr val="dk1"/>
                </a:solidFill>
                <a:latin typeface="Arial"/>
                <a:ea typeface="Arial"/>
                <a:cs typeface="Arial"/>
                <a:sym typeface="Arial"/>
              </a:endParaRPr>
            </a:p>
          </p:txBody>
        </p:sp>
        <p:sp>
          <p:nvSpPr>
            <p:cNvPr id="1257" name="Google Shape;1257;g34294e0d2df_0_1267"/>
            <p:cNvSpPr txBox="1"/>
            <p:nvPr/>
          </p:nvSpPr>
          <p:spPr>
            <a:xfrm>
              <a:off x="3667594" y="3850709"/>
              <a:ext cx="1833300" cy="8856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Organizational Level</a:t>
              </a:r>
              <a:endParaRPr sz="1800" b="0" i="0" u="none" strike="noStrike" cap="none">
                <a:solidFill>
                  <a:schemeClr val="dk1"/>
                </a:solidFill>
                <a:latin typeface="Arial"/>
                <a:ea typeface="Arial"/>
                <a:cs typeface="Arial"/>
                <a:sym typeface="Arial"/>
              </a:endParaRPr>
            </a:p>
          </p:txBody>
        </p:sp>
        <p:sp>
          <p:nvSpPr>
            <p:cNvPr id="1258" name="Google Shape;1258;g34294e0d2df_0_1267"/>
            <p:cNvSpPr txBox="1"/>
            <p:nvPr/>
          </p:nvSpPr>
          <p:spPr>
            <a:xfrm>
              <a:off x="6209143" y="3850709"/>
              <a:ext cx="1531800" cy="4212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Individual Level</a:t>
              </a:r>
              <a:endParaRPr sz="1800" b="0" i="0" u="none" strike="noStrike" cap="none">
                <a:solidFill>
                  <a:schemeClr val="dk1"/>
                </a:solidFill>
                <a:latin typeface="Arial"/>
                <a:ea typeface="Arial"/>
                <a:cs typeface="Arial"/>
                <a:sym typeface="Arial"/>
              </a:endParaRPr>
            </a:p>
          </p:txBody>
        </p:sp>
        <p:sp>
          <p:nvSpPr>
            <p:cNvPr id="1259" name="Google Shape;1259;g34294e0d2df_0_1267"/>
            <p:cNvSpPr/>
            <p:nvPr/>
          </p:nvSpPr>
          <p:spPr>
            <a:xfrm>
              <a:off x="6565342" y="2081875"/>
              <a:ext cx="637673" cy="702892"/>
            </a:xfrm>
            <a:custGeom>
              <a:avLst/>
              <a:gdLst/>
              <a:ahLst/>
              <a:cxnLst/>
              <a:rect l="l" t="t" r="r" b="b"/>
              <a:pathLst>
                <a:path w="133" h="146" extrusionOk="0">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dk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260" name="Google Shape;1260;g34294e0d2df_0_1267"/>
            <p:cNvSpPr/>
            <p:nvPr/>
          </p:nvSpPr>
          <p:spPr>
            <a:xfrm>
              <a:off x="1820502" y="2055327"/>
              <a:ext cx="911875" cy="851588"/>
            </a:xfrm>
            <a:custGeom>
              <a:avLst/>
              <a:gdLst/>
              <a:ahLst/>
              <a:cxnLst/>
              <a:rect l="l" t="t" r="r" b="b"/>
              <a:pathLst>
                <a:path w="182" h="170" extrusionOk="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dk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261" name="Google Shape;1261;g34294e0d2df_0_1267"/>
            <p:cNvSpPr/>
            <p:nvPr/>
          </p:nvSpPr>
          <p:spPr>
            <a:xfrm>
              <a:off x="4203897" y="2081875"/>
              <a:ext cx="663182" cy="851588"/>
            </a:xfrm>
            <a:custGeom>
              <a:avLst/>
              <a:gdLst/>
              <a:ahLst/>
              <a:cxnLst/>
              <a:rect l="l" t="t" r="r" b="b"/>
              <a:pathLst>
                <a:path w="133" h="170" extrusionOk="0">
                  <a:moveTo>
                    <a:pt x="133" y="6"/>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2" y="168"/>
                  </a:cubicBezTo>
                  <a:cubicBezTo>
                    <a:pt x="0" y="167"/>
                    <a:pt x="0" y="165"/>
                    <a:pt x="0" y="164"/>
                  </a:cubicBezTo>
                  <a:cubicBezTo>
                    <a:pt x="0" y="6"/>
                    <a:pt x="0" y="6"/>
                    <a:pt x="0" y="6"/>
                  </a:cubicBezTo>
                  <a:cubicBezTo>
                    <a:pt x="0" y="5"/>
                    <a:pt x="0" y="3"/>
                    <a:pt x="2" y="2"/>
                  </a:cubicBezTo>
                  <a:cubicBezTo>
                    <a:pt x="3" y="1"/>
                    <a:pt x="4" y="0"/>
                    <a:pt x="6" y="0"/>
                  </a:cubicBezTo>
                  <a:cubicBezTo>
                    <a:pt x="127" y="0"/>
                    <a:pt x="127" y="0"/>
                    <a:pt x="127" y="0"/>
                  </a:cubicBezTo>
                  <a:cubicBezTo>
                    <a:pt x="128" y="0"/>
                    <a:pt x="130" y="1"/>
                    <a:pt x="131" y="2"/>
                  </a:cubicBezTo>
                  <a:cubicBezTo>
                    <a:pt x="132" y="3"/>
                    <a:pt x="133" y="5"/>
                    <a:pt x="133" y="6"/>
                  </a:cubicBezTo>
                  <a:close/>
                  <a:moveTo>
                    <a:pt x="84" y="158"/>
                  </a:moveTo>
                  <a:cubicBezTo>
                    <a:pt x="121" y="158"/>
                    <a:pt x="121" y="158"/>
                    <a:pt x="121" y="158"/>
                  </a:cubicBezTo>
                  <a:cubicBezTo>
                    <a:pt x="121" y="12"/>
                    <a:pt x="121" y="12"/>
                    <a:pt x="121" y="12"/>
                  </a:cubicBezTo>
                  <a:cubicBezTo>
                    <a:pt x="12" y="12"/>
                    <a:pt x="12" y="12"/>
                    <a:pt x="12" y="12"/>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50" y="134"/>
                    <a:pt x="50" y="133"/>
                    <a:pt x="51" y="133"/>
                  </a:cubicBezTo>
                  <a:cubicBezTo>
                    <a:pt x="81" y="133"/>
                    <a:pt x="81" y="133"/>
                    <a:pt x="81" y="133"/>
                  </a:cubicBezTo>
                  <a:cubicBezTo>
                    <a:pt x="82" y="133"/>
                    <a:pt x="83" y="134"/>
                    <a:pt x="84" y="134"/>
                  </a:cubicBezTo>
                  <a:cubicBezTo>
                    <a:pt x="84" y="135"/>
                    <a:pt x="84" y="136"/>
                    <a:pt x="84" y="136"/>
                  </a:cubicBezTo>
                  <a:lnTo>
                    <a:pt x="84" y="158"/>
                  </a:lnTo>
                  <a:close/>
                  <a:moveTo>
                    <a:pt x="36" y="27"/>
                  </a:moveTo>
                  <a:cubicBezTo>
                    <a:pt x="36" y="34"/>
                    <a:pt x="36" y="34"/>
                    <a:pt x="36" y="34"/>
                  </a:cubicBezTo>
                  <a:cubicBezTo>
                    <a:pt x="36" y="34"/>
                    <a:pt x="36" y="35"/>
                    <a:pt x="35" y="36"/>
                  </a:cubicBezTo>
                  <a:cubicBezTo>
                    <a:pt x="35" y="36"/>
                    <a:pt x="34" y="37"/>
                    <a:pt x="33" y="37"/>
                  </a:cubicBezTo>
                  <a:cubicBezTo>
                    <a:pt x="27" y="37"/>
                    <a:pt x="27" y="37"/>
                    <a:pt x="27" y="37"/>
                  </a:cubicBezTo>
                  <a:cubicBezTo>
                    <a:pt x="26" y="37"/>
                    <a:pt x="25" y="36"/>
                    <a:pt x="25" y="36"/>
                  </a:cubicBezTo>
                  <a:cubicBezTo>
                    <a:pt x="24" y="35"/>
                    <a:pt x="24" y="34"/>
                    <a:pt x="24" y="34"/>
                  </a:cubicBezTo>
                  <a:cubicBezTo>
                    <a:pt x="24" y="27"/>
                    <a:pt x="24" y="27"/>
                    <a:pt x="24" y="27"/>
                  </a:cubicBezTo>
                  <a:cubicBezTo>
                    <a:pt x="24" y="27"/>
                    <a:pt x="24" y="26"/>
                    <a:pt x="25" y="25"/>
                  </a:cubicBezTo>
                  <a:cubicBezTo>
                    <a:pt x="25" y="25"/>
                    <a:pt x="26" y="24"/>
                    <a:pt x="27" y="24"/>
                  </a:cubicBezTo>
                  <a:cubicBezTo>
                    <a:pt x="33" y="24"/>
                    <a:pt x="33" y="24"/>
                    <a:pt x="33" y="24"/>
                  </a:cubicBezTo>
                  <a:cubicBezTo>
                    <a:pt x="34" y="24"/>
                    <a:pt x="35" y="25"/>
                    <a:pt x="35" y="25"/>
                  </a:cubicBezTo>
                  <a:cubicBezTo>
                    <a:pt x="36" y="26"/>
                    <a:pt x="36" y="27"/>
                    <a:pt x="36" y="27"/>
                  </a:cubicBezTo>
                  <a:close/>
                  <a:moveTo>
                    <a:pt x="36" y="52"/>
                  </a:moveTo>
                  <a:cubicBezTo>
                    <a:pt x="36" y="58"/>
                    <a:pt x="36" y="58"/>
                    <a:pt x="36" y="58"/>
                  </a:cubicBezTo>
                  <a:cubicBezTo>
                    <a:pt x="36" y="59"/>
                    <a:pt x="36" y="59"/>
                    <a:pt x="35" y="60"/>
                  </a:cubicBezTo>
                  <a:cubicBezTo>
                    <a:pt x="35" y="60"/>
                    <a:pt x="34" y="61"/>
                    <a:pt x="33" y="61"/>
                  </a:cubicBezTo>
                  <a:cubicBezTo>
                    <a:pt x="27" y="61"/>
                    <a:pt x="27" y="61"/>
                    <a:pt x="27" y="61"/>
                  </a:cubicBezTo>
                  <a:cubicBezTo>
                    <a:pt x="26" y="61"/>
                    <a:pt x="25" y="60"/>
                    <a:pt x="25" y="60"/>
                  </a:cubicBezTo>
                  <a:cubicBezTo>
                    <a:pt x="24" y="59"/>
                    <a:pt x="24" y="59"/>
                    <a:pt x="24" y="58"/>
                  </a:cubicBezTo>
                  <a:cubicBezTo>
                    <a:pt x="24" y="52"/>
                    <a:pt x="24" y="52"/>
                    <a:pt x="24" y="52"/>
                  </a:cubicBezTo>
                  <a:cubicBezTo>
                    <a:pt x="24" y="51"/>
                    <a:pt x="24" y="50"/>
                    <a:pt x="25" y="50"/>
                  </a:cubicBezTo>
                  <a:cubicBezTo>
                    <a:pt x="25" y="49"/>
                    <a:pt x="26" y="49"/>
                    <a:pt x="27" y="49"/>
                  </a:cubicBezTo>
                  <a:cubicBezTo>
                    <a:pt x="33" y="49"/>
                    <a:pt x="33" y="49"/>
                    <a:pt x="33" y="49"/>
                  </a:cubicBezTo>
                  <a:cubicBezTo>
                    <a:pt x="34" y="49"/>
                    <a:pt x="35" y="49"/>
                    <a:pt x="35" y="50"/>
                  </a:cubicBezTo>
                  <a:cubicBezTo>
                    <a:pt x="36" y="50"/>
                    <a:pt x="36" y="51"/>
                    <a:pt x="36" y="52"/>
                  </a:cubicBezTo>
                  <a:close/>
                  <a:moveTo>
                    <a:pt x="36" y="76"/>
                  </a:moveTo>
                  <a:cubicBezTo>
                    <a:pt x="36" y="82"/>
                    <a:pt x="36" y="82"/>
                    <a:pt x="36" y="82"/>
                  </a:cubicBezTo>
                  <a:cubicBezTo>
                    <a:pt x="36" y="83"/>
                    <a:pt x="36" y="83"/>
                    <a:pt x="35" y="84"/>
                  </a:cubicBezTo>
                  <a:cubicBezTo>
                    <a:pt x="35"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5" y="73"/>
                    <a:pt x="35" y="74"/>
                  </a:cubicBezTo>
                  <a:cubicBezTo>
                    <a:pt x="36" y="74"/>
                    <a:pt x="36" y="75"/>
                    <a:pt x="36" y="76"/>
                  </a:cubicBezTo>
                  <a:close/>
                  <a:moveTo>
                    <a:pt x="36" y="100"/>
                  </a:moveTo>
                  <a:cubicBezTo>
                    <a:pt x="36" y="106"/>
                    <a:pt x="36" y="106"/>
                    <a:pt x="36" y="106"/>
                  </a:cubicBezTo>
                  <a:cubicBezTo>
                    <a:pt x="36" y="107"/>
                    <a:pt x="36" y="108"/>
                    <a:pt x="35" y="108"/>
                  </a:cubicBezTo>
                  <a:cubicBezTo>
                    <a:pt x="35"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5" y="97"/>
                    <a:pt x="35" y="98"/>
                  </a:cubicBezTo>
                  <a:cubicBezTo>
                    <a:pt x="36" y="99"/>
                    <a:pt x="36" y="99"/>
                    <a:pt x="36" y="100"/>
                  </a:cubicBezTo>
                  <a:close/>
                  <a:moveTo>
                    <a:pt x="36" y="124"/>
                  </a:moveTo>
                  <a:cubicBezTo>
                    <a:pt x="36" y="130"/>
                    <a:pt x="36" y="130"/>
                    <a:pt x="36" y="130"/>
                  </a:cubicBezTo>
                  <a:cubicBezTo>
                    <a:pt x="36" y="131"/>
                    <a:pt x="36" y="132"/>
                    <a:pt x="35" y="132"/>
                  </a:cubicBezTo>
                  <a:cubicBezTo>
                    <a:pt x="35"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5" y="122"/>
                    <a:pt x="35" y="122"/>
                  </a:cubicBezTo>
                  <a:cubicBezTo>
                    <a:pt x="36" y="123"/>
                    <a:pt x="36" y="123"/>
                    <a:pt x="36" y="124"/>
                  </a:cubicBezTo>
                  <a:close/>
                  <a:moveTo>
                    <a:pt x="60" y="27"/>
                  </a:moveTo>
                  <a:cubicBezTo>
                    <a:pt x="60" y="34"/>
                    <a:pt x="60" y="34"/>
                    <a:pt x="60" y="34"/>
                  </a:cubicBezTo>
                  <a:cubicBezTo>
                    <a:pt x="60" y="34"/>
                    <a:pt x="60" y="35"/>
                    <a:pt x="59" y="36"/>
                  </a:cubicBezTo>
                  <a:cubicBezTo>
                    <a:pt x="59" y="36"/>
                    <a:pt x="58" y="37"/>
                    <a:pt x="57" y="37"/>
                  </a:cubicBezTo>
                  <a:cubicBezTo>
                    <a:pt x="51" y="37"/>
                    <a:pt x="51" y="37"/>
                    <a:pt x="51" y="37"/>
                  </a:cubicBezTo>
                  <a:cubicBezTo>
                    <a:pt x="50" y="37"/>
                    <a:pt x="50" y="36"/>
                    <a:pt x="49" y="36"/>
                  </a:cubicBezTo>
                  <a:cubicBezTo>
                    <a:pt x="48" y="35"/>
                    <a:pt x="48" y="34"/>
                    <a:pt x="48" y="34"/>
                  </a:cubicBezTo>
                  <a:cubicBezTo>
                    <a:pt x="48" y="27"/>
                    <a:pt x="48" y="27"/>
                    <a:pt x="48" y="27"/>
                  </a:cubicBezTo>
                  <a:cubicBezTo>
                    <a:pt x="48" y="27"/>
                    <a:pt x="48" y="26"/>
                    <a:pt x="49" y="25"/>
                  </a:cubicBezTo>
                  <a:cubicBezTo>
                    <a:pt x="50" y="25"/>
                    <a:pt x="50" y="24"/>
                    <a:pt x="51" y="24"/>
                  </a:cubicBezTo>
                  <a:cubicBezTo>
                    <a:pt x="57" y="24"/>
                    <a:pt x="57" y="24"/>
                    <a:pt x="57" y="24"/>
                  </a:cubicBezTo>
                  <a:cubicBezTo>
                    <a:pt x="58" y="24"/>
                    <a:pt x="59" y="25"/>
                    <a:pt x="59" y="25"/>
                  </a:cubicBezTo>
                  <a:cubicBezTo>
                    <a:pt x="60" y="26"/>
                    <a:pt x="60" y="27"/>
                    <a:pt x="60" y="27"/>
                  </a:cubicBezTo>
                  <a:close/>
                  <a:moveTo>
                    <a:pt x="60" y="52"/>
                  </a:moveTo>
                  <a:cubicBezTo>
                    <a:pt x="60" y="58"/>
                    <a:pt x="60" y="58"/>
                    <a:pt x="60" y="58"/>
                  </a:cubicBezTo>
                  <a:cubicBezTo>
                    <a:pt x="60" y="59"/>
                    <a:pt x="60" y="59"/>
                    <a:pt x="59" y="60"/>
                  </a:cubicBezTo>
                  <a:cubicBezTo>
                    <a:pt x="59" y="60"/>
                    <a:pt x="58" y="61"/>
                    <a:pt x="57" y="61"/>
                  </a:cubicBezTo>
                  <a:cubicBezTo>
                    <a:pt x="51" y="61"/>
                    <a:pt x="51" y="61"/>
                    <a:pt x="51" y="61"/>
                  </a:cubicBezTo>
                  <a:cubicBezTo>
                    <a:pt x="50" y="61"/>
                    <a:pt x="50" y="60"/>
                    <a:pt x="49" y="60"/>
                  </a:cubicBezTo>
                  <a:cubicBezTo>
                    <a:pt x="48" y="59"/>
                    <a:pt x="48" y="59"/>
                    <a:pt x="48" y="58"/>
                  </a:cubicBezTo>
                  <a:cubicBezTo>
                    <a:pt x="48" y="52"/>
                    <a:pt x="48" y="52"/>
                    <a:pt x="48" y="52"/>
                  </a:cubicBezTo>
                  <a:cubicBezTo>
                    <a:pt x="48" y="51"/>
                    <a:pt x="48" y="50"/>
                    <a:pt x="49" y="50"/>
                  </a:cubicBezTo>
                  <a:cubicBezTo>
                    <a:pt x="50" y="49"/>
                    <a:pt x="50" y="49"/>
                    <a:pt x="51" y="49"/>
                  </a:cubicBezTo>
                  <a:cubicBezTo>
                    <a:pt x="57" y="49"/>
                    <a:pt x="57" y="49"/>
                    <a:pt x="57" y="49"/>
                  </a:cubicBezTo>
                  <a:cubicBezTo>
                    <a:pt x="58" y="49"/>
                    <a:pt x="59" y="49"/>
                    <a:pt x="59" y="50"/>
                  </a:cubicBezTo>
                  <a:cubicBezTo>
                    <a:pt x="60" y="50"/>
                    <a:pt x="60" y="51"/>
                    <a:pt x="60" y="52"/>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50" y="85"/>
                    <a:pt x="49" y="84"/>
                  </a:cubicBezTo>
                  <a:cubicBezTo>
                    <a:pt x="48" y="83"/>
                    <a:pt x="48" y="83"/>
                    <a:pt x="48" y="82"/>
                  </a:cubicBezTo>
                  <a:cubicBezTo>
                    <a:pt x="48" y="76"/>
                    <a:pt x="48" y="76"/>
                    <a:pt x="48" y="76"/>
                  </a:cubicBezTo>
                  <a:cubicBezTo>
                    <a:pt x="48" y="75"/>
                    <a:pt x="48" y="74"/>
                    <a:pt x="49" y="74"/>
                  </a:cubicBezTo>
                  <a:cubicBezTo>
                    <a:pt x="50"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50" y="109"/>
                    <a:pt x="49" y="108"/>
                  </a:cubicBezTo>
                  <a:cubicBezTo>
                    <a:pt x="48" y="108"/>
                    <a:pt x="48" y="107"/>
                    <a:pt x="48" y="106"/>
                  </a:cubicBezTo>
                  <a:cubicBezTo>
                    <a:pt x="48" y="100"/>
                    <a:pt x="48" y="100"/>
                    <a:pt x="48" y="100"/>
                  </a:cubicBezTo>
                  <a:cubicBezTo>
                    <a:pt x="48" y="99"/>
                    <a:pt x="48" y="99"/>
                    <a:pt x="49" y="98"/>
                  </a:cubicBezTo>
                  <a:cubicBezTo>
                    <a:pt x="50" y="97"/>
                    <a:pt x="50" y="97"/>
                    <a:pt x="51" y="97"/>
                  </a:cubicBezTo>
                  <a:cubicBezTo>
                    <a:pt x="57" y="97"/>
                    <a:pt x="57" y="97"/>
                    <a:pt x="57" y="97"/>
                  </a:cubicBezTo>
                  <a:cubicBezTo>
                    <a:pt x="58" y="97"/>
                    <a:pt x="59" y="97"/>
                    <a:pt x="59" y="98"/>
                  </a:cubicBezTo>
                  <a:cubicBezTo>
                    <a:pt x="60" y="99"/>
                    <a:pt x="60" y="99"/>
                    <a:pt x="60" y="100"/>
                  </a:cubicBezTo>
                  <a:close/>
                  <a:moveTo>
                    <a:pt x="84" y="27"/>
                  </a:moveTo>
                  <a:cubicBezTo>
                    <a:pt x="84" y="34"/>
                    <a:pt x="84" y="34"/>
                    <a:pt x="84" y="34"/>
                  </a:cubicBezTo>
                  <a:cubicBezTo>
                    <a:pt x="84" y="34"/>
                    <a:pt x="84" y="35"/>
                    <a:pt x="84" y="36"/>
                  </a:cubicBezTo>
                  <a:cubicBezTo>
                    <a:pt x="83" y="36"/>
                    <a:pt x="82" y="37"/>
                    <a:pt x="81" y="37"/>
                  </a:cubicBezTo>
                  <a:cubicBezTo>
                    <a:pt x="75" y="37"/>
                    <a:pt x="75" y="37"/>
                    <a:pt x="75" y="37"/>
                  </a:cubicBezTo>
                  <a:cubicBezTo>
                    <a:pt x="75" y="37"/>
                    <a:pt x="74" y="36"/>
                    <a:pt x="73" y="36"/>
                  </a:cubicBezTo>
                  <a:cubicBezTo>
                    <a:pt x="73" y="35"/>
                    <a:pt x="72" y="34"/>
                    <a:pt x="72" y="34"/>
                  </a:cubicBezTo>
                  <a:cubicBezTo>
                    <a:pt x="72" y="27"/>
                    <a:pt x="72" y="27"/>
                    <a:pt x="72" y="27"/>
                  </a:cubicBezTo>
                  <a:cubicBezTo>
                    <a:pt x="72" y="27"/>
                    <a:pt x="73" y="26"/>
                    <a:pt x="73" y="25"/>
                  </a:cubicBezTo>
                  <a:cubicBezTo>
                    <a:pt x="74" y="25"/>
                    <a:pt x="75" y="24"/>
                    <a:pt x="75" y="24"/>
                  </a:cubicBezTo>
                  <a:cubicBezTo>
                    <a:pt x="81" y="24"/>
                    <a:pt x="81" y="24"/>
                    <a:pt x="81" y="24"/>
                  </a:cubicBezTo>
                  <a:cubicBezTo>
                    <a:pt x="82" y="24"/>
                    <a:pt x="83" y="25"/>
                    <a:pt x="84" y="25"/>
                  </a:cubicBezTo>
                  <a:cubicBezTo>
                    <a:pt x="84" y="26"/>
                    <a:pt x="84" y="27"/>
                    <a:pt x="84" y="27"/>
                  </a:cubicBezTo>
                  <a:close/>
                  <a:moveTo>
                    <a:pt x="84" y="52"/>
                  </a:moveTo>
                  <a:cubicBezTo>
                    <a:pt x="84" y="58"/>
                    <a:pt x="84" y="58"/>
                    <a:pt x="84" y="58"/>
                  </a:cubicBezTo>
                  <a:cubicBezTo>
                    <a:pt x="84" y="59"/>
                    <a:pt x="84" y="59"/>
                    <a:pt x="84" y="60"/>
                  </a:cubicBezTo>
                  <a:cubicBezTo>
                    <a:pt x="83" y="60"/>
                    <a:pt x="82" y="61"/>
                    <a:pt x="81" y="61"/>
                  </a:cubicBezTo>
                  <a:cubicBezTo>
                    <a:pt x="75" y="61"/>
                    <a:pt x="75" y="61"/>
                    <a:pt x="75" y="61"/>
                  </a:cubicBezTo>
                  <a:cubicBezTo>
                    <a:pt x="75" y="61"/>
                    <a:pt x="74" y="60"/>
                    <a:pt x="73" y="60"/>
                  </a:cubicBezTo>
                  <a:cubicBezTo>
                    <a:pt x="73" y="59"/>
                    <a:pt x="72" y="59"/>
                    <a:pt x="72" y="58"/>
                  </a:cubicBezTo>
                  <a:cubicBezTo>
                    <a:pt x="72" y="52"/>
                    <a:pt x="72" y="52"/>
                    <a:pt x="72" y="52"/>
                  </a:cubicBezTo>
                  <a:cubicBezTo>
                    <a:pt x="72" y="51"/>
                    <a:pt x="73" y="50"/>
                    <a:pt x="73" y="50"/>
                  </a:cubicBezTo>
                  <a:cubicBezTo>
                    <a:pt x="74" y="49"/>
                    <a:pt x="75" y="49"/>
                    <a:pt x="75" y="49"/>
                  </a:cubicBezTo>
                  <a:cubicBezTo>
                    <a:pt x="81" y="49"/>
                    <a:pt x="81" y="49"/>
                    <a:pt x="81" y="49"/>
                  </a:cubicBezTo>
                  <a:cubicBezTo>
                    <a:pt x="82" y="49"/>
                    <a:pt x="83" y="49"/>
                    <a:pt x="84" y="50"/>
                  </a:cubicBezTo>
                  <a:cubicBezTo>
                    <a:pt x="84" y="50"/>
                    <a:pt x="84" y="51"/>
                    <a:pt x="84" y="52"/>
                  </a:cubicBezTo>
                  <a:close/>
                  <a:moveTo>
                    <a:pt x="84" y="76"/>
                  </a:moveTo>
                  <a:cubicBezTo>
                    <a:pt x="84" y="82"/>
                    <a:pt x="84" y="82"/>
                    <a:pt x="84" y="82"/>
                  </a:cubicBezTo>
                  <a:cubicBezTo>
                    <a:pt x="84" y="83"/>
                    <a:pt x="84" y="83"/>
                    <a:pt x="84" y="84"/>
                  </a:cubicBezTo>
                  <a:cubicBezTo>
                    <a:pt x="83" y="85"/>
                    <a:pt x="82" y="85"/>
                    <a:pt x="81" y="85"/>
                  </a:cubicBezTo>
                  <a:cubicBezTo>
                    <a:pt x="75" y="85"/>
                    <a:pt x="75" y="85"/>
                    <a:pt x="75" y="85"/>
                  </a:cubicBezTo>
                  <a:cubicBezTo>
                    <a:pt x="75" y="85"/>
                    <a:pt x="74" y="85"/>
                    <a:pt x="73" y="84"/>
                  </a:cubicBezTo>
                  <a:cubicBezTo>
                    <a:pt x="73" y="83"/>
                    <a:pt x="72" y="83"/>
                    <a:pt x="72" y="82"/>
                  </a:cubicBezTo>
                  <a:cubicBezTo>
                    <a:pt x="72" y="76"/>
                    <a:pt x="72" y="76"/>
                    <a:pt x="72" y="76"/>
                  </a:cubicBezTo>
                  <a:cubicBezTo>
                    <a:pt x="72" y="75"/>
                    <a:pt x="73" y="74"/>
                    <a:pt x="73" y="74"/>
                  </a:cubicBezTo>
                  <a:cubicBezTo>
                    <a:pt x="74" y="73"/>
                    <a:pt x="75" y="73"/>
                    <a:pt x="75" y="73"/>
                  </a:cubicBezTo>
                  <a:cubicBezTo>
                    <a:pt x="81" y="73"/>
                    <a:pt x="81" y="73"/>
                    <a:pt x="81" y="73"/>
                  </a:cubicBezTo>
                  <a:cubicBezTo>
                    <a:pt x="82" y="73"/>
                    <a:pt x="83" y="73"/>
                    <a:pt x="84" y="74"/>
                  </a:cubicBezTo>
                  <a:cubicBezTo>
                    <a:pt x="84" y="74"/>
                    <a:pt x="84" y="75"/>
                    <a:pt x="84" y="76"/>
                  </a:cubicBezTo>
                  <a:close/>
                  <a:moveTo>
                    <a:pt x="84" y="100"/>
                  </a:moveTo>
                  <a:cubicBezTo>
                    <a:pt x="84" y="106"/>
                    <a:pt x="84" y="106"/>
                    <a:pt x="84" y="106"/>
                  </a:cubicBezTo>
                  <a:cubicBezTo>
                    <a:pt x="84" y="107"/>
                    <a:pt x="84" y="108"/>
                    <a:pt x="84" y="108"/>
                  </a:cubicBezTo>
                  <a:cubicBezTo>
                    <a:pt x="83" y="109"/>
                    <a:pt x="82" y="109"/>
                    <a:pt x="81" y="109"/>
                  </a:cubicBezTo>
                  <a:cubicBezTo>
                    <a:pt x="75" y="109"/>
                    <a:pt x="75" y="109"/>
                    <a:pt x="75" y="109"/>
                  </a:cubicBezTo>
                  <a:cubicBezTo>
                    <a:pt x="75" y="109"/>
                    <a:pt x="74" y="109"/>
                    <a:pt x="73" y="108"/>
                  </a:cubicBezTo>
                  <a:cubicBezTo>
                    <a:pt x="73" y="108"/>
                    <a:pt x="72" y="107"/>
                    <a:pt x="72" y="106"/>
                  </a:cubicBezTo>
                  <a:cubicBezTo>
                    <a:pt x="72" y="100"/>
                    <a:pt x="72" y="100"/>
                    <a:pt x="72" y="100"/>
                  </a:cubicBezTo>
                  <a:cubicBezTo>
                    <a:pt x="72" y="99"/>
                    <a:pt x="73" y="99"/>
                    <a:pt x="73" y="98"/>
                  </a:cubicBezTo>
                  <a:cubicBezTo>
                    <a:pt x="74" y="97"/>
                    <a:pt x="75" y="97"/>
                    <a:pt x="75" y="97"/>
                  </a:cubicBezTo>
                  <a:cubicBezTo>
                    <a:pt x="81" y="97"/>
                    <a:pt x="81" y="97"/>
                    <a:pt x="81" y="97"/>
                  </a:cubicBezTo>
                  <a:cubicBezTo>
                    <a:pt x="82" y="97"/>
                    <a:pt x="83" y="97"/>
                    <a:pt x="84" y="98"/>
                  </a:cubicBezTo>
                  <a:cubicBezTo>
                    <a:pt x="84" y="99"/>
                    <a:pt x="84" y="99"/>
                    <a:pt x="84" y="100"/>
                  </a:cubicBezTo>
                  <a:close/>
                  <a:moveTo>
                    <a:pt x="109" y="27"/>
                  </a:moveTo>
                  <a:cubicBezTo>
                    <a:pt x="109" y="34"/>
                    <a:pt x="109" y="34"/>
                    <a:pt x="109" y="34"/>
                  </a:cubicBezTo>
                  <a:cubicBezTo>
                    <a:pt x="109" y="34"/>
                    <a:pt x="108" y="35"/>
                    <a:pt x="108" y="36"/>
                  </a:cubicBezTo>
                  <a:cubicBezTo>
                    <a:pt x="107" y="36"/>
                    <a:pt x="106" y="37"/>
                    <a:pt x="106" y="37"/>
                  </a:cubicBezTo>
                  <a:cubicBezTo>
                    <a:pt x="100" y="37"/>
                    <a:pt x="100" y="37"/>
                    <a:pt x="100" y="37"/>
                  </a:cubicBezTo>
                  <a:cubicBezTo>
                    <a:pt x="99" y="37"/>
                    <a:pt x="98" y="36"/>
                    <a:pt x="97" y="36"/>
                  </a:cubicBezTo>
                  <a:cubicBezTo>
                    <a:pt x="97" y="35"/>
                    <a:pt x="97" y="34"/>
                    <a:pt x="97" y="34"/>
                  </a:cubicBezTo>
                  <a:cubicBezTo>
                    <a:pt x="97" y="27"/>
                    <a:pt x="97" y="27"/>
                    <a:pt x="97" y="27"/>
                  </a:cubicBezTo>
                  <a:cubicBezTo>
                    <a:pt x="97" y="27"/>
                    <a:pt x="97" y="26"/>
                    <a:pt x="97" y="25"/>
                  </a:cubicBezTo>
                  <a:cubicBezTo>
                    <a:pt x="98" y="25"/>
                    <a:pt x="99" y="24"/>
                    <a:pt x="100" y="24"/>
                  </a:cubicBezTo>
                  <a:cubicBezTo>
                    <a:pt x="106" y="24"/>
                    <a:pt x="106" y="24"/>
                    <a:pt x="106" y="24"/>
                  </a:cubicBezTo>
                  <a:cubicBezTo>
                    <a:pt x="106" y="24"/>
                    <a:pt x="107" y="25"/>
                    <a:pt x="108" y="25"/>
                  </a:cubicBezTo>
                  <a:cubicBezTo>
                    <a:pt x="108" y="26"/>
                    <a:pt x="109" y="27"/>
                    <a:pt x="109" y="27"/>
                  </a:cubicBezTo>
                  <a:close/>
                  <a:moveTo>
                    <a:pt x="109" y="52"/>
                  </a:moveTo>
                  <a:cubicBezTo>
                    <a:pt x="109" y="58"/>
                    <a:pt x="109" y="58"/>
                    <a:pt x="109" y="58"/>
                  </a:cubicBezTo>
                  <a:cubicBezTo>
                    <a:pt x="109" y="59"/>
                    <a:pt x="108" y="59"/>
                    <a:pt x="108" y="60"/>
                  </a:cubicBezTo>
                  <a:cubicBezTo>
                    <a:pt x="107" y="60"/>
                    <a:pt x="106" y="61"/>
                    <a:pt x="106" y="61"/>
                  </a:cubicBezTo>
                  <a:cubicBezTo>
                    <a:pt x="100" y="61"/>
                    <a:pt x="100" y="61"/>
                    <a:pt x="100" y="61"/>
                  </a:cubicBezTo>
                  <a:cubicBezTo>
                    <a:pt x="99" y="61"/>
                    <a:pt x="98" y="60"/>
                    <a:pt x="97" y="60"/>
                  </a:cubicBezTo>
                  <a:cubicBezTo>
                    <a:pt x="97" y="59"/>
                    <a:pt x="97" y="59"/>
                    <a:pt x="97" y="58"/>
                  </a:cubicBezTo>
                  <a:cubicBezTo>
                    <a:pt x="97" y="52"/>
                    <a:pt x="97" y="52"/>
                    <a:pt x="97" y="52"/>
                  </a:cubicBezTo>
                  <a:cubicBezTo>
                    <a:pt x="97" y="51"/>
                    <a:pt x="97" y="50"/>
                    <a:pt x="97" y="50"/>
                  </a:cubicBezTo>
                  <a:cubicBezTo>
                    <a:pt x="98" y="49"/>
                    <a:pt x="99" y="49"/>
                    <a:pt x="100" y="49"/>
                  </a:cubicBezTo>
                  <a:cubicBezTo>
                    <a:pt x="106" y="49"/>
                    <a:pt x="106" y="49"/>
                    <a:pt x="106" y="49"/>
                  </a:cubicBezTo>
                  <a:cubicBezTo>
                    <a:pt x="106" y="49"/>
                    <a:pt x="107" y="49"/>
                    <a:pt x="108" y="50"/>
                  </a:cubicBezTo>
                  <a:cubicBezTo>
                    <a:pt x="108" y="50"/>
                    <a:pt x="109" y="51"/>
                    <a:pt x="109" y="52"/>
                  </a:cubicBezTo>
                  <a:close/>
                  <a:moveTo>
                    <a:pt x="109" y="76"/>
                  </a:moveTo>
                  <a:cubicBezTo>
                    <a:pt x="109" y="82"/>
                    <a:pt x="109" y="82"/>
                    <a:pt x="109" y="82"/>
                  </a:cubicBezTo>
                  <a:cubicBezTo>
                    <a:pt x="109" y="83"/>
                    <a:pt x="108" y="83"/>
                    <a:pt x="108" y="84"/>
                  </a:cubicBezTo>
                  <a:cubicBezTo>
                    <a:pt x="107" y="85"/>
                    <a:pt x="106" y="85"/>
                    <a:pt x="106" y="85"/>
                  </a:cubicBezTo>
                  <a:cubicBezTo>
                    <a:pt x="100" y="85"/>
                    <a:pt x="100" y="85"/>
                    <a:pt x="100" y="85"/>
                  </a:cubicBezTo>
                  <a:cubicBezTo>
                    <a:pt x="99" y="85"/>
                    <a:pt x="98" y="85"/>
                    <a:pt x="97" y="84"/>
                  </a:cubicBezTo>
                  <a:cubicBezTo>
                    <a:pt x="97" y="83"/>
                    <a:pt x="97" y="83"/>
                    <a:pt x="97" y="82"/>
                  </a:cubicBezTo>
                  <a:cubicBezTo>
                    <a:pt x="97" y="76"/>
                    <a:pt x="97" y="76"/>
                    <a:pt x="97" y="76"/>
                  </a:cubicBezTo>
                  <a:cubicBezTo>
                    <a:pt x="97" y="75"/>
                    <a:pt x="97" y="74"/>
                    <a:pt x="97" y="74"/>
                  </a:cubicBezTo>
                  <a:cubicBezTo>
                    <a:pt x="98" y="73"/>
                    <a:pt x="99" y="73"/>
                    <a:pt x="100" y="73"/>
                  </a:cubicBezTo>
                  <a:cubicBezTo>
                    <a:pt x="106" y="73"/>
                    <a:pt x="106" y="73"/>
                    <a:pt x="106"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6" y="109"/>
                  </a:cubicBezTo>
                  <a:cubicBezTo>
                    <a:pt x="100" y="109"/>
                    <a:pt x="100" y="109"/>
                    <a:pt x="100" y="109"/>
                  </a:cubicBezTo>
                  <a:cubicBezTo>
                    <a:pt x="99" y="109"/>
                    <a:pt x="98" y="109"/>
                    <a:pt x="97" y="108"/>
                  </a:cubicBezTo>
                  <a:cubicBezTo>
                    <a:pt x="97" y="108"/>
                    <a:pt x="97" y="107"/>
                    <a:pt x="97" y="106"/>
                  </a:cubicBezTo>
                  <a:cubicBezTo>
                    <a:pt x="97" y="100"/>
                    <a:pt x="97" y="100"/>
                    <a:pt x="97" y="100"/>
                  </a:cubicBezTo>
                  <a:cubicBezTo>
                    <a:pt x="97" y="99"/>
                    <a:pt x="97" y="99"/>
                    <a:pt x="97" y="98"/>
                  </a:cubicBezTo>
                  <a:cubicBezTo>
                    <a:pt x="98" y="97"/>
                    <a:pt x="99" y="97"/>
                    <a:pt x="100" y="97"/>
                  </a:cubicBezTo>
                  <a:cubicBezTo>
                    <a:pt x="106" y="97"/>
                    <a:pt x="106" y="97"/>
                    <a:pt x="106"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6" y="133"/>
                  </a:cubicBezTo>
                  <a:cubicBezTo>
                    <a:pt x="100" y="133"/>
                    <a:pt x="100" y="133"/>
                    <a:pt x="100" y="133"/>
                  </a:cubicBezTo>
                  <a:cubicBezTo>
                    <a:pt x="99" y="133"/>
                    <a:pt x="98" y="133"/>
                    <a:pt x="97" y="132"/>
                  </a:cubicBezTo>
                  <a:cubicBezTo>
                    <a:pt x="97" y="132"/>
                    <a:pt x="97" y="131"/>
                    <a:pt x="97" y="130"/>
                  </a:cubicBezTo>
                  <a:cubicBezTo>
                    <a:pt x="97" y="124"/>
                    <a:pt x="97" y="124"/>
                    <a:pt x="97" y="124"/>
                  </a:cubicBezTo>
                  <a:cubicBezTo>
                    <a:pt x="97" y="123"/>
                    <a:pt x="97" y="123"/>
                    <a:pt x="97" y="122"/>
                  </a:cubicBezTo>
                  <a:cubicBezTo>
                    <a:pt x="98" y="122"/>
                    <a:pt x="99" y="121"/>
                    <a:pt x="100" y="121"/>
                  </a:cubicBezTo>
                  <a:cubicBezTo>
                    <a:pt x="106" y="121"/>
                    <a:pt x="106" y="121"/>
                    <a:pt x="106" y="121"/>
                  </a:cubicBezTo>
                  <a:cubicBezTo>
                    <a:pt x="106" y="121"/>
                    <a:pt x="107" y="122"/>
                    <a:pt x="108" y="122"/>
                  </a:cubicBezTo>
                  <a:cubicBezTo>
                    <a:pt x="108" y="123"/>
                    <a:pt x="109" y="123"/>
                    <a:pt x="109" y="124"/>
                  </a:cubicBezTo>
                  <a:close/>
                </a:path>
              </a:pathLst>
            </a:custGeom>
            <a:solidFill>
              <a:schemeClr val="dk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grpSp>
      <p:sp>
        <p:nvSpPr>
          <p:cNvPr id="1262" name="Google Shape;1262;g34294e0d2df_0_1267"/>
          <p:cNvSpPr txBox="1"/>
          <p:nvPr/>
        </p:nvSpPr>
        <p:spPr>
          <a:xfrm>
            <a:off x="473850" y="275700"/>
            <a:ext cx="8311500" cy="5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71A11D"/>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6"/>
                  </a:ext>
                </a:extLst>
              </a:rPr>
              <a:t>Driving</a:t>
            </a:r>
            <a:r>
              <a:rPr lang="en-US" sz="3000" b="1" i="0" u="none" strike="noStrike" cap="none">
                <a:solidFill>
                  <a:srgbClr val="71A11D"/>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7"/>
                  </a:ext>
                </a:extLst>
              </a:rPr>
              <a:t> Change: </a:t>
            </a:r>
            <a:r>
              <a:rPr lang="en-US" sz="3000" b="1" i="0" u="none" strike="noStrike" cap="none">
                <a:solidFill>
                  <a:srgbClr val="71A11D"/>
                </a:solidFill>
                <a:latin typeface="Arial"/>
                <a:ea typeface="Arial"/>
                <a:cs typeface="Arial"/>
                <a:sym typeface="Arial"/>
              </a:rPr>
              <a:t>Responding to Backlash at Different Levels</a:t>
            </a:r>
            <a:r>
              <a:rPr lang="en-US" sz="3000" b="1" i="0" u="none" strike="noStrike" cap="none">
                <a:solidFill>
                  <a:srgbClr val="000000"/>
                </a:solidFill>
                <a:latin typeface="Arial"/>
                <a:ea typeface="Arial"/>
                <a:cs typeface="Arial"/>
                <a:sym typeface="Arial"/>
              </a:rPr>
              <a:t>  </a:t>
            </a:r>
            <a:endParaRPr sz="3000" b="1"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g34294e0d2df_0_1282"/>
          <p:cNvSpPr txBox="1">
            <a:spLocks noGrp="1"/>
          </p:cNvSpPr>
          <p:nvPr>
            <p:ph type="body" idx="1"/>
          </p:nvPr>
        </p:nvSpPr>
        <p:spPr>
          <a:xfrm>
            <a:off x="400298" y="2949387"/>
            <a:ext cx="2590200" cy="1818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00"/>
              </a:spcBef>
              <a:spcAft>
                <a:spcPts val="400"/>
              </a:spcAft>
              <a:buClr>
                <a:schemeClr val="dk1"/>
              </a:buClr>
              <a:buSzPts val="2000"/>
              <a:buFont typeface="Arial"/>
              <a:buNone/>
            </a:pPr>
            <a:r>
              <a:rPr lang="en-US"/>
              <a:t>33% of women have considered leaving their jobs for childcare</a:t>
            </a:r>
            <a:endParaRPr/>
          </a:p>
        </p:txBody>
      </p:sp>
      <p:sp>
        <p:nvSpPr>
          <p:cNvPr id="1268" name="Google Shape;1268;g34294e0d2df_0_1282"/>
          <p:cNvSpPr txBox="1">
            <a:spLocks noGrp="1"/>
          </p:cNvSpPr>
          <p:nvPr>
            <p:ph type="body" idx="3"/>
          </p:nvPr>
        </p:nvSpPr>
        <p:spPr>
          <a:xfrm>
            <a:off x="3478125" y="786025"/>
            <a:ext cx="5665800" cy="39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b="1">
                <a:solidFill>
                  <a:srgbClr val="71A11D"/>
                </a:solidFill>
              </a:rPr>
              <a:t>In Canada, we have a strong, national framework - Charter of Rights and Freedoms, Employment Equity Legislation as well as provincial codes - Human Rights</a:t>
            </a:r>
            <a:endParaRPr b="1">
              <a:solidFill>
                <a:srgbClr val="71A11D"/>
              </a:solidFill>
            </a:endParaRPr>
          </a:p>
          <a:p>
            <a:pPr marL="285750" lvl="0" indent="-285750" algn="l" rtl="0">
              <a:lnSpc>
                <a:spcPct val="100000"/>
              </a:lnSpc>
              <a:spcBef>
                <a:spcPts val="0"/>
              </a:spcBef>
              <a:spcAft>
                <a:spcPts val="0"/>
              </a:spcAft>
              <a:buSzPts val="1800"/>
              <a:buFont typeface="Arial"/>
              <a:buChar char="•"/>
            </a:pPr>
            <a:r>
              <a:rPr lang="en-US"/>
              <a:t>Need to preserve legislative gains – e.g. childcare, accessibility</a:t>
            </a:r>
            <a:endParaRPr/>
          </a:p>
          <a:p>
            <a:pPr marL="285750" lvl="0" indent="-285750" algn="l" rtl="0">
              <a:lnSpc>
                <a:spcPct val="100000"/>
              </a:lnSpc>
              <a:spcBef>
                <a:spcPts val="0"/>
              </a:spcBef>
              <a:spcAft>
                <a:spcPts val="0"/>
              </a:spcAft>
              <a:buSzPts val="1800"/>
              <a:buFont typeface="Arial"/>
              <a:buChar char="•"/>
            </a:pPr>
            <a:r>
              <a:rPr lang="en-US"/>
              <a:t>Continue to advance infrastructure – access to roads and internet</a:t>
            </a:r>
            <a:endParaRPr/>
          </a:p>
          <a:p>
            <a:pPr marL="285750" lvl="0" indent="-285750" algn="l" rtl="0">
              <a:lnSpc>
                <a:spcPct val="100000"/>
              </a:lnSpc>
              <a:spcBef>
                <a:spcPts val="0"/>
              </a:spcBef>
              <a:spcAft>
                <a:spcPts val="0"/>
              </a:spcAft>
              <a:buSzPts val="1800"/>
              <a:buFont typeface="Arial"/>
              <a:buChar char="•"/>
            </a:pPr>
            <a:r>
              <a:rPr lang="en-US"/>
              <a:t>Tax regime, financing, funding, and incentives</a:t>
            </a:r>
            <a:endParaRPr/>
          </a:p>
          <a:p>
            <a:pPr marL="285750" lvl="0" indent="-285750" algn="l" rtl="0">
              <a:lnSpc>
                <a:spcPct val="100000"/>
              </a:lnSpc>
              <a:spcBef>
                <a:spcPts val="0"/>
              </a:spcBef>
              <a:spcAft>
                <a:spcPts val="0"/>
              </a:spcAft>
              <a:buSzPts val="1800"/>
              <a:buFont typeface="Arial"/>
              <a:buChar char="•"/>
            </a:pPr>
            <a:r>
              <a:rPr lang="en-US"/>
              <a:t>Procurement policies</a:t>
            </a:r>
            <a:endParaRPr/>
          </a:p>
          <a:p>
            <a:pPr marL="285750" lvl="0" indent="-285750" algn="l" rtl="0">
              <a:lnSpc>
                <a:spcPct val="100000"/>
              </a:lnSpc>
              <a:spcBef>
                <a:spcPts val="0"/>
              </a:spcBef>
              <a:spcAft>
                <a:spcPts val="0"/>
              </a:spcAft>
              <a:buSzPts val="1800"/>
              <a:buFont typeface="Arial"/>
              <a:buChar char="•"/>
            </a:pPr>
            <a:r>
              <a:rPr lang="en-US"/>
              <a:t>Regulation - Employment Equity legislation, </a:t>
            </a:r>
            <a:endParaRPr/>
          </a:p>
          <a:p>
            <a:pPr marL="285750" lvl="0" indent="-285750" algn="l" rtl="0">
              <a:lnSpc>
                <a:spcPct val="100000"/>
              </a:lnSpc>
              <a:spcBef>
                <a:spcPts val="0"/>
              </a:spcBef>
              <a:spcAft>
                <a:spcPts val="0"/>
              </a:spcAft>
              <a:buSzPts val="1800"/>
              <a:buFont typeface="Arial"/>
              <a:buChar char="•"/>
            </a:pPr>
            <a:r>
              <a:rPr lang="en-US"/>
              <a:t>Voluntary codes - 30% Club, Black North Initiative, 50-30 Challenge</a:t>
            </a:r>
            <a:endParaRPr/>
          </a:p>
          <a:p>
            <a:pPr marL="285750" lvl="0" indent="-285750" algn="l" rtl="0">
              <a:lnSpc>
                <a:spcPct val="100000"/>
              </a:lnSpc>
              <a:spcBef>
                <a:spcPts val="0"/>
              </a:spcBef>
              <a:spcAft>
                <a:spcPts val="0"/>
              </a:spcAft>
              <a:buSzPts val="1800"/>
              <a:buFont typeface="Arial"/>
              <a:buChar char="•"/>
            </a:pPr>
            <a:r>
              <a:rPr lang="en-US"/>
              <a:t>Challenge stereotypes - “See it, Be it”</a:t>
            </a:r>
            <a:endParaRPr/>
          </a:p>
        </p:txBody>
      </p:sp>
      <p:sp>
        <p:nvSpPr>
          <p:cNvPr id="1269" name="Google Shape;1269;g34294e0d2df_0_1282"/>
          <p:cNvSpPr txBox="1">
            <a:spLocks noGrp="1"/>
          </p:cNvSpPr>
          <p:nvPr>
            <p:ph type="title"/>
          </p:nvPr>
        </p:nvSpPr>
        <p:spPr>
          <a:xfrm>
            <a:off x="3478135" y="376239"/>
            <a:ext cx="5046300" cy="39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8"/>
                  </a:ext>
                </a:extLst>
              </a:rPr>
              <a:t>Societal Level</a:t>
            </a:r>
            <a:r>
              <a:rPr lang="en-US" sz="2400"/>
              <a:t> </a:t>
            </a:r>
            <a:endParaRPr sz="2400"/>
          </a:p>
        </p:txBody>
      </p:sp>
      <p:sp>
        <p:nvSpPr>
          <p:cNvPr id="1270" name="Google Shape;1270;g34294e0d2df_0_1282"/>
          <p:cNvSpPr txBox="1"/>
          <p:nvPr/>
        </p:nvSpPr>
        <p:spPr>
          <a:xfrm>
            <a:off x="4380381" y="4767263"/>
            <a:ext cx="383100" cy="27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200" b="1" i="0" u="none" strike="noStrike" cap="none">
                <a:solidFill>
                  <a:srgbClr val="71A11D"/>
                </a:solidFill>
                <a:latin typeface="Arial"/>
                <a:ea typeface="Arial"/>
                <a:cs typeface="Arial"/>
                <a:sym typeface="Arial"/>
              </a:rPr>
              <a:t>31</a:t>
            </a:fld>
            <a:endParaRPr sz="1200" b="1" i="0" u="none" strike="noStrike" cap="none">
              <a:solidFill>
                <a:srgbClr val="71A11D"/>
              </a:solidFill>
              <a:latin typeface="Arial"/>
              <a:ea typeface="Arial"/>
              <a:cs typeface="Arial"/>
              <a:sym typeface="Arial"/>
            </a:endParaRPr>
          </a:p>
        </p:txBody>
      </p:sp>
      <p:pic>
        <p:nvPicPr>
          <p:cNvPr id="1271" name="Google Shape;1271;g34294e0d2df_0_1282"/>
          <p:cNvPicPr preferRelativeResize="0"/>
          <p:nvPr/>
        </p:nvPicPr>
        <p:blipFill rotWithShape="1">
          <a:blip r:embed="rId3">
            <a:alphaModFix/>
          </a:blip>
          <a:srcRect/>
          <a:stretch/>
        </p:blipFill>
        <p:spPr>
          <a:xfrm>
            <a:off x="447650" y="294850"/>
            <a:ext cx="2495550" cy="2438400"/>
          </a:xfrm>
          <a:prstGeom prst="rect">
            <a:avLst/>
          </a:prstGeom>
          <a:noFill/>
          <a:ln>
            <a:noFill/>
          </a:ln>
          <a:effectLst>
            <a:outerShdw blurRad="57150" dist="19050" dir="5400000" algn="bl" rotWithShape="0">
              <a:srgbClr val="000000">
                <a:alpha val="49800"/>
              </a:srgbClr>
            </a:outerShdw>
          </a:effectLst>
        </p:spPr>
      </p:pic>
      <p:pic>
        <p:nvPicPr>
          <p:cNvPr id="1272" name="Google Shape;1272;g34294e0d2df_0_1282"/>
          <p:cNvPicPr preferRelativeResize="0"/>
          <p:nvPr/>
        </p:nvPicPr>
        <p:blipFill rotWithShape="1">
          <a:blip r:embed="rId4">
            <a:alphaModFix/>
          </a:blip>
          <a:srcRect/>
          <a:stretch/>
        </p:blipFill>
        <p:spPr>
          <a:xfrm rot="10800000">
            <a:off x="-272052" y="142450"/>
            <a:ext cx="424452" cy="9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g34294e0d2df_0_1291"/>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32</a:t>
            </a:fld>
            <a:endParaRPr/>
          </a:p>
        </p:txBody>
      </p:sp>
      <p:sp>
        <p:nvSpPr>
          <p:cNvPr id="1279" name="Google Shape;1279;g34294e0d2df_0_1291"/>
          <p:cNvSpPr txBox="1">
            <a:spLocks noGrp="1"/>
          </p:cNvSpPr>
          <p:nvPr>
            <p:ph type="title"/>
          </p:nvPr>
        </p:nvSpPr>
        <p:spPr>
          <a:xfrm>
            <a:off x="527456" y="400435"/>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sz="2400"/>
              <a:t>Strategic Impact</a:t>
            </a:r>
            <a:endParaRPr sz="2000" b="0"/>
          </a:p>
        </p:txBody>
      </p:sp>
      <p:grpSp>
        <p:nvGrpSpPr>
          <p:cNvPr id="1280" name="Google Shape;1280;g34294e0d2df_0_1291"/>
          <p:cNvGrpSpPr/>
          <p:nvPr/>
        </p:nvGrpSpPr>
        <p:grpSpPr>
          <a:xfrm>
            <a:off x="176896" y="2230385"/>
            <a:ext cx="8967547" cy="1912410"/>
            <a:chOff x="560446" y="2441393"/>
            <a:chExt cx="11071046" cy="2429383"/>
          </a:xfrm>
        </p:grpSpPr>
        <p:sp>
          <p:nvSpPr>
            <p:cNvPr id="1281" name="Google Shape;1281;g34294e0d2df_0_1291"/>
            <p:cNvSpPr/>
            <p:nvPr/>
          </p:nvSpPr>
          <p:spPr>
            <a:xfrm>
              <a:off x="1172847" y="2441393"/>
              <a:ext cx="963988" cy="1077402"/>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accent5"/>
            </a:solidFill>
            <a:ln>
              <a:noFill/>
            </a:ln>
            <a:effectLst>
              <a:outerShdw blurRad="71438" dist="19050" dir="5400000" algn="bl" rotWithShape="0">
                <a:srgbClr val="000000">
                  <a:alpha val="49410"/>
                </a:srgbClr>
              </a:outerShdw>
            </a:effectLst>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sp>
          <p:nvSpPr>
            <p:cNvPr id="1282" name="Google Shape;1282;g34294e0d2df_0_1291"/>
            <p:cNvSpPr/>
            <p:nvPr/>
          </p:nvSpPr>
          <p:spPr>
            <a:xfrm>
              <a:off x="2799318" y="2617201"/>
              <a:ext cx="942216" cy="908988"/>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accent5"/>
            </a:solidFill>
            <a:ln>
              <a:noFill/>
            </a:ln>
            <a:effectLst>
              <a:outerShdw blurRad="71438" dist="19050" dir="5400000" algn="bl" rotWithShape="0">
                <a:srgbClr val="000000">
                  <a:alpha val="49410"/>
                </a:srgbClr>
              </a:outerShdw>
            </a:effectLst>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sp>
          <p:nvSpPr>
            <p:cNvPr id="1283" name="Google Shape;1283;g34294e0d2df_0_1291"/>
            <p:cNvSpPr/>
            <p:nvPr/>
          </p:nvSpPr>
          <p:spPr>
            <a:xfrm>
              <a:off x="9997898" y="2617201"/>
              <a:ext cx="1375172" cy="1111603"/>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accent5"/>
            </a:solidFill>
            <a:ln>
              <a:noFill/>
            </a:ln>
            <a:effectLst>
              <a:outerShdw blurRad="71438" dist="19050" dir="5400000" algn="bl" rotWithShape="0">
                <a:srgbClr val="000000">
                  <a:alpha val="49410"/>
                </a:srgbClr>
              </a:outerShdw>
            </a:effectLst>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sp>
          <p:nvSpPr>
            <p:cNvPr id="1284" name="Google Shape;1284;g34294e0d2df_0_1291"/>
            <p:cNvSpPr/>
            <p:nvPr/>
          </p:nvSpPr>
          <p:spPr>
            <a:xfrm>
              <a:off x="7972620" y="2560087"/>
              <a:ext cx="1240730" cy="958709"/>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accent5"/>
            </a:solidFill>
            <a:ln>
              <a:noFill/>
            </a:ln>
            <a:effectLst>
              <a:outerShdw blurRad="71438" dist="19050" dir="5400000" algn="bl" rotWithShape="0">
                <a:srgbClr val="000000">
                  <a:alpha val="49410"/>
                </a:srgbClr>
              </a:outerShdw>
            </a:effectLst>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sp>
          <p:nvSpPr>
            <p:cNvPr id="1285" name="Google Shape;1285;g34294e0d2df_0_1291"/>
            <p:cNvSpPr/>
            <p:nvPr/>
          </p:nvSpPr>
          <p:spPr>
            <a:xfrm>
              <a:off x="5966610" y="2556211"/>
              <a:ext cx="1240730" cy="928016"/>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accent5"/>
            </a:solidFill>
            <a:ln>
              <a:noFill/>
            </a:ln>
            <a:effectLst>
              <a:outerShdw blurRad="71438" dist="19050" dir="5400000" algn="bl" rotWithShape="0">
                <a:srgbClr val="000000">
                  <a:alpha val="49410"/>
                </a:srgbClr>
              </a:outerShdw>
            </a:effectLst>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sp>
          <p:nvSpPr>
            <p:cNvPr id="1286" name="Google Shape;1286;g34294e0d2df_0_1291"/>
            <p:cNvSpPr/>
            <p:nvPr/>
          </p:nvSpPr>
          <p:spPr>
            <a:xfrm>
              <a:off x="560446" y="3852715"/>
              <a:ext cx="17991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Governance, Leadership, and Strategy</a:t>
              </a:r>
              <a:endParaRPr sz="1400" b="1" i="0" u="none" strike="noStrike" cap="none">
                <a:solidFill>
                  <a:schemeClr val="dk1"/>
                </a:solidFill>
                <a:latin typeface="Arial"/>
                <a:ea typeface="Arial"/>
                <a:cs typeface="Arial"/>
                <a:sym typeface="Arial"/>
              </a:endParaRPr>
            </a:p>
          </p:txBody>
        </p:sp>
        <p:sp>
          <p:nvSpPr>
            <p:cNvPr id="1287" name="Google Shape;1287;g34294e0d2df_0_1291"/>
            <p:cNvSpPr/>
            <p:nvPr/>
          </p:nvSpPr>
          <p:spPr>
            <a:xfrm>
              <a:off x="2422849" y="3854976"/>
              <a:ext cx="16845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Human Resources Processes</a:t>
              </a:r>
              <a:endParaRPr sz="1400" b="1" i="0" u="none" strike="noStrike" cap="none">
                <a:solidFill>
                  <a:schemeClr val="dk1"/>
                </a:solidFill>
                <a:latin typeface="Arial"/>
                <a:ea typeface="Arial"/>
                <a:cs typeface="Arial"/>
                <a:sym typeface="Arial"/>
              </a:endParaRPr>
            </a:p>
          </p:txBody>
        </p:sp>
        <p:sp>
          <p:nvSpPr>
            <p:cNvPr id="1288" name="Google Shape;1288;g34294e0d2df_0_1291"/>
            <p:cNvSpPr/>
            <p:nvPr/>
          </p:nvSpPr>
          <p:spPr>
            <a:xfrm>
              <a:off x="4099238" y="3852715"/>
              <a:ext cx="14964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Values and Culture</a:t>
              </a:r>
              <a:endParaRPr sz="1400" b="1" i="0" u="none" strike="noStrike" cap="none">
                <a:solidFill>
                  <a:schemeClr val="dk1"/>
                </a:solidFill>
                <a:latin typeface="Arial"/>
                <a:ea typeface="Arial"/>
                <a:cs typeface="Arial"/>
                <a:sym typeface="Arial"/>
              </a:endParaRPr>
            </a:p>
          </p:txBody>
        </p:sp>
        <p:sp>
          <p:nvSpPr>
            <p:cNvPr id="1289" name="Google Shape;1289;g34294e0d2df_0_1291"/>
            <p:cNvSpPr/>
            <p:nvPr/>
          </p:nvSpPr>
          <p:spPr>
            <a:xfrm>
              <a:off x="7777968" y="3852715"/>
              <a:ext cx="18309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Diversity Across the Value Chain</a:t>
              </a:r>
              <a:endParaRPr sz="1400" b="1" i="0" u="none" strike="noStrike" cap="none">
                <a:solidFill>
                  <a:schemeClr val="dk1"/>
                </a:solidFill>
                <a:latin typeface="Arial"/>
                <a:ea typeface="Arial"/>
                <a:cs typeface="Arial"/>
                <a:sym typeface="Arial"/>
              </a:endParaRPr>
            </a:p>
          </p:txBody>
        </p:sp>
        <p:sp>
          <p:nvSpPr>
            <p:cNvPr id="1290" name="Google Shape;1290;g34294e0d2df_0_1291"/>
            <p:cNvSpPr/>
            <p:nvPr/>
          </p:nvSpPr>
          <p:spPr>
            <a:xfrm>
              <a:off x="9800592" y="3852715"/>
              <a:ext cx="18309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Outreach and Expanding the Pool</a:t>
              </a:r>
              <a:endParaRPr sz="1400" b="1" i="0" u="none" strike="noStrike" cap="none">
                <a:solidFill>
                  <a:schemeClr val="dk1"/>
                </a:solidFill>
                <a:latin typeface="Arial"/>
                <a:ea typeface="Arial"/>
                <a:cs typeface="Arial"/>
                <a:sym typeface="Arial"/>
              </a:endParaRPr>
            </a:p>
          </p:txBody>
        </p:sp>
        <p:sp>
          <p:nvSpPr>
            <p:cNvPr id="1291" name="Google Shape;1291;g34294e0d2df_0_1291"/>
            <p:cNvSpPr/>
            <p:nvPr/>
          </p:nvSpPr>
          <p:spPr>
            <a:xfrm>
              <a:off x="5587527" y="3852714"/>
              <a:ext cx="19989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Measuring and </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Tracking EDI</a:t>
              </a:r>
              <a:endParaRPr sz="1400" b="1" i="0" u="none" strike="noStrike" cap="none">
                <a:solidFill>
                  <a:schemeClr val="dk1"/>
                </a:solidFill>
                <a:latin typeface="Arial"/>
                <a:ea typeface="Arial"/>
                <a:cs typeface="Arial"/>
                <a:sym typeface="Arial"/>
              </a:endParaRPr>
            </a:p>
          </p:txBody>
        </p:sp>
      </p:grpSp>
      <p:pic>
        <p:nvPicPr>
          <p:cNvPr id="1292" name="Google Shape;1292;g34294e0d2df_0_1291" descr="World"/>
          <p:cNvPicPr preferRelativeResize="0"/>
          <p:nvPr/>
        </p:nvPicPr>
        <p:blipFill rotWithShape="1">
          <a:blip r:embed="rId3">
            <a:alphaModFix/>
          </a:blip>
          <a:srcRect/>
          <a:stretch/>
        </p:blipFill>
        <p:spPr>
          <a:xfrm>
            <a:off x="3200463" y="2406840"/>
            <a:ext cx="910541" cy="910541"/>
          </a:xfrm>
          <a:prstGeom prst="rect">
            <a:avLst/>
          </a:prstGeom>
          <a:noFill/>
          <a:ln>
            <a:noFill/>
          </a:ln>
          <a:effectLst>
            <a:outerShdw blurRad="71438" dist="19050" dir="5400000" algn="bl" rotWithShape="0">
              <a:srgbClr val="000000">
                <a:alpha val="49410"/>
              </a:srgbClr>
            </a:outerShdw>
          </a:effectLst>
        </p:spPr>
      </p:pic>
      <p:sp>
        <p:nvSpPr>
          <p:cNvPr id="1293" name="Google Shape;1293;g34294e0d2df_0_1291"/>
          <p:cNvSpPr txBox="1">
            <a:spLocks noGrp="1"/>
          </p:cNvSpPr>
          <p:nvPr>
            <p:ph type="title"/>
          </p:nvPr>
        </p:nvSpPr>
        <p:spPr>
          <a:xfrm>
            <a:off x="408150" y="933750"/>
            <a:ext cx="8327700" cy="533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3000"/>
              <a:buFont typeface="Arial"/>
              <a:buNone/>
            </a:pPr>
            <a:r>
              <a:rPr lang="en-US" sz="2300">
                <a:solidFill>
                  <a:srgbClr val="71A11D"/>
                </a:solidFill>
              </a:rPr>
              <a:t>Demonstrating how EDI </a:t>
            </a:r>
            <a:r>
              <a:rPr lang="en-US" sz="2300">
                <a:solidFill>
                  <a:srgbClr val="71A11D"/>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9"/>
                  </a:ext>
                </a:extLst>
              </a:rPr>
              <a:t>(no matter what it is called)</a:t>
            </a:r>
            <a:r>
              <a:rPr lang="en-US" sz="2300">
                <a:solidFill>
                  <a:srgbClr val="71A11D"/>
                </a:solidFill>
              </a:rPr>
              <a:t> advances organizational goals </a:t>
            </a:r>
            <a:endParaRPr sz="2300">
              <a:solidFill>
                <a:srgbClr val="71A11D"/>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g34294e0d2df_0_1311"/>
          <p:cNvSpPr txBox="1">
            <a:spLocks noGrp="1"/>
          </p:cNvSpPr>
          <p:nvPr>
            <p:ph type="title"/>
          </p:nvPr>
        </p:nvSpPr>
        <p:spPr>
          <a:xfrm>
            <a:off x="445977" y="373025"/>
            <a:ext cx="7169100" cy="396300"/>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SzPts val="3000"/>
              <a:buNone/>
            </a:pPr>
            <a:r>
              <a:rPr lang="en-US" sz="2400">
                <a:solidFill>
                  <a:schemeClr val="dk1"/>
                </a:solidFill>
              </a:rPr>
              <a:t>Benchmarking</a:t>
            </a:r>
            <a:endParaRPr sz="2400">
              <a:solidFill>
                <a:schemeClr val="dk1"/>
              </a:solidFill>
            </a:endParaRPr>
          </a:p>
        </p:txBody>
      </p:sp>
      <p:sp>
        <p:nvSpPr>
          <p:cNvPr id="1300" name="Google Shape;1300;g34294e0d2df_0_1311"/>
          <p:cNvSpPr txBox="1"/>
          <p:nvPr/>
        </p:nvSpPr>
        <p:spPr>
          <a:xfrm>
            <a:off x="628650" y="891925"/>
            <a:ext cx="3501600" cy="4848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1" u="none" strike="noStrike" cap="none">
                <a:solidFill>
                  <a:srgbClr val="000000"/>
                </a:solidFill>
                <a:latin typeface="Arial"/>
                <a:ea typeface="Arial"/>
                <a:cs typeface="Arial"/>
                <a:sym typeface="Arial"/>
              </a:rPr>
              <a:t>Example of an Organization with </a:t>
            </a:r>
            <a:br>
              <a:rPr lang="en-US" sz="1350" b="0" i="1" u="none" strike="noStrike" cap="none">
                <a:solidFill>
                  <a:srgbClr val="000000"/>
                </a:solidFill>
                <a:latin typeface="Arial"/>
                <a:ea typeface="Arial"/>
                <a:cs typeface="Arial"/>
                <a:sym typeface="Arial"/>
              </a:rPr>
            </a:br>
            <a:r>
              <a:rPr lang="en-US" sz="1350" b="0" i="1" u="none" strike="noStrike" cap="none">
                <a:solidFill>
                  <a:srgbClr val="000000"/>
                </a:solidFill>
                <a:latin typeface="Arial"/>
                <a:ea typeface="Arial"/>
                <a:cs typeface="Arial"/>
                <a:sym typeface="Arial"/>
              </a:rPr>
              <a:t>Level 4 Average</a:t>
            </a:r>
            <a:endParaRPr sz="1350" b="0" i="1" u="none" strike="noStrike" cap="none">
              <a:solidFill>
                <a:srgbClr val="000000"/>
              </a:solidFill>
              <a:latin typeface="Arial"/>
              <a:ea typeface="Arial"/>
              <a:cs typeface="Arial"/>
              <a:sym typeface="Arial"/>
            </a:endParaRPr>
          </a:p>
        </p:txBody>
      </p:sp>
      <p:grpSp>
        <p:nvGrpSpPr>
          <p:cNvPr id="1301" name="Google Shape;1301;g34294e0d2df_0_1311"/>
          <p:cNvGrpSpPr/>
          <p:nvPr/>
        </p:nvGrpSpPr>
        <p:grpSpPr>
          <a:xfrm>
            <a:off x="712758" y="1499242"/>
            <a:ext cx="1902494" cy="3213997"/>
            <a:chOff x="536218" y="2115409"/>
            <a:chExt cx="2536659" cy="4285329"/>
          </a:xfrm>
        </p:grpSpPr>
        <p:sp>
          <p:nvSpPr>
            <p:cNvPr id="1302" name="Google Shape;1302;g34294e0d2df_0_1311"/>
            <p:cNvSpPr/>
            <p:nvPr/>
          </p:nvSpPr>
          <p:spPr>
            <a:xfrm>
              <a:off x="551507" y="3836425"/>
              <a:ext cx="2520600" cy="822600"/>
            </a:xfrm>
            <a:prstGeom prst="rect">
              <a:avLst/>
            </a:prstGeom>
            <a:solidFill>
              <a:srgbClr val="C0E77C"/>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3" name="Google Shape;1303;g34294e0d2df_0_1311"/>
            <p:cNvSpPr/>
            <p:nvPr/>
          </p:nvSpPr>
          <p:spPr>
            <a:xfrm>
              <a:off x="551507" y="4698114"/>
              <a:ext cx="2520600" cy="822600"/>
            </a:xfrm>
            <a:prstGeom prst="rect">
              <a:avLst/>
            </a:prstGeom>
            <a:solidFill>
              <a:srgbClr val="92D050"/>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4" name="Google Shape;1304;g34294e0d2df_0_1311"/>
            <p:cNvSpPr/>
            <p:nvPr/>
          </p:nvSpPr>
          <p:spPr>
            <a:xfrm>
              <a:off x="551507" y="5578138"/>
              <a:ext cx="2520600" cy="822600"/>
            </a:xfrm>
            <a:prstGeom prst="rect">
              <a:avLst/>
            </a:prstGeom>
            <a:solidFill>
              <a:srgbClr val="71A11D"/>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5" name="Google Shape;1305;g34294e0d2df_0_1311"/>
            <p:cNvSpPr/>
            <p:nvPr/>
          </p:nvSpPr>
          <p:spPr>
            <a:xfrm>
              <a:off x="551507" y="2608056"/>
              <a:ext cx="2520600" cy="1173900"/>
            </a:xfrm>
            <a:prstGeom prst="rect">
              <a:avLst/>
            </a:prstGeom>
            <a:solidFill>
              <a:srgbClr val="D3EBA5"/>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06" name="Google Shape;1306;g34294e0d2df_0_1311"/>
            <p:cNvSpPr/>
            <p:nvPr/>
          </p:nvSpPr>
          <p:spPr>
            <a:xfrm>
              <a:off x="729600" y="2767222"/>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1</a:t>
              </a:r>
              <a:endParaRPr sz="1400" b="0" i="0" u="none" strike="noStrike" cap="none">
                <a:solidFill>
                  <a:srgbClr val="000000"/>
                </a:solidFill>
                <a:latin typeface="Arial"/>
                <a:ea typeface="Arial"/>
                <a:cs typeface="Arial"/>
                <a:sym typeface="Arial"/>
              </a:endParaRPr>
            </a:p>
          </p:txBody>
        </p:sp>
        <p:sp>
          <p:nvSpPr>
            <p:cNvPr id="1307" name="Google Shape;1307;g34294e0d2df_0_1311"/>
            <p:cNvSpPr/>
            <p:nvPr/>
          </p:nvSpPr>
          <p:spPr>
            <a:xfrm>
              <a:off x="536218" y="2115409"/>
              <a:ext cx="9576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Levels</a:t>
              </a:r>
              <a:endParaRPr sz="1400" b="0" i="0" u="none" strike="noStrike" cap="none">
                <a:solidFill>
                  <a:srgbClr val="000000"/>
                </a:solidFill>
                <a:latin typeface="Arial"/>
                <a:ea typeface="Arial"/>
                <a:cs typeface="Arial"/>
                <a:sym typeface="Arial"/>
              </a:endParaRPr>
            </a:p>
          </p:txBody>
        </p:sp>
        <p:sp>
          <p:nvSpPr>
            <p:cNvPr id="1308" name="Google Shape;1308;g34294e0d2df_0_1311"/>
            <p:cNvSpPr/>
            <p:nvPr/>
          </p:nvSpPr>
          <p:spPr>
            <a:xfrm>
              <a:off x="729600" y="3238348"/>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2</a:t>
              </a:r>
              <a:endParaRPr sz="1400" b="0" i="0" u="none" strike="noStrike" cap="none">
                <a:solidFill>
                  <a:srgbClr val="000000"/>
                </a:solidFill>
                <a:latin typeface="Arial"/>
                <a:ea typeface="Arial"/>
                <a:cs typeface="Arial"/>
                <a:sym typeface="Arial"/>
              </a:endParaRPr>
            </a:p>
          </p:txBody>
        </p:sp>
        <p:sp>
          <p:nvSpPr>
            <p:cNvPr id="1309" name="Google Shape;1309;g34294e0d2df_0_1311"/>
            <p:cNvSpPr/>
            <p:nvPr/>
          </p:nvSpPr>
          <p:spPr>
            <a:xfrm>
              <a:off x="729600" y="4055978"/>
              <a:ext cx="400800" cy="399300"/>
            </a:xfrm>
            <a:prstGeom prst="ellipse">
              <a:avLst/>
            </a:prstGeom>
            <a:solidFill>
              <a:schemeClr val="dk1"/>
            </a:solidFill>
            <a:ln>
              <a:noFill/>
            </a:ln>
            <a:effectLst>
              <a:outerShdw blurRad="57150" dist="19050" dir="5400000" algn="bl" rotWithShape="0">
                <a:srgbClr val="000000">
                  <a:alpha val="49800"/>
                </a:srgbClr>
              </a:outerShdw>
            </a:effectLst>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3</a:t>
              </a:r>
              <a:endParaRPr sz="1400" b="0" i="0" u="none" strike="noStrike" cap="none">
                <a:solidFill>
                  <a:srgbClr val="000000"/>
                </a:solidFill>
                <a:latin typeface="Arial"/>
                <a:ea typeface="Arial"/>
                <a:cs typeface="Arial"/>
                <a:sym typeface="Arial"/>
              </a:endParaRPr>
            </a:p>
          </p:txBody>
        </p:sp>
        <p:sp>
          <p:nvSpPr>
            <p:cNvPr id="1310" name="Google Shape;1310;g34294e0d2df_0_1311"/>
            <p:cNvSpPr/>
            <p:nvPr/>
          </p:nvSpPr>
          <p:spPr>
            <a:xfrm>
              <a:off x="729600" y="4896822"/>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4</a:t>
              </a:r>
              <a:endParaRPr sz="1400" b="0" i="0" u="none" strike="noStrike" cap="none">
                <a:solidFill>
                  <a:srgbClr val="000000"/>
                </a:solidFill>
                <a:latin typeface="Arial"/>
                <a:ea typeface="Arial"/>
                <a:cs typeface="Arial"/>
                <a:sym typeface="Arial"/>
              </a:endParaRPr>
            </a:p>
          </p:txBody>
        </p:sp>
        <p:sp>
          <p:nvSpPr>
            <p:cNvPr id="1311" name="Google Shape;1311;g34294e0d2df_0_1311"/>
            <p:cNvSpPr/>
            <p:nvPr/>
          </p:nvSpPr>
          <p:spPr>
            <a:xfrm>
              <a:off x="1287577" y="2772455"/>
              <a:ext cx="1492800" cy="861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Minimal &amp; Regulatory Compliance</a:t>
              </a:r>
              <a:endParaRPr sz="1400" b="0" i="0" u="none" strike="noStrike" cap="none">
                <a:solidFill>
                  <a:srgbClr val="000000"/>
                </a:solidFill>
                <a:latin typeface="Arial"/>
                <a:ea typeface="Arial"/>
                <a:cs typeface="Arial"/>
                <a:sym typeface="Arial"/>
              </a:endParaRPr>
            </a:p>
          </p:txBody>
        </p:sp>
        <p:sp>
          <p:nvSpPr>
            <p:cNvPr id="1312" name="Google Shape;1312;g34294e0d2df_0_1311"/>
            <p:cNvSpPr/>
            <p:nvPr/>
          </p:nvSpPr>
          <p:spPr>
            <a:xfrm>
              <a:off x="1287578" y="3966418"/>
              <a:ext cx="1691400" cy="57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Foundational Demonstration</a:t>
              </a:r>
              <a:endParaRPr sz="1400" b="0" i="0" u="none" strike="noStrike" cap="none">
                <a:solidFill>
                  <a:schemeClr val="dk1"/>
                </a:solidFill>
                <a:latin typeface="Arial"/>
                <a:ea typeface="Arial"/>
                <a:cs typeface="Arial"/>
                <a:sym typeface="Arial"/>
              </a:endParaRPr>
            </a:p>
          </p:txBody>
        </p:sp>
        <p:sp>
          <p:nvSpPr>
            <p:cNvPr id="1313" name="Google Shape;1313;g34294e0d2df_0_1311"/>
            <p:cNvSpPr/>
            <p:nvPr/>
          </p:nvSpPr>
          <p:spPr>
            <a:xfrm>
              <a:off x="1287577" y="4824765"/>
              <a:ext cx="1785300" cy="57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Advanced Implementation</a:t>
              </a:r>
              <a:endParaRPr sz="1400" b="0" i="0" u="none" strike="noStrike" cap="none">
                <a:solidFill>
                  <a:srgbClr val="000000"/>
                </a:solidFill>
                <a:latin typeface="Arial"/>
                <a:ea typeface="Arial"/>
                <a:cs typeface="Arial"/>
                <a:sym typeface="Arial"/>
              </a:endParaRPr>
            </a:p>
          </p:txBody>
        </p:sp>
        <p:sp>
          <p:nvSpPr>
            <p:cNvPr id="1314" name="Google Shape;1314;g34294e0d2df_0_1311"/>
            <p:cNvSpPr/>
            <p:nvPr/>
          </p:nvSpPr>
          <p:spPr>
            <a:xfrm>
              <a:off x="729600" y="5777852"/>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5</a:t>
              </a:r>
              <a:endParaRPr sz="1400" b="0" i="0" u="none" strike="noStrike" cap="none">
                <a:solidFill>
                  <a:srgbClr val="000000"/>
                </a:solidFill>
                <a:latin typeface="Arial"/>
                <a:ea typeface="Arial"/>
                <a:cs typeface="Arial"/>
                <a:sym typeface="Arial"/>
              </a:endParaRPr>
            </a:p>
          </p:txBody>
        </p:sp>
        <p:sp>
          <p:nvSpPr>
            <p:cNvPr id="1315" name="Google Shape;1315;g34294e0d2df_0_1311"/>
            <p:cNvSpPr/>
            <p:nvPr/>
          </p:nvSpPr>
          <p:spPr>
            <a:xfrm>
              <a:off x="1287577" y="5696629"/>
              <a:ext cx="1785300" cy="57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Strategic Integration</a:t>
              </a:r>
              <a:endParaRPr sz="1400" b="0" i="0" u="none" strike="noStrike" cap="none">
                <a:solidFill>
                  <a:srgbClr val="000000"/>
                </a:solidFill>
                <a:latin typeface="Arial"/>
                <a:ea typeface="Arial"/>
                <a:cs typeface="Arial"/>
                <a:sym typeface="Arial"/>
              </a:endParaRPr>
            </a:p>
          </p:txBody>
        </p:sp>
      </p:grpSp>
      <p:grpSp>
        <p:nvGrpSpPr>
          <p:cNvPr id="1316" name="Google Shape;1316;g34294e0d2df_0_1311"/>
          <p:cNvGrpSpPr/>
          <p:nvPr/>
        </p:nvGrpSpPr>
        <p:grpSpPr>
          <a:xfrm>
            <a:off x="3217172" y="413900"/>
            <a:ext cx="5984857" cy="4389467"/>
            <a:chOff x="4291750" y="1022715"/>
            <a:chExt cx="7763467" cy="5558398"/>
          </a:xfrm>
        </p:grpSpPr>
        <p:sp>
          <p:nvSpPr>
            <p:cNvPr id="1317" name="Google Shape;1317;g34294e0d2df_0_1311"/>
            <p:cNvSpPr/>
            <p:nvPr/>
          </p:nvSpPr>
          <p:spPr>
            <a:xfrm>
              <a:off x="5454938" y="1022715"/>
              <a:ext cx="2618700" cy="892800"/>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Outreach &amp; Expanding the Pool</a:t>
              </a:r>
              <a:endParaRPr sz="1400" b="0" i="0" u="none" strike="noStrike" cap="none">
                <a:solidFill>
                  <a:srgbClr val="000000"/>
                </a:solidFill>
                <a:latin typeface="Arial"/>
                <a:ea typeface="Arial"/>
                <a:cs typeface="Arial"/>
                <a:sym typeface="Arial"/>
              </a:endParaRPr>
            </a:p>
          </p:txBody>
        </p:sp>
        <p:grpSp>
          <p:nvGrpSpPr>
            <p:cNvPr id="1318" name="Google Shape;1318;g34294e0d2df_0_1311"/>
            <p:cNvGrpSpPr/>
            <p:nvPr/>
          </p:nvGrpSpPr>
          <p:grpSpPr>
            <a:xfrm>
              <a:off x="4291750" y="1472526"/>
              <a:ext cx="7763467" cy="5108587"/>
              <a:chOff x="4291750" y="1472526"/>
              <a:chExt cx="7763467" cy="5108587"/>
            </a:xfrm>
          </p:grpSpPr>
          <p:pic>
            <p:nvPicPr>
              <p:cNvPr id="1319" name="Google Shape;1319;g34294e0d2df_0_1311"/>
              <p:cNvPicPr preferRelativeResize="0"/>
              <p:nvPr/>
            </p:nvPicPr>
            <p:blipFill rotWithShape="1">
              <a:blip r:embed="rId3">
                <a:alphaModFix/>
              </a:blip>
              <a:srcRect/>
              <a:stretch/>
            </p:blipFill>
            <p:spPr>
              <a:xfrm rot="-7160492">
                <a:off x="6044844" y="3425643"/>
                <a:ext cx="1438957" cy="1121540"/>
              </a:xfrm>
              <a:prstGeom prst="rect">
                <a:avLst/>
              </a:prstGeom>
              <a:noFill/>
              <a:ln>
                <a:noFill/>
              </a:ln>
            </p:spPr>
          </p:pic>
          <p:pic>
            <p:nvPicPr>
              <p:cNvPr id="1320" name="Google Shape;1320;g34294e0d2df_0_1311"/>
              <p:cNvPicPr preferRelativeResize="0"/>
              <p:nvPr/>
            </p:nvPicPr>
            <p:blipFill rotWithShape="1">
              <a:blip r:embed="rId4">
                <a:alphaModFix/>
              </a:blip>
              <a:srcRect/>
              <a:stretch/>
            </p:blipFill>
            <p:spPr>
              <a:xfrm rot="-7160491">
                <a:off x="5577638" y="3386397"/>
                <a:ext cx="1720311" cy="1168111"/>
              </a:xfrm>
              <a:prstGeom prst="rect">
                <a:avLst/>
              </a:prstGeom>
              <a:noFill/>
              <a:ln>
                <a:noFill/>
              </a:ln>
            </p:spPr>
          </p:pic>
          <p:pic>
            <p:nvPicPr>
              <p:cNvPr id="1321" name="Google Shape;1321;g34294e0d2df_0_1311"/>
              <p:cNvPicPr preferRelativeResize="0"/>
              <p:nvPr/>
            </p:nvPicPr>
            <p:blipFill rotWithShape="1">
              <a:blip r:embed="rId5">
                <a:alphaModFix/>
              </a:blip>
              <a:srcRect/>
              <a:stretch/>
            </p:blipFill>
            <p:spPr>
              <a:xfrm rot="10800000">
                <a:off x="6399638" y="4870746"/>
                <a:ext cx="1720311" cy="1168111"/>
              </a:xfrm>
              <a:prstGeom prst="rect">
                <a:avLst/>
              </a:prstGeom>
              <a:noFill/>
              <a:ln>
                <a:noFill/>
              </a:ln>
            </p:spPr>
          </p:pic>
          <p:pic>
            <p:nvPicPr>
              <p:cNvPr id="1322" name="Google Shape;1322;g34294e0d2df_0_1311"/>
              <p:cNvPicPr preferRelativeResize="0"/>
              <p:nvPr/>
            </p:nvPicPr>
            <p:blipFill rotWithShape="1">
              <a:blip r:embed="rId6">
                <a:alphaModFix/>
              </a:blip>
              <a:srcRect/>
              <a:stretch/>
            </p:blipFill>
            <p:spPr>
              <a:xfrm rot="-3553865">
                <a:off x="6766166" y="2266494"/>
                <a:ext cx="1438957" cy="1121540"/>
              </a:xfrm>
              <a:prstGeom prst="rect">
                <a:avLst/>
              </a:prstGeom>
              <a:noFill/>
              <a:ln>
                <a:noFill/>
              </a:ln>
            </p:spPr>
          </p:pic>
          <p:pic>
            <p:nvPicPr>
              <p:cNvPr id="1323" name="Google Shape;1323;g34294e0d2df_0_1311"/>
              <p:cNvPicPr preferRelativeResize="0"/>
              <p:nvPr/>
            </p:nvPicPr>
            <p:blipFill rotWithShape="1">
              <a:blip r:embed="rId4">
                <a:alphaModFix/>
              </a:blip>
              <a:srcRect/>
              <a:stretch/>
            </p:blipFill>
            <p:spPr>
              <a:xfrm rot="-3553865">
                <a:off x="6481879" y="1926338"/>
                <a:ext cx="1720311" cy="1168111"/>
              </a:xfrm>
              <a:prstGeom prst="rect">
                <a:avLst/>
              </a:prstGeom>
              <a:noFill/>
              <a:ln>
                <a:noFill/>
              </a:ln>
            </p:spPr>
          </p:pic>
          <p:pic>
            <p:nvPicPr>
              <p:cNvPr id="1324" name="Google Shape;1324;g34294e0d2df_0_1311"/>
              <p:cNvPicPr preferRelativeResize="0"/>
              <p:nvPr/>
            </p:nvPicPr>
            <p:blipFill rotWithShape="1">
              <a:blip r:embed="rId6">
                <a:alphaModFix/>
              </a:blip>
              <a:srcRect/>
              <a:stretch/>
            </p:blipFill>
            <p:spPr>
              <a:xfrm rot="3596285">
                <a:off x="8771063" y="3483518"/>
                <a:ext cx="1438957" cy="1121540"/>
              </a:xfrm>
              <a:prstGeom prst="rect">
                <a:avLst/>
              </a:prstGeom>
              <a:noFill/>
              <a:ln>
                <a:noFill/>
              </a:ln>
            </p:spPr>
          </p:pic>
          <p:pic>
            <p:nvPicPr>
              <p:cNvPr id="1325" name="Google Shape;1325;g34294e0d2df_0_1311"/>
              <p:cNvPicPr preferRelativeResize="0"/>
              <p:nvPr/>
            </p:nvPicPr>
            <p:blipFill rotWithShape="1">
              <a:blip r:embed="rId7">
                <a:alphaModFix/>
              </a:blip>
              <a:srcRect/>
              <a:stretch/>
            </p:blipFill>
            <p:spPr>
              <a:xfrm rot="3596287">
                <a:off x="8959331" y="3494012"/>
                <a:ext cx="1720311" cy="1168111"/>
              </a:xfrm>
              <a:prstGeom prst="rect">
                <a:avLst/>
              </a:prstGeom>
              <a:noFill/>
              <a:ln>
                <a:noFill/>
              </a:ln>
            </p:spPr>
          </p:pic>
          <p:pic>
            <p:nvPicPr>
              <p:cNvPr id="1326" name="Google Shape;1326;g34294e0d2df_0_1311"/>
              <p:cNvPicPr preferRelativeResize="0"/>
              <p:nvPr/>
            </p:nvPicPr>
            <p:blipFill rotWithShape="1">
              <a:blip r:embed="rId6">
                <a:alphaModFix/>
              </a:blip>
              <a:srcRect/>
              <a:stretch/>
            </p:blipFill>
            <p:spPr>
              <a:xfrm rot="7226488">
                <a:off x="8067786" y="4651874"/>
                <a:ext cx="1438957" cy="1121540"/>
              </a:xfrm>
              <a:prstGeom prst="rect">
                <a:avLst/>
              </a:prstGeom>
              <a:noFill/>
              <a:ln>
                <a:noFill/>
              </a:ln>
            </p:spPr>
          </p:pic>
          <p:pic>
            <p:nvPicPr>
              <p:cNvPr id="1327" name="Google Shape;1327;g34294e0d2df_0_1311"/>
              <p:cNvPicPr preferRelativeResize="0"/>
              <p:nvPr/>
            </p:nvPicPr>
            <p:blipFill rotWithShape="1">
              <a:blip r:embed="rId4">
                <a:alphaModFix/>
              </a:blip>
              <a:srcRect/>
              <a:stretch/>
            </p:blipFill>
            <p:spPr>
              <a:xfrm rot="7226490">
                <a:off x="8069625" y="4959561"/>
                <a:ext cx="1720311" cy="1168111"/>
              </a:xfrm>
              <a:prstGeom prst="rect">
                <a:avLst/>
              </a:prstGeom>
              <a:noFill/>
              <a:ln>
                <a:noFill/>
              </a:ln>
            </p:spPr>
          </p:pic>
          <p:pic>
            <p:nvPicPr>
              <p:cNvPr id="1328" name="Google Shape;1328;g34294e0d2df_0_1311"/>
              <p:cNvPicPr preferRelativeResize="0"/>
              <p:nvPr/>
            </p:nvPicPr>
            <p:blipFill rotWithShape="1">
              <a:blip r:embed="rId5">
                <a:alphaModFix/>
              </a:blip>
              <a:srcRect/>
              <a:stretch/>
            </p:blipFill>
            <p:spPr>
              <a:xfrm>
                <a:off x="8148897" y="2002985"/>
                <a:ext cx="1720311" cy="1168111"/>
              </a:xfrm>
              <a:prstGeom prst="rect">
                <a:avLst/>
              </a:prstGeom>
              <a:noFill/>
              <a:ln>
                <a:noFill/>
              </a:ln>
            </p:spPr>
          </p:pic>
          <p:pic>
            <p:nvPicPr>
              <p:cNvPr id="1329" name="Google Shape;1329;g34294e0d2df_0_1311"/>
              <p:cNvPicPr preferRelativeResize="0"/>
              <p:nvPr/>
            </p:nvPicPr>
            <p:blipFill rotWithShape="1">
              <a:blip r:embed="rId6">
                <a:alphaModFix/>
              </a:blip>
              <a:srcRect/>
              <a:stretch/>
            </p:blipFill>
            <p:spPr>
              <a:xfrm>
                <a:off x="8115652" y="2303090"/>
                <a:ext cx="1438957" cy="1121540"/>
              </a:xfrm>
              <a:prstGeom prst="rect">
                <a:avLst/>
              </a:prstGeom>
              <a:noFill/>
              <a:ln>
                <a:noFill/>
              </a:ln>
            </p:spPr>
          </p:pic>
          <p:pic>
            <p:nvPicPr>
              <p:cNvPr id="1330" name="Google Shape;1330;g34294e0d2df_0_1311"/>
              <p:cNvPicPr preferRelativeResize="0"/>
              <p:nvPr/>
            </p:nvPicPr>
            <p:blipFill rotWithShape="1">
              <a:blip r:embed="rId8">
                <a:alphaModFix/>
              </a:blip>
              <a:srcRect/>
              <a:stretch/>
            </p:blipFill>
            <p:spPr>
              <a:xfrm>
                <a:off x="8140003" y="2782814"/>
                <a:ext cx="1060800" cy="790399"/>
              </a:xfrm>
              <a:prstGeom prst="rect">
                <a:avLst/>
              </a:prstGeom>
              <a:noFill/>
              <a:ln>
                <a:noFill/>
              </a:ln>
            </p:spPr>
          </p:pic>
          <p:pic>
            <p:nvPicPr>
              <p:cNvPr id="1331" name="Google Shape;1331;g34294e0d2df_0_1311"/>
              <p:cNvPicPr preferRelativeResize="0"/>
              <p:nvPr/>
            </p:nvPicPr>
            <p:blipFill rotWithShape="1">
              <a:blip r:embed="rId9">
                <a:alphaModFix/>
              </a:blip>
              <a:srcRect/>
              <a:stretch/>
            </p:blipFill>
            <p:spPr>
              <a:xfrm>
                <a:off x="8128790" y="3496677"/>
                <a:ext cx="456332" cy="521521"/>
              </a:xfrm>
              <a:prstGeom prst="rect">
                <a:avLst/>
              </a:prstGeom>
              <a:noFill/>
              <a:ln>
                <a:noFill/>
              </a:ln>
            </p:spPr>
          </p:pic>
          <p:pic>
            <p:nvPicPr>
              <p:cNvPr id="1332" name="Google Shape;1332;g34294e0d2df_0_1311"/>
              <p:cNvPicPr preferRelativeResize="0"/>
              <p:nvPr/>
            </p:nvPicPr>
            <p:blipFill rotWithShape="1">
              <a:blip r:embed="rId10">
                <a:alphaModFix/>
              </a:blip>
              <a:srcRect/>
              <a:stretch/>
            </p:blipFill>
            <p:spPr>
              <a:xfrm>
                <a:off x="8126707" y="3162904"/>
                <a:ext cx="746367" cy="580507"/>
              </a:xfrm>
              <a:prstGeom prst="rect">
                <a:avLst/>
              </a:prstGeom>
              <a:noFill/>
              <a:ln>
                <a:noFill/>
              </a:ln>
            </p:spPr>
          </p:pic>
          <p:pic>
            <p:nvPicPr>
              <p:cNvPr id="1333" name="Google Shape;1333;g34294e0d2df_0_1311"/>
              <p:cNvPicPr preferRelativeResize="0"/>
              <p:nvPr/>
            </p:nvPicPr>
            <p:blipFill rotWithShape="1">
              <a:blip r:embed="rId9">
                <a:alphaModFix/>
              </a:blip>
              <a:srcRect/>
              <a:stretch/>
            </p:blipFill>
            <p:spPr>
              <a:xfrm rot="10800000">
                <a:off x="7683723" y="4023644"/>
                <a:ext cx="456332" cy="521521"/>
              </a:xfrm>
              <a:prstGeom prst="rect">
                <a:avLst/>
              </a:prstGeom>
              <a:noFill/>
              <a:ln>
                <a:noFill/>
              </a:ln>
            </p:spPr>
          </p:pic>
          <p:pic>
            <p:nvPicPr>
              <p:cNvPr id="1334" name="Google Shape;1334;g34294e0d2df_0_1311"/>
              <p:cNvPicPr preferRelativeResize="0"/>
              <p:nvPr/>
            </p:nvPicPr>
            <p:blipFill rotWithShape="1">
              <a:blip r:embed="rId10">
                <a:alphaModFix/>
              </a:blip>
              <a:srcRect/>
              <a:stretch/>
            </p:blipFill>
            <p:spPr>
              <a:xfrm rot="10800000">
                <a:off x="7395773" y="4298428"/>
                <a:ext cx="746367" cy="580507"/>
              </a:xfrm>
              <a:prstGeom prst="rect">
                <a:avLst/>
              </a:prstGeom>
              <a:noFill/>
              <a:ln>
                <a:noFill/>
              </a:ln>
            </p:spPr>
          </p:pic>
          <p:pic>
            <p:nvPicPr>
              <p:cNvPr id="1335" name="Google Shape;1335;g34294e0d2df_0_1311"/>
              <p:cNvPicPr preferRelativeResize="0"/>
              <p:nvPr/>
            </p:nvPicPr>
            <p:blipFill rotWithShape="1">
              <a:blip r:embed="rId8">
                <a:alphaModFix/>
              </a:blip>
              <a:srcRect/>
              <a:stretch/>
            </p:blipFill>
            <p:spPr>
              <a:xfrm rot="10800000">
                <a:off x="7068041" y="4468629"/>
                <a:ext cx="1060800" cy="790399"/>
              </a:xfrm>
              <a:prstGeom prst="rect">
                <a:avLst/>
              </a:prstGeom>
              <a:noFill/>
              <a:ln>
                <a:noFill/>
              </a:ln>
            </p:spPr>
          </p:pic>
          <p:pic>
            <p:nvPicPr>
              <p:cNvPr id="1336" name="Google Shape;1336;g34294e0d2df_0_1311"/>
              <p:cNvPicPr preferRelativeResize="0"/>
              <p:nvPr/>
            </p:nvPicPr>
            <p:blipFill rotWithShape="1">
              <a:blip r:embed="rId6">
                <a:alphaModFix/>
              </a:blip>
              <a:srcRect/>
              <a:stretch/>
            </p:blipFill>
            <p:spPr>
              <a:xfrm rot="10800000">
                <a:off x="6714234" y="4617211"/>
                <a:ext cx="1438957" cy="1121540"/>
              </a:xfrm>
              <a:prstGeom prst="rect">
                <a:avLst/>
              </a:prstGeom>
              <a:noFill/>
              <a:ln>
                <a:noFill/>
              </a:ln>
            </p:spPr>
          </p:pic>
          <p:pic>
            <p:nvPicPr>
              <p:cNvPr id="1337" name="Google Shape;1337;g34294e0d2df_0_1311"/>
              <p:cNvPicPr preferRelativeResize="0"/>
              <p:nvPr/>
            </p:nvPicPr>
            <p:blipFill rotWithShape="1">
              <a:blip r:embed="rId9">
                <a:alphaModFix/>
              </a:blip>
              <a:srcRect/>
              <a:stretch/>
            </p:blipFill>
            <p:spPr>
              <a:xfrm rot="3596286">
                <a:off x="8249462" y="3817297"/>
                <a:ext cx="456332" cy="521521"/>
              </a:xfrm>
              <a:prstGeom prst="rect">
                <a:avLst/>
              </a:prstGeom>
              <a:noFill/>
              <a:ln>
                <a:noFill/>
              </a:ln>
            </p:spPr>
          </p:pic>
          <p:pic>
            <p:nvPicPr>
              <p:cNvPr id="1338" name="Google Shape;1338;g34294e0d2df_0_1311"/>
              <p:cNvPicPr preferRelativeResize="0"/>
              <p:nvPr/>
            </p:nvPicPr>
            <p:blipFill rotWithShape="1">
              <a:blip r:embed="rId10">
                <a:alphaModFix/>
              </a:blip>
              <a:srcRect/>
              <a:stretch/>
            </p:blipFill>
            <p:spPr>
              <a:xfrm rot="3596286">
                <a:off x="8439395" y="3759088"/>
                <a:ext cx="746367" cy="580507"/>
              </a:xfrm>
              <a:prstGeom prst="rect">
                <a:avLst/>
              </a:prstGeom>
              <a:noFill/>
              <a:ln>
                <a:noFill/>
              </a:ln>
            </p:spPr>
          </p:pic>
          <p:pic>
            <p:nvPicPr>
              <p:cNvPr id="1339" name="Google Shape;1339;g34294e0d2df_0_1311"/>
              <p:cNvPicPr preferRelativeResize="0"/>
              <p:nvPr/>
            </p:nvPicPr>
            <p:blipFill rotWithShape="1">
              <a:blip r:embed="rId8">
                <a:alphaModFix/>
              </a:blip>
              <a:srcRect/>
              <a:stretch/>
            </p:blipFill>
            <p:spPr>
              <a:xfrm rot="3596286">
                <a:off x="8605728" y="3663888"/>
                <a:ext cx="1060800" cy="790397"/>
              </a:xfrm>
              <a:prstGeom prst="rect">
                <a:avLst/>
              </a:prstGeom>
              <a:noFill/>
              <a:ln>
                <a:noFill/>
              </a:ln>
            </p:spPr>
          </p:pic>
          <p:pic>
            <p:nvPicPr>
              <p:cNvPr id="1340" name="Google Shape;1340;g34294e0d2df_0_1311"/>
              <p:cNvPicPr preferRelativeResize="0"/>
              <p:nvPr/>
            </p:nvPicPr>
            <p:blipFill rotWithShape="1">
              <a:blip r:embed="rId9">
                <a:alphaModFix/>
              </a:blip>
              <a:srcRect/>
              <a:stretch/>
            </p:blipFill>
            <p:spPr>
              <a:xfrm rot="-7160491">
                <a:off x="7549415" y="3704621"/>
                <a:ext cx="456332" cy="521521"/>
              </a:xfrm>
              <a:prstGeom prst="rect">
                <a:avLst/>
              </a:prstGeom>
              <a:noFill/>
              <a:ln>
                <a:noFill/>
              </a:ln>
            </p:spPr>
          </p:pic>
          <p:pic>
            <p:nvPicPr>
              <p:cNvPr id="1341" name="Google Shape;1341;g34294e0d2df_0_1311"/>
              <p:cNvPicPr preferRelativeResize="0"/>
              <p:nvPr/>
            </p:nvPicPr>
            <p:blipFill rotWithShape="1">
              <a:blip r:embed="rId10">
                <a:alphaModFix/>
              </a:blip>
              <a:srcRect/>
              <a:stretch/>
            </p:blipFill>
            <p:spPr>
              <a:xfrm rot="-7160490">
                <a:off x="7069114" y="3699629"/>
                <a:ext cx="746367" cy="580507"/>
              </a:xfrm>
              <a:prstGeom prst="rect">
                <a:avLst/>
              </a:prstGeom>
              <a:noFill/>
              <a:ln>
                <a:noFill/>
              </a:ln>
            </p:spPr>
          </p:pic>
          <p:pic>
            <p:nvPicPr>
              <p:cNvPr id="1342" name="Google Shape;1342;g34294e0d2df_0_1311"/>
              <p:cNvPicPr preferRelativeResize="0"/>
              <p:nvPr/>
            </p:nvPicPr>
            <p:blipFill rotWithShape="1">
              <a:blip r:embed="rId8">
                <a:alphaModFix/>
              </a:blip>
              <a:srcRect/>
              <a:stretch/>
            </p:blipFill>
            <p:spPr>
              <a:xfrm rot="-7160490">
                <a:off x="6588495" y="3580871"/>
                <a:ext cx="1060800" cy="790397"/>
              </a:xfrm>
              <a:prstGeom prst="rect">
                <a:avLst/>
              </a:prstGeom>
              <a:noFill/>
              <a:ln>
                <a:noFill/>
              </a:ln>
            </p:spPr>
          </p:pic>
          <p:pic>
            <p:nvPicPr>
              <p:cNvPr id="1343" name="Google Shape;1343;g34294e0d2df_0_1311"/>
              <p:cNvPicPr preferRelativeResize="0"/>
              <p:nvPr/>
            </p:nvPicPr>
            <p:blipFill rotWithShape="1">
              <a:blip r:embed="rId9">
                <a:alphaModFix/>
              </a:blip>
              <a:srcRect/>
              <a:stretch/>
            </p:blipFill>
            <p:spPr>
              <a:xfrm rot="-3553864">
                <a:off x="7761890" y="3451757"/>
                <a:ext cx="456332" cy="521521"/>
              </a:xfrm>
              <a:prstGeom prst="rect">
                <a:avLst/>
              </a:prstGeom>
              <a:noFill/>
              <a:ln>
                <a:noFill/>
              </a:ln>
            </p:spPr>
          </p:pic>
          <p:pic>
            <p:nvPicPr>
              <p:cNvPr id="1344" name="Google Shape;1344;g34294e0d2df_0_1311"/>
              <p:cNvPicPr preferRelativeResize="0"/>
              <p:nvPr/>
            </p:nvPicPr>
            <p:blipFill rotWithShape="1">
              <a:blip r:embed="rId10">
                <a:alphaModFix/>
              </a:blip>
              <a:srcRect/>
              <a:stretch/>
            </p:blipFill>
            <p:spPr>
              <a:xfrm rot="-3553864">
                <a:off x="7447306" y="3126533"/>
                <a:ext cx="746367" cy="580507"/>
              </a:xfrm>
              <a:prstGeom prst="rect">
                <a:avLst/>
              </a:prstGeom>
              <a:noFill/>
              <a:ln>
                <a:noFill/>
              </a:ln>
            </p:spPr>
          </p:pic>
          <p:pic>
            <p:nvPicPr>
              <p:cNvPr id="1345" name="Google Shape;1345;g34294e0d2df_0_1311"/>
              <p:cNvPicPr preferRelativeResize="0"/>
              <p:nvPr/>
            </p:nvPicPr>
            <p:blipFill rotWithShape="1">
              <a:blip r:embed="rId8">
                <a:alphaModFix/>
              </a:blip>
              <a:srcRect/>
              <a:stretch/>
            </p:blipFill>
            <p:spPr>
              <a:xfrm rot="-3553864">
                <a:off x="7140904" y="2734320"/>
                <a:ext cx="1060800" cy="790397"/>
              </a:xfrm>
              <a:prstGeom prst="rect">
                <a:avLst/>
              </a:prstGeom>
              <a:noFill/>
              <a:ln>
                <a:noFill/>
              </a:ln>
            </p:spPr>
          </p:pic>
          <p:pic>
            <p:nvPicPr>
              <p:cNvPr id="1346" name="Google Shape;1346;g34294e0d2df_0_1311"/>
              <p:cNvPicPr preferRelativeResize="0"/>
              <p:nvPr/>
            </p:nvPicPr>
            <p:blipFill rotWithShape="1">
              <a:blip r:embed="rId9">
                <a:alphaModFix/>
              </a:blip>
              <a:srcRect/>
              <a:stretch/>
            </p:blipFill>
            <p:spPr>
              <a:xfrm rot="7226488">
                <a:off x="8030975" y="4086886"/>
                <a:ext cx="456332" cy="521521"/>
              </a:xfrm>
              <a:prstGeom prst="rect">
                <a:avLst/>
              </a:prstGeom>
              <a:noFill/>
              <a:ln>
                <a:noFill/>
              </a:ln>
            </p:spPr>
          </p:pic>
          <p:pic>
            <p:nvPicPr>
              <p:cNvPr id="1347" name="Google Shape;1347;g34294e0d2df_0_1311"/>
              <p:cNvPicPr preferRelativeResize="0"/>
              <p:nvPr/>
            </p:nvPicPr>
            <p:blipFill rotWithShape="1">
              <a:blip r:embed="rId10">
                <a:alphaModFix/>
              </a:blip>
              <a:srcRect/>
              <a:stretch/>
            </p:blipFill>
            <p:spPr>
              <a:xfrm rot="7226490">
                <a:off x="8075871" y="4334789"/>
                <a:ext cx="746367" cy="580507"/>
              </a:xfrm>
              <a:prstGeom prst="rect">
                <a:avLst/>
              </a:prstGeom>
              <a:noFill/>
              <a:ln>
                <a:noFill/>
              </a:ln>
            </p:spPr>
          </p:pic>
          <p:pic>
            <p:nvPicPr>
              <p:cNvPr id="1348" name="Google Shape;1348;g34294e0d2df_0_1311"/>
              <p:cNvPicPr preferRelativeResize="0"/>
              <p:nvPr/>
            </p:nvPicPr>
            <p:blipFill rotWithShape="1">
              <a:blip r:embed="rId8">
                <a:alphaModFix/>
              </a:blip>
              <a:srcRect/>
              <a:stretch/>
            </p:blipFill>
            <p:spPr>
              <a:xfrm rot="7226490">
                <a:off x="8069479" y="4516255"/>
                <a:ext cx="1060800" cy="790397"/>
              </a:xfrm>
              <a:prstGeom prst="rect">
                <a:avLst/>
              </a:prstGeom>
              <a:noFill/>
              <a:ln>
                <a:noFill/>
              </a:ln>
            </p:spPr>
          </p:pic>
          <p:sp>
            <p:nvSpPr>
              <p:cNvPr id="1349" name="Google Shape;1349;g34294e0d2df_0_1311"/>
              <p:cNvSpPr/>
              <p:nvPr/>
            </p:nvSpPr>
            <p:spPr>
              <a:xfrm>
                <a:off x="9564690" y="5777005"/>
                <a:ext cx="1801200" cy="636000"/>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HR Practices</a:t>
                </a:r>
                <a:endParaRPr sz="1400" b="0" i="0" u="none" strike="noStrike" cap="none">
                  <a:solidFill>
                    <a:srgbClr val="000000"/>
                  </a:solidFill>
                  <a:latin typeface="Arial"/>
                  <a:ea typeface="Arial"/>
                  <a:cs typeface="Arial"/>
                  <a:sym typeface="Arial"/>
                </a:endParaRPr>
              </a:p>
            </p:txBody>
          </p:sp>
          <p:sp>
            <p:nvSpPr>
              <p:cNvPr id="1350" name="Google Shape;1350;g34294e0d2df_0_1311"/>
              <p:cNvSpPr/>
              <p:nvPr/>
            </p:nvSpPr>
            <p:spPr>
              <a:xfrm>
                <a:off x="9396110" y="1549201"/>
                <a:ext cx="1832400" cy="6360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Governance &amp; Leadership</a:t>
                </a:r>
                <a:endParaRPr sz="1400" b="0" i="0" u="none" strike="noStrike" cap="none">
                  <a:solidFill>
                    <a:srgbClr val="000000"/>
                  </a:solidFill>
                  <a:latin typeface="Arial"/>
                  <a:ea typeface="Arial"/>
                  <a:cs typeface="Arial"/>
                  <a:sym typeface="Arial"/>
                </a:endParaRPr>
              </a:p>
            </p:txBody>
          </p:sp>
          <p:sp>
            <p:nvSpPr>
              <p:cNvPr id="1351" name="Google Shape;1351;g34294e0d2df_0_1311"/>
              <p:cNvSpPr/>
              <p:nvPr/>
            </p:nvSpPr>
            <p:spPr>
              <a:xfrm>
                <a:off x="5372404" y="5775051"/>
                <a:ext cx="1218000" cy="379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Culture</a:t>
                </a:r>
                <a:endParaRPr sz="1400" b="0" i="0" u="none" strike="noStrike" cap="none">
                  <a:solidFill>
                    <a:srgbClr val="000000"/>
                  </a:solidFill>
                  <a:latin typeface="Arial"/>
                  <a:ea typeface="Arial"/>
                  <a:cs typeface="Arial"/>
                  <a:sym typeface="Arial"/>
                </a:endParaRPr>
              </a:p>
            </p:txBody>
          </p:sp>
          <p:sp>
            <p:nvSpPr>
              <p:cNvPr id="1352" name="Google Shape;1352;g34294e0d2df_0_1311"/>
              <p:cNvSpPr/>
              <p:nvPr/>
            </p:nvSpPr>
            <p:spPr>
              <a:xfrm>
                <a:off x="4291750" y="3612468"/>
                <a:ext cx="1083900" cy="579600"/>
              </a:xfrm>
              <a:prstGeom prst="rect">
                <a:avLst/>
              </a:prstGeom>
              <a:noFill/>
              <a:ln>
                <a:noFill/>
              </a:ln>
            </p:spPr>
            <p:txBody>
              <a:bodyPr spcFirstLastPara="1" wrap="square" lIns="91425" tIns="45675" rIns="91425" bIns="45675"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Value Chain</a:t>
                </a:r>
                <a:endParaRPr sz="1400" b="0" i="0" u="none" strike="noStrike" cap="none">
                  <a:solidFill>
                    <a:srgbClr val="000000"/>
                  </a:solidFill>
                  <a:latin typeface="Arial"/>
                  <a:ea typeface="Arial"/>
                  <a:cs typeface="Arial"/>
                  <a:sym typeface="Arial"/>
                </a:endParaRPr>
              </a:p>
            </p:txBody>
          </p:sp>
          <p:sp>
            <p:nvSpPr>
              <p:cNvPr id="1353" name="Google Shape;1353;g34294e0d2df_0_1311"/>
              <p:cNvSpPr/>
              <p:nvPr/>
            </p:nvSpPr>
            <p:spPr>
              <a:xfrm>
                <a:off x="10155317" y="3840935"/>
                <a:ext cx="1899900" cy="636000"/>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Measurement &amp; Tracking</a:t>
                </a:r>
                <a:endParaRPr sz="1400" b="0" i="0" u="none" strike="noStrike" cap="none">
                  <a:solidFill>
                    <a:srgbClr val="000000"/>
                  </a:solidFill>
                  <a:latin typeface="Arial"/>
                  <a:ea typeface="Arial"/>
                  <a:cs typeface="Arial"/>
                  <a:sym typeface="Arial"/>
                </a:endParaRPr>
              </a:p>
            </p:txBody>
          </p:sp>
          <p:sp>
            <p:nvSpPr>
              <p:cNvPr id="1354" name="Google Shape;1354;g34294e0d2df_0_1311"/>
              <p:cNvSpPr/>
              <p:nvPr/>
            </p:nvSpPr>
            <p:spPr>
              <a:xfrm>
                <a:off x="8227738" y="3712186"/>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1</a:t>
                </a:r>
                <a:endParaRPr sz="1400" b="0" i="0" u="none" strike="noStrike" cap="none">
                  <a:solidFill>
                    <a:srgbClr val="000000"/>
                  </a:solidFill>
                  <a:latin typeface="Arial"/>
                  <a:ea typeface="Arial"/>
                  <a:cs typeface="Arial"/>
                  <a:sym typeface="Arial"/>
                </a:endParaRPr>
              </a:p>
            </p:txBody>
          </p:sp>
          <p:sp>
            <p:nvSpPr>
              <p:cNvPr id="1355" name="Google Shape;1355;g34294e0d2df_0_1311"/>
              <p:cNvSpPr/>
              <p:nvPr/>
            </p:nvSpPr>
            <p:spPr>
              <a:xfrm>
                <a:off x="8584775" y="351685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2</a:t>
                </a:r>
                <a:endParaRPr sz="1400" b="0" i="0" u="none" strike="noStrike" cap="none">
                  <a:solidFill>
                    <a:srgbClr val="000000"/>
                  </a:solidFill>
                  <a:latin typeface="Arial"/>
                  <a:ea typeface="Arial"/>
                  <a:cs typeface="Arial"/>
                  <a:sym typeface="Arial"/>
                </a:endParaRPr>
              </a:p>
            </p:txBody>
          </p:sp>
          <p:sp>
            <p:nvSpPr>
              <p:cNvPr id="1356" name="Google Shape;1356;g34294e0d2df_0_1311"/>
              <p:cNvSpPr/>
              <p:nvPr/>
            </p:nvSpPr>
            <p:spPr>
              <a:xfrm>
                <a:off x="8891075" y="3355251"/>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3</a:t>
                </a:r>
                <a:endParaRPr sz="1400" b="0" i="0" u="none" strike="noStrike" cap="none">
                  <a:solidFill>
                    <a:srgbClr val="000000"/>
                  </a:solidFill>
                  <a:latin typeface="Arial"/>
                  <a:ea typeface="Arial"/>
                  <a:cs typeface="Arial"/>
                  <a:sym typeface="Arial"/>
                </a:endParaRPr>
              </a:p>
            </p:txBody>
          </p:sp>
          <p:sp>
            <p:nvSpPr>
              <p:cNvPr id="1357" name="Google Shape;1357;g34294e0d2df_0_1311"/>
              <p:cNvSpPr/>
              <p:nvPr/>
            </p:nvSpPr>
            <p:spPr>
              <a:xfrm>
                <a:off x="9525166" y="2969366"/>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5</a:t>
                </a:r>
                <a:endParaRPr sz="1400" b="0" i="0" u="none" strike="noStrike" cap="none">
                  <a:solidFill>
                    <a:srgbClr val="000000"/>
                  </a:solidFill>
                  <a:latin typeface="Arial"/>
                  <a:ea typeface="Arial"/>
                  <a:cs typeface="Arial"/>
                  <a:sym typeface="Arial"/>
                </a:endParaRPr>
              </a:p>
            </p:txBody>
          </p:sp>
          <p:sp>
            <p:nvSpPr>
              <p:cNvPr id="1358" name="Google Shape;1358;g34294e0d2df_0_1311"/>
              <p:cNvSpPr/>
              <p:nvPr/>
            </p:nvSpPr>
            <p:spPr>
              <a:xfrm>
                <a:off x="9207790" y="317133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4</a:t>
                </a:r>
                <a:endParaRPr sz="1400" b="0" i="0" u="none" strike="noStrike" cap="none">
                  <a:solidFill>
                    <a:srgbClr val="000000"/>
                  </a:solidFill>
                  <a:latin typeface="Arial"/>
                  <a:ea typeface="Arial"/>
                  <a:cs typeface="Arial"/>
                  <a:sym typeface="Arial"/>
                </a:endParaRPr>
              </a:p>
            </p:txBody>
          </p:sp>
          <p:sp>
            <p:nvSpPr>
              <p:cNvPr id="1359" name="Google Shape;1359;g34294e0d2df_0_1311"/>
              <p:cNvSpPr/>
              <p:nvPr/>
            </p:nvSpPr>
            <p:spPr>
              <a:xfrm rot="-5801932" flipH="1">
                <a:off x="9191424" y="5799691"/>
                <a:ext cx="341119" cy="338648"/>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360" name="Google Shape;1360;g34294e0d2df_0_1311"/>
              <p:cNvSpPr/>
              <p:nvPr/>
            </p:nvSpPr>
            <p:spPr>
              <a:xfrm flipH="1">
                <a:off x="10280008" y="3420717"/>
                <a:ext cx="320523" cy="345761"/>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361" name="Google Shape;1361;g34294e0d2df_0_1311"/>
              <p:cNvSpPr/>
              <p:nvPr/>
            </p:nvSpPr>
            <p:spPr>
              <a:xfrm flipH="1">
                <a:off x="5445280" y="3780930"/>
                <a:ext cx="439299" cy="380465"/>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362" name="Google Shape;1362;g34294e0d2df_0_1311"/>
              <p:cNvSpPr/>
              <p:nvPr/>
            </p:nvSpPr>
            <p:spPr>
              <a:xfrm flipH="1">
                <a:off x="6705582" y="1805006"/>
                <a:ext cx="437283" cy="386583"/>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363" name="Google Shape;1363;g34294e0d2df_0_1311"/>
              <p:cNvSpPr/>
              <p:nvPr/>
            </p:nvSpPr>
            <p:spPr>
              <a:xfrm rot="-865936" flipH="1">
                <a:off x="8952037" y="1628366"/>
                <a:ext cx="449217" cy="537700"/>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pic>
            <p:nvPicPr>
              <p:cNvPr id="1364" name="Google Shape;1364;g34294e0d2df_0_1311"/>
              <p:cNvPicPr preferRelativeResize="0"/>
              <p:nvPr/>
            </p:nvPicPr>
            <p:blipFill rotWithShape="1">
              <a:blip r:embed="rId11">
                <a:alphaModFix/>
              </a:blip>
              <a:srcRect/>
              <a:stretch/>
            </p:blipFill>
            <p:spPr>
              <a:xfrm flipH="1">
                <a:off x="6594389" y="5755995"/>
                <a:ext cx="415792" cy="409396"/>
              </a:xfrm>
              <a:prstGeom prst="rect">
                <a:avLst/>
              </a:prstGeom>
              <a:noFill/>
              <a:ln>
                <a:noFill/>
              </a:ln>
            </p:spPr>
          </p:pic>
        </p:gr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pic>
        <p:nvPicPr>
          <p:cNvPr id="1369" name="Google Shape;1369;g34294e0d2df_0_1381" descr="A graphic depicting the Value Chain.&#10;&#10;Primary activities: Inbound logistics, operations, outbound logistics, marketing and sales, service.&#10;&#10;Support activities: Procurement, technology development, human resources management, firm infrastructure. &#10;&#10;Activities output value. "/>
          <p:cNvPicPr preferRelativeResize="0"/>
          <p:nvPr/>
        </p:nvPicPr>
        <p:blipFill rotWithShape="1">
          <a:blip r:embed="rId3">
            <a:alphaModFix/>
          </a:blip>
          <a:srcRect/>
          <a:stretch/>
        </p:blipFill>
        <p:spPr>
          <a:xfrm>
            <a:off x="395287" y="1190024"/>
            <a:ext cx="8462964" cy="3577237"/>
          </a:xfrm>
          <a:prstGeom prst="rect">
            <a:avLst/>
          </a:prstGeom>
          <a:noFill/>
          <a:ln>
            <a:noFill/>
          </a:ln>
        </p:spPr>
      </p:pic>
      <p:sp>
        <p:nvSpPr>
          <p:cNvPr id="1370" name="Google Shape;1370;g34294e0d2df_0_1381"/>
          <p:cNvSpPr txBox="1"/>
          <p:nvPr/>
        </p:nvSpPr>
        <p:spPr>
          <a:xfrm>
            <a:off x="4380381" y="4767263"/>
            <a:ext cx="383100" cy="27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200" b="1" i="0" u="none" strike="noStrike" cap="none">
                <a:solidFill>
                  <a:schemeClr val="accent5"/>
                </a:solidFill>
                <a:latin typeface="Arial"/>
                <a:ea typeface="Arial"/>
                <a:cs typeface="Arial"/>
                <a:sym typeface="Arial"/>
              </a:rPr>
              <a:t>34</a:t>
            </a:fld>
            <a:endParaRPr sz="1200" b="1" i="0" u="none" strike="noStrike" cap="none">
              <a:solidFill>
                <a:schemeClr val="accent5"/>
              </a:solidFill>
              <a:latin typeface="Arial"/>
              <a:ea typeface="Arial"/>
              <a:cs typeface="Arial"/>
              <a:sym typeface="Arial"/>
            </a:endParaRPr>
          </a:p>
        </p:txBody>
      </p:sp>
      <p:sp>
        <p:nvSpPr>
          <p:cNvPr id="1371" name="Google Shape;1371;g34294e0d2df_0_1381"/>
          <p:cNvSpPr txBox="1">
            <a:spLocks noGrp="1"/>
          </p:cNvSpPr>
          <p:nvPr>
            <p:ph type="title"/>
          </p:nvPr>
        </p:nvSpPr>
        <p:spPr>
          <a:xfrm>
            <a:off x="445975" y="373025"/>
            <a:ext cx="8339400" cy="396300"/>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SzPts val="3000"/>
              <a:buNone/>
            </a:pPr>
            <a:r>
              <a:rPr lang="en-US" sz="2400"/>
              <a:t>Mainstreaming Diversity through the Value Chain</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g34294e0d2df_0_1387"/>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
        <p:nvSpPr>
          <p:cNvPr id="1378" name="Google Shape;1378;g34294e0d2df_0_1387"/>
          <p:cNvSpPr txBox="1"/>
          <p:nvPr/>
        </p:nvSpPr>
        <p:spPr>
          <a:xfrm>
            <a:off x="265175" y="716800"/>
            <a:ext cx="6086100" cy="4333200"/>
          </a:xfrm>
          <a:prstGeom prst="rect">
            <a:avLst/>
          </a:prstGeom>
          <a:noFill/>
          <a:ln>
            <a:noFill/>
          </a:ln>
        </p:spPr>
        <p:txBody>
          <a:bodyPr spcFirstLastPara="1" wrap="square" lIns="91425" tIns="91425" rIns="91425" bIns="91425" anchor="t" anchorCtr="0">
            <a:noAutofit/>
          </a:bodyPr>
          <a:lstStyle/>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Initiatives must be aligned with organizational strategy</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Leaders need to communicate commitments in language that works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Focus on practical needs and results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Use evidence - market segmentation, disaggregated data on employee engagement</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Story telling - hearts and minds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Listen to feedback, </a:t>
            </a:r>
            <a:r>
              <a:rPr lang="en-US" sz="1600" b="0" i="1" u="none" strike="noStrike" cap="none">
                <a:solidFill>
                  <a:srgbClr val="000000"/>
                </a:solidFill>
                <a:latin typeface="Arial"/>
                <a:ea typeface="Arial"/>
                <a:cs typeface="Arial"/>
                <a:sym typeface="Arial"/>
              </a:rPr>
              <a:t>“think like a bear”</a:t>
            </a:r>
            <a:r>
              <a:rPr lang="en-US" sz="1600" b="0" i="0" u="none" strike="noStrike" cap="none">
                <a:solidFill>
                  <a:srgbClr val="000000"/>
                </a:solidFill>
                <a:latin typeface="Arial"/>
                <a:ea typeface="Arial"/>
                <a:cs typeface="Arial"/>
                <a:sym typeface="Arial"/>
              </a:rPr>
              <a:t>, in framing messages and messengers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Consider language and its impacts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Keeping comprehensive records of EDI initiatives and outcomes (improvements, employee engagement, satisfaction) will help to protect against future challenges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Creating nonjudgmental spaces for to discuss concerns</a:t>
            </a:r>
            <a:endParaRPr sz="1600" b="0" i="0" u="none" strike="noStrike" cap="none">
              <a:solidFill>
                <a:srgbClr val="000000"/>
              </a:solidFill>
              <a:latin typeface="Arial"/>
              <a:ea typeface="Arial"/>
              <a:cs typeface="Arial"/>
              <a:sym typeface="Arial"/>
            </a:endParaRPr>
          </a:p>
          <a:p>
            <a:pPr marL="228600" marR="0" lvl="0" indent="-215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Arial"/>
                <a:ea typeface="Arial"/>
                <a:cs typeface="Arial"/>
                <a:sym typeface="Arial"/>
              </a:rPr>
              <a:t>Remember </a:t>
            </a:r>
            <a:r>
              <a:rPr lang="en-US" sz="1600" b="0" i="1" u="none" strike="noStrike" cap="none">
                <a:solidFill>
                  <a:srgbClr val="000000"/>
                </a:solidFill>
                <a:latin typeface="Arial"/>
                <a:ea typeface="Arial"/>
                <a:cs typeface="Arial"/>
                <a:sym typeface="Arial"/>
              </a:rPr>
              <a:t>“culture eats strategy”</a:t>
            </a:r>
            <a:r>
              <a:rPr lang="en-US" sz="1600" b="0" i="0" u="none" strike="noStrike" cap="none">
                <a:solidFill>
                  <a:srgbClr val="000000"/>
                </a:solidFill>
                <a:latin typeface="Arial"/>
                <a:ea typeface="Arial"/>
                <a:cs typeface="Arial"/>
                <a:sym typeface="Arial"/>
              </a:rPr>
              <a:t> - how are you reinforcing EDI in your organizational culture</a:t>
            </a:r>
            <a:endParaRPr sz="1600" b="0" i="0" u="none" strike="noStrike" cap="none">
              <a:solidFill>
                <a:srgbClr val="000000"/>
              </a:solidFill>
              <a:latin typeface="Arial"/>
              <a:ea typeface="Arial"/>
              <a:cs typeface="Arial"/>
              <a:sym typeface="Arial"/>
            </a:endParaRPr>
          </a:p>
        </p:txBody>
      </p:sp>
      <p:sp>
        <p:nvSpPr>
          <p:cNvPr id="1379" name="Google Shape;1379;g34294e0d2df_0_1387"/>
          <p:cNvSpPr/>
          <p:nvPr/>
        </p:nvSpPr>
        <p:spPr>
          <a:xfrm>
            <a:off x="6351275" y="855075"/>
            <a:ext cx="2654400" cy="3564900"/>
          </a:xfrm>
          <a:prstGeom prst="roundRect">
            <a:avLst>
              <a:gd name="adj" fmla="val 16667"/>
            </a:avLst>
          </a:prstGeom>
          <a:solidFill>
            <a:srgbClr val="EAF7D2"/>
          </a:solidFill>
          <a:ln w="28575" cap="flat" cmpd="sng">
            <a:solidFill>
              <a:schemeClr val="accent5"/>
            </a:solidFill>
            <a:prstDash val="solid"/>
            <a:round/>
            <a:headEnd type="none" w="sm" len="sm"/>
            <a:tailEnd type="none" w="sm" len="sm"/>
          </a:ln>
          <a:effectLst>
            <a:outerShdw blurRad="11430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1" i="1" u="none" strike="noStrike" cap="none">
                <a:solidFill>
                  <a:srgbClr val="000000"/>
                </a:solidFill>
                <a:latin typeface="Arial"/>
                <a:ea typeface="Arial"/>
                <a:cs typeface="Arial"/>
                <a:sym typeface="Arial"/>
              </a:rPr>
              <a:t>“.</a:t>
            </a:r>
            <a:r>
              <a:rPr lang="en-US" sz="1700" b="1" i="1" u="none" strike="noStrike" cap="none">
                <a:solidFill>
                  <a:srgbClr val="000000"/>
                </a:solidFill>
                <a:latin typeface="Arial"/>
                <a:ea typeface="Arial"/>
                <a:cs typeface="Arial"/>
                <a:sym typeface="Arial"/>
              </a:rPr>
              <a:t>..when employers say they’re moving away [from EDI], it sends the message that they never understood the concept to begin with.”</a:t>
            </a:r>
            <a:endParaRPr sz="1300" b="1"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0" i="1" u="none" strike="noStrike" cap="none">
              <a:solidFill>
                <a:srgbClr val="000000"/>
              </a:solidFill>
              <a:latin typeface="Arial"/>
              <a:ea typeface="Arial"/>
              <a:cs typeface="Arial"/>
              <a:sym typeface="Arial"/>
            </a:endParaRPr>
          </a:p>
        </p:txBody>
      </p:sp>
      <p:sp>
        <p:nvSpPr>
          <p:cNvPr id="1380" name="Google Shape;1380;g34294e0d2df_0_1387"/>
          <p:cNvSpPr txBox="1"/>
          <p:nvPr/>
        </p:nvSpPr>
        <p:spPr>
          <a:xfrm>
            <a:off x="6262400" y="3446925"/>
            <a:ext cx="2566500" cy="831300"/>
          </a:xfrm>
          <a:prstGeom prst="rect">
            <a:avLst/>
          </a:prstGeom>
          <a:noFill/>
          <a:ln>
            <a:noFill/>
          </a:ln>
        </p:spPr>
        <p:txBody>
          <a:bodyPr spcFirstLastPara="1" wrap="square" lIns="171450" tIns="91425" rIns="91425" bIns="91425" anchor="t" anchorCtr="0">
            <a:spAutoFit/>
          </a:bodyPr>
          <a:lstStyle/>
          <a:p>
            <a:pPr marL="0" marR="0" lvl="0" indent="0" algn="r" rtl="0">
              <a:lnSpc>
                <a:spcPct val="100000"/>
              </a:lnSpc>
              <a:spcBef>
                <a:spcPts val="0"/>
              </a:spcBef>
              <a:spcAft>
                <a:spcPts val="1000"/>
              </a:spcAft>
              <a:buClr>
                <a:srgbClr val="000000"/>
              </a:buClr>
              <a:buSzPts val="1400"/>
              <a:buFont typeface="Arial"/>
              <a:buNone/>
            </a:pPr>
            <a:r>
              <a:rPr lang="en-US" sz="1400" b="0" i="1" u="none" strike="noStrike" cap="none">
                <a:solidFill>
                  <a:schemeClr val="dk1"/>
                </a:solidFill>
                <a:latin typeface="Arial"/>
                <a:ea typeface="Arial"/>
                <a:cs typeface="Arial"/>
                <a:sym typeface="Arial"/>
              </a:rPr>
              <a:t>- Michelle </a:t>
            </a:r>
            <a:r>
              <a:rPr lang="en-US" sz="1400" b="0" i="1"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0"/>
                  </a:ext>
                </a:extLst>
              </a:rPr>
              <a:t>Grocholsky</a:t>
            </a:r>
            <a:r>
              <a:rPr lang="en-US" sz="1400" b="0" i="1" u="none" strike="noStrike" cap="none">
                <a:solidFill>
                  <a:schemeClr val="dk1"/>
                </a:solidFill>
                <a:latin typeface="Arial"/>
                <a:ea typeface="Arial"/>
                <a:cs typeface="Arial"/>
                <a:sym typeface="Arial"/>
              </a:rPr>
              <a:t>, Founder &amp; CEO of Empowered EDI</a:t>
            </a:r>
            <a:endParaRPr sz="1400" b="0" i="0" u="none" strike="noStrike" cap="none">
              <a:solidFill>
                <a:srgbClr val="000000"/>
              </a:solidFill>
              <a:latin typeface="Arial"/>
              <a:ea typeface="Arial"/>
              <a:cs typeface="Arial"/>
              <a:sym typeface="Arial"/>
            </a:endParaRPr>
          </a:p>
        </p:txBody>
      </p:sp>
      <p:sp>
        <p:nvSpPr>
          <p:cNvPr id="1381" name="Google Shape;1381;g34294e0d2df_0_1387"/>
          <p:cNvSpPr txBox="1">
            <a:spLocks noGrp="1"/>
          </p:cNvSpPr>
          <p:nvPr>
            <p:ph type="title"/>
          </p:nvPr>
        </p:nvSpPr>
        <p:spPr>
          <a:xfrm>
            <a:off x="527456" y="400435"/>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400"/>
              <a:t>Responding to B</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1"/>
                  </a:ext>
                </a:extLst>
              </a:rPr>
              <a:t>acklash</a:t>
            </a:r>
            <a:r>
              <a:rPr lang="en-US" sz="2400"/>
              <a:t> and Holding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2"/>
                  </a:ext>
                </a:extLst>
              </a:rPr>
              <a:t>F</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3"/>
                  </a:ext>
                </a:extLst>
              </a:rPr>
              <a:t>irm</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34294e0d2df_0_1396"/>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pic>
        <p:nvPicPr>
          <p:cNvPr id="1388" name="Google Shape;1388;g34294e0d2df_0_1396"/>
          <p:cNvPicPr preferRelativeResize="0"/>
          <p:nvPr/>
        </p:nvPicPr>
        <p:blipFill rotWithShape="1">
          <a:blip r:embed="rId3">
            <a:alphaModFix/>
          </a:blip>
          <a:srcRect/>
          <a:stretch/>
        </p:blipFill>
        <p:spPr>
          <a:xfrm>
            <a:off x="395300" y="1068900"/>
            <a:ext cx="2505267" cy="1659225"/>
          </a:xfrm>
          <a:prstGeom prst="rect">
            <a:avLst/>
          </a:prstGeom>
          <a:noFill/>
          <a:ln>
            <a:noFill/>
          </a:ln>
        </p:spPr>
      </p:pic>
      <p:sp>
        <p:nvSpPr>
          <p:cNvPr id="1389" name="Google Shape;1389;g34294e0d2df_0_1396"/>
          <p:cNvSpPr txBox="1"/>
          <p:nvPr/>
        </p:nvSpPr>
        <p:spPr>
          <a:xfrm>
            <a:off x="395288" y="674325"/>
            <a:ext cx="1566600" cy="39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1A11D"/>
                </a:solidFill>
                <a:latin typeface="Arial"/>
                <a:ea typeface="Arial"/>
                <a:cs typeface="Arial"/>
                <a:sym typeface="Arial"/>
              </a:rPr>
              <a:t>Education</a:t>
            </a:r>
            <a:endParaRPr sz="1800" b="1" i="0" u="none" strike="noStrike" cap="none">
              <a:solidFill>
                <a:srgbClr val="71A11D"/>
              </a:solidFill>
              <a:latin typeface="Arial"/>
              <a:ea typeface="Arial"/>
              <a:cs typeface="Arial"/>
              <a:sym typeface="Arial"/>
            </a:endParaRPr>
          </a:p>
        </p:txBody>
      </p:sp>
      <p:sp>
        <p:nvSpPr>
          <p:cNvPr id="1390" name="Google Shape;1390;g34294e0d2df_0_1396"/>
          <p:cNvSpPr txBox="1"/>
          <p:nvPr/>
        </p:nvSpPr>
        <p:spPr>
          <a:xfrm>
            <a:off x="3990700" y="625050"/>
            <a:ext cx="3010500" cy="39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1A11D"/>
                </a:solidFill>
                <a:latin typeface="Arial"/>
                <a:ea typeface="Arial"/>
                <a:cs typeface="Arial"/>
                <a:sym typeface="Arial"/>
              </a:rPr>
              <a:t>Enforcement</a:t>
            </a:r>
            <a:endParaRPr sz="1800" b="1" i="0" u="none" strike="noStrike" cap="none">
              <a:solidFill>
                <a:srgbClr val="71A11D"/>
              </a:solidFill>
              <a:latin typeface="Arial"/>
              <a:ea typeface="Arial"/>
              <a:cs typeface="Arial"/>
              <a:sym typeface="Arial"/>
            </a:endParaRPr>
          </a:p>
        </p:txBody>
      </p:sp>
      <p:sp>
        <p:nvSpPr>
          <p:cNvPr id="1391" name="Google Shape;1391;g34294e0d2df_0_1396"/>
          <p:cNvSpPr txBox="1"/>
          <p:nvPr/>
        </p:nvSpPr>
        <p:spPr>
          <a:xfrm>
            <a:off x="2249025" y="2804050"/>
            <a:ext cx="2642400" cy="39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1A11D"/>
                </a:solidFill>
                <a:latin typeface="Arial"/>
                <a:ea typeface="Arial"/>
                <a:cs typeface="Arial"/>
                <a:sym typeface="Arial"/>
              </a:rPr>
              <a:t>Economics</a:t>
            </a:r>
            <a:endParaRPr sz="1800" b="1" i="0" u="none" strike="noStrike" cap="none">
              <a:solidFill>
                <a:srgbClr val="71A11D"/>
              </a:solidFill>
              <a:latin typeface="Arial"/>
              <a:ea typeface="Arial"/>
              <a:cs typeface="Arial"/>
              <a:sym typeface="Arial"/>
            </a:endParaRPr>
          </a:p>
        </p:txBody>
      </p:sp>
      <p:sp>
        <p:nvSpPr>
          <p:cNvPr id="1392" name="Google Shape;1392;g34294e0d2df_0_1396"/>
          <p:cNvSpPr txBox="1"/>
          <p:nvPr/>
        </p:nvSpPr>
        <p:spPr>
          <a:xfrm>
            <a:off x="6089375" y="2793063"/>
            <a:ext cx="2642400" cy="39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1A11D"/>
                </a:solidFill>
                <a:latin typeface="Arial"/>
                <a:ea typeface="Arial"/>
                <a:cs typeface="Arial"/>
                <a:sym typeface="Arial"/>
              </a:rPr>
              <a:t>Engineering</a:t>
            </a:r>
            <a:endParaRPr sz="1800" b="1" i="0" u="none" strike="noStrike" cap="none">
              <a:solidFill>
                <a:srgbClr val="71A11D"/>
              </a:solidFill>
              <a:latin typeface="Arial"/>
              <a:ea typeface="Arial"/>
              <a:cs typeface="Arial"/>
              <a:sym typeface="Arial"/>
            </a:endParaRPr>
          </a:p>
        </p:txBody>
      </p:sp>
      <p:pic>
        <p:nvPicPr>
          <p:cNvPr id="1393" name="Google Shape;1393;g34294e0d2df_0_1396"/>
          <p:cNvPicPr preferRelativeResize="0"/>
          <p:nvPr/>
        </p:nvPicPr>
        <p:blipFill rotWithShape="1">
          <a:blip r:embed="rId4">
            <a:alphaModFix/>
          </a:blip>
          <a:srcRect t="16874" b="16874"/>
          <a:stretch/>
        </p:blipFill>
        <p:spPr>
          <a:xfrm>
            <a:off x="3990700" y="1055050"/>
            <a:ext cx="2588952" cy="1715300"/>
          </a:xfrm>
          <a:prstGeom prst="rect">
            <a:avLst/>
          </a:prstGeom>
          <a:noFill/>
          <a:ln>
            <a:noFill/>
          </a:ln>
        </p:spPr>
      </p:pic>
      <p:pic>
        <p:nvPicPr>
          <p:cNvPr id="1394" name="Google Shape;1394;g34294e0d2df_0_1396"/>
          <p:cNvPicPr preferRelativeResize="0"/>
          <p:nvPr/>
        </p:nvPicPr>
        <p:blipFill rotWithShape="1">
          <a:blip r:embed="rId5">
            <a:alphaModFix/>
          </a:blip>
          <a:srcRect t="16897" b="16890"/>
          <a:stretch/>
        </p:blipFill>
        <p:spPr>
          <a:xfrm>
            <a:off x="2249035" y="3229128"/>
            <a:ext cx="2697475" cy="1786071"/>
          </a:xfrm>
          <a:prstGeom prst="rect">
            <a:avLst/>
          </a:prstGeom>
          <a:noFill/>
          <a:ln>
            <a:noFill/>
          </a:ln>
        </p:spPr>
      </p:pic>
      <p:pic>
        <p:nvPicPr>
          <p:cNvPr id="1395" name="Google Shape;1395;g34294e0d2df_0_1396"/>
          <p:cNvPicPr preferRelativeResize="0"/>
          <p:nvPr/>
        </p:nvPicPr>
        <p:blipFill rotWithShape="1">
          <a:blip r:embed="rId6">
            <a:alphaModFix/>
          </a:blip>
          <a:srcRect t="17209" b="17203"/>
          <a:stretch/>
        </p:blipFill>
        <p:spPr>
          <a:xfrm>
            <a:off x="6089375" y="3212064"/>
            <a:ext cx="2802900" cy="1838310"/>
          </a:xfrm>
          <a:prstGeom prst="rect">
            <a:avLst/>
          </a:prstGeom>
          <a:noFill/>
          <a:ln>
            <a:noFill/>
          </a:ln>
        </p:spPr>
      </p:pic>
      <p:sp>
        <p:nvSpPr>
          <p:cNvPr id="1396" name="Google Shape;1396;g34294e0d2df_0_1396"/>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SzPct val="45832"/>
              <a:buNone/>
            </a:pPr>
            <a:r>
              <a:rPr lang="en-US" sz="2400"/>
              <a:t>Focusing on substantive rather than performative actions:</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g34294e0d2df_0_1410"/>
          <p:cNvSpPr txBox="1">
            <a:spLocks noGrp="1"/>
          </p:cNvSpPr>
          <p:nvPr>
            <p:ph type="body" idx="2"/>
          </p:nvPr>
        </p:nvSpPr>
        <p:spPr>
          <a:xfrm>
            <a:off x="404297" y="1051685"/>
            <a:ext cx="5841000" cy="37155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800"/>
              <a:buFont typeface="Arial"/>
              <a:buChar char="•"/>
            </a:pPr>
            <a:r>
              <a:rPr lang="en-US"/>
              <a:t>Diversity and inclusion are now core leadership skills</a:t>
            </a:r>
            <a:endParaRPr/>
          </a:p>
          <a:p>
            <a:pPr marL="457200" lvl="0" indent="0" algn="l" rtl="0">
              <a:lnSpc>
                <a:spcPct val="100000"/>
              </a:lnSpc>
              <a:spcBef>
                <a:spcPts val="0"/>
              </a:spcBef>
              <a:spcAft>
                <a:spcPts val="0"/>
              </a:spcAft>
              <a:buSzPts val="1800"/>
              <a:buNone/>
            </a:pPr>
            <a:r>
              <a:rPr lang="en-US"/>
              <a:t>and should be tied to performance metrics</a:t>
            </a:r>
            <a:endParaRPr/>
          </a:p>
          <a:p>
            <a:pPr marL="285750" lvl="0" indent="-285750" algn="l" rtl="0">
              <a:lnSpc>
                <a:spcPct val="100000"/>
              </a:lnSpc>
              <a:spcBef>
                <a:spcPts val="0"/>
              </a:spcBef>
              <a:spcAft>
                <a:spcPts val="0"/>
              </a:spcAft>
              <a:buSzPts val="1800"/>
              <a:buFont typeface="Arial"/>
              <a:buChar char="•"/>
            </a:pPr>
            <a:r>
              <a:rPr lang="en-US"/>
              <a:t>“Tone from the top” signals to others what is important</a:t>
            </a:r>
            <a:endParaRPr/>
          </a:p>
          <a:p>
            <a:pPr marL="285750" lvl="0" indent="-285750" algn="l" rtl="0">
              <a:lnSpc>
                <a:spcPct val="100000"/>
              </a:lnSpc>
              <a:spcBef>
                <a:spcPts val="0"/>
              </a:spcBef>
              <a:spcAft>
                <a:spcPts val="0"/>
              </a:spcAft>
              <a:buSzPts val="1800"/>
              <a:buFont typeface="Arial"/>
              <a:buChar char="•"/>
            </a:pPr>
            <a:r>
              <a:rPr lang="en-US"/>
              <a:t>Modelling inclusive behaviours shapes behaviour</a:t>
            </a:r>
            <a:endParaRPr/>
          </a:p>
          <a:p>
            <a:pPr marL="285750" lvl="0" indent="-285750" algn="l" rtl="0">
              <a:lnSpc>
                <a:spcPct val="100000"/>
              </a:lnSpc>
              <a:spcBef>
                <a:spcPts val="0"/>
              </a:spcBef>
              <a:spcAft>
                <a:spcPts val="0"/>
              </a:spcAft>
              <a:buSzPts val="1800"/>
              <a:buFont typeface="Arial"/>
              <a:buChar char="•"/>
            </a:pPr>
            <a:r>
              <a:rPr lang="en-US"/>
              <a:t>Acknowledging contributions to EDI motivates staff</a:t>
            </a:r>
            <a:endParaRPr/>
          </a:p>
          <a:p>
            <a:pPr marL="285750" lvl="0" indent="-285750" algn="l" rtl="0">
              <a:lnSpc>
                <a:spcPct val="100000"/>
              </a:lnSpc>
              <a:spcBef>
                <a:spcPts val="0"/>
              </a:spcBef>
              <a:spcAft>
                <a:spcPts val="0"/>
              </a:spcAft>
              <a:buSzPts val="1800"/>
              <a:buFont typeface="Arial"/>
              <a:buChar char="•"/>
            </a:pPr>
            <a:r>
              <a:rPr lang="en-US"/>
              <a:t>Small gestures can demonstrate respect and inclusive behaviours</a:t>
            </a:r>
            <a:endParaRPr/>
          </a:p>
          <a:p>
            <a:pPr marL="285750" lvl="0" indent="-285750" algn="l" rtl="0">
              <a:lnSpc>
                <a:spcPct val="100000"/>
              </a:lnSpc>
              <a:spcBef>
                <a:spcPts val="0"/>
              </a:spcBef>
              <a:spcAft>
                <a:spcPts val="0"/>
              </a:spcAft>
              <a:buSzPts val="1800"/>
              <a:buFont typeface="Arial"/>
              <a:buChar char="•"/>
            </a:pPr>
            <a:r>
              <a:rPr lang="en-US"/>
              <a:t>Creating “safe spaces” for discussion can advance understanding and ensure no one feels left behind</a:t>
            </a:r>
            <a:endParaRPr/>
          </a:p>
          <a:p>
            <a:pPr marL="285750" lvl="0" indent="-285750" algn="l" rtl="0">
              <a:lnSpc>
                <a:spcPct val="100000"/>
              </a:lnSpc>
              <a:spcBef>
                <a:spcPts val="0"/>
              </a:spcBef>
              <a:spcAft>
                <a:spcPts val="0"/>
              </a:spcAft>
              <a:buSzPts val="1800"/>
              <a:buChar char="•"/>
            </a:pPr>
            <a:r>
              <a:rPr lang="en-US"/>
              <a:t>Watch language and the tendency to assume silence is agreement</a:t>
            </a:r>
            <a:endParaRPr/>
          </a:p>
        </p:txBody>
      </p:sp>
      <p:sp>
        <p:nvSpPr>
          <p:cNvPr id="1402" name="Google Shape;1402;g34294e0d2df_0_1410"/>
          <p:cNvSpPr txBox="1"/>
          <p:nvPr/>
        </p:nvSpPr>
        <p:spPr>
          <a:xfrm>
            <a:off x="4380381" y="4767263"/>
            <a:ext cx="383100" cy="27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200" b="1" i="0" u="none" strike="noStrike" cap="none">
                <a:solidFill>
                  <a:schemeClr val="accent5"/>
                </a:solidFill>
                <a:latin typeface="Arial"/>
                <a:ea typeface="Arial"/>
                <a:cs typeface="Arial"/>
                <a:sym typeface="Arial"/>
              </a:rPr>
              <a:t>37</a:t>
            </a:fld>
            <a:endParaRPr sz="1200" b="1" i="0" u="none" strike="noStrike" cap="none">
              <a:solidFill>
                <a:schemeClr val="accent5"/>
              </a:solidFill>
              <a:latin typeface="Arial"/>
              <a:ea typeface="Arial"/>
              <a:cs typeface="Arial"/>
              <a:sym typeface="Arial"/>
            </a:endParaRPr>
          </a:p>
        </p:txBody>
      </p:sp>
      <p:pic>
        <p:nvPicPr>
          <p:cNvPr id="1403" name="Google Shape;1403;g34294e0d2df_0_1410"/>
          <p:cNvPicPr preferRelativeResize="0"/>
          <p:nvPr/>
        </p:nvPicPr>
        <p:blipFill rotWithShape="1">
          <a:blip r:embed="rId3">
            <a:alphaModFix/>
          </a:blip>
          <a:srcRect l="2892" r="4092" b="10634"/>
          <a:stretch/>
        </p:blipFill>
        <p:spPr>
          <a:xfrm>
            <a:off x="6352018" y="1051685"/>
            <a:ext cx="2218544" cy="3287841"/>
          </a:xfrm>
          <a:prstGeom prst="rect">
            <a:avLst/>
          </a:prstGeom>
          <a:solidFill>
            <a:schemeClr val="lt2"/>
          </a:solidFill>
          <a:ln w="12700" cap="flat" cmpd="sng">
            <a:solidFill>
              <a:schemeClr val="dk1"/>
            </a:solidFill>
            <a:prstDash val="solid"/>
            <a:round/>
            <a:headEnd type="none" w="sm" len="sm"/>
            <a:tailEnd type="none" w="sm" len="sm"/>
          </a:ln>
          <a:effectLst>
            <a:outerShdw blurRad="292100" dist="165100" dir="10800000" sx="95000" sy="95000" algn="tr" rotWithShape="0">
              <a:srgbClr val="000000">
                <a:alpha val="4310"/>
              </a:srgbClr>
            </a:outerShdw>
          </a:effectLst>
        </p:spPr>
      </p:pic>
      <p:sp>
        <p:nvSpPr>
          <p:cNvPr id="1404" name="Google Shape;1404;g34294e0d2df_0_1410"/>
          <p:cNvSpPr txBox="1">
            <a:spLocks noGrp="1"/>
          </p:cNvSpPr>
          <p:nvPr>
            <p:ph type="title"/>
          </p:nvPr>
        </p:nvSpPr>
        <p:spPr>
          <a:xfrm>
            <a:off x="445975" y="373025"/>
            <a:ext cx="8339400" cy="396300"/>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SzPts val="1100"/>
              <a:buNone/>
            </a:pPr>
            <a:r>
              <a:rPr lang="en-US" sz="2400">
                <a:solidFill>
                  <a:schemeClr val="dk1"/>
                </a:solidFill>
              </a:rPr>
              <a:t>Being an Inclusive Leader</a:t>
            </a:r>
            <a:endParaRPr sz="24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g34294e0d2df_0_1417"/>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
        <p:nvSpPr>
          <p:cNvPr id="1411" name="Google Shape;1411;g34294e0d2df_0_1417"/>
          <p:cNvSpPr txBox="1">
            <a:spLocks noGrp="1"/>
          </p:cNvSpPr>
          <p:nvPr>
            <p:ph type="title"/>
          </p:nvPr>
        </p:nvSpPr>
        <p:spPr>
          <a:xfrm>
            <a:off x="420300" y="286704"/>
            <a:ext cx="8303400" cy="442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t>Remember: It’s not about them. It’s about us.</a:t>
            </a:r>
            <a:endParaRPr sz="2400"/>
          </a:p>
        </p:txBody>
      </p:sp>
      <p:sp>
        <p:nvSpPr>
          <p:cNvPr id="1412" name="Google Shape;1412;g34294e0d2df_0_1417"/>
          <p:cNvSpPr/>
          <p:nvPr/>
        </p:nvSpPr>
        <p:spPr>
          <a:xfrm>
            <a:off x="395300" y="1131900"/>
            <a:ext cx="8389800" cy="3564900"/>
          </a:xfrm>
          <a:prstGeom prst="roundRect">
            <a:avLst>
              <a:gd name="adj" fmla="val 16667"/>
            </a:avLst>
          </a:prstGeom>
          <a:solidFill>
            <a:srgbClr val="EAF7D2"/>
          </a:solidFill>
          <a:ln w="28575" cap="flat" cmpd="sng">
            <a:solidFill>
              <a:srgbClr val="71A11D"/>
            </a:solidFill>
            <a:prstDash val="solid"/>
            <a:round/>
            <a:headEnd type="none" w="sm" len="sm"/>
            <a:tailEnd type="none" w="sm" len="sm"/>
          </a:ln>
          <a:effectLst>
            <a:outerShdw blurRad="114300" dist="19050" dir="5400000" algn="bl" rotWithShape="0">
              <a:srgbClr val="000000">
                <a:alpha val="49800"/>
              </a:srgbClr>
            </a:outerShdw>
          </a:effectLst>
        </p:spPr>
        <p:txBody>
          <a:bodyPr spcFirstLastPara="1" wrap="square" lIns="91425" tIns="91425" rIns="91425" bIns="91425" anchor="ctr" anchorCtr="0">
            <a:noAutofit/>
          </a:bodyPr>
          <a:lstStyle/>
          <a:p>
            <a:pPr marL="0" marR="2660515" lvl="0" indent="0" algn="ctr" rtl="0">
              <a:lnSpc>
                <a:spcPct val="100000"/>
              </a:lnSpc>
              <a:spcBef>
                <a:spcPts val="0"/>
              </a:spcBef>
              <a:spcAft>
                <a:spcPts val="0"/>
              </a:spcAft>
              <a:buClr>
                <a:schemeClr val="dk1"/>
              </a:buClr>
              <a:buSzPts val="1100"/>
              <a:buFont typeface="Arial"/>
              <a:buNone/>
            </a:pPr>
            <a:r>
              <a:rPr lang="en-US" sz="1800" b="1" i="1" u="none" strike="noStrike" cap="none">
                <a:solidFill>
                  <a:srgbClr val="000000"/>
                </a:solidFill>
                <a:latin typeface="Arial"/>
                <a:ea typeface="Arial"/>
                <a:cs typeface="Arial"/>
                <a:sym typeface="Arial"/>
              </a:rPr>
              <a:t>“First they came for the socialists, and I did not speak out—because I was not a socialist.</a:t>
            </a:r>
            <a:endParaRPr sz="1800" b="1" i="1" u="none" strike="noStrike" cap="none">
              <a:solidFill>
                <a:srgbClr val="000000"/>
              </a:solidFill>
              <a:latin typeface="Arial"/>
              <a:ea typeface="Arial"/>
              <a:cs typeface="Arial"/>
              <a:sym typeface="Arial"/>
            </a:endParaRPr>
          </a:p>
          <a:p>
            <a:pPr marL="0" marR="2660515" lvl="0" indent="0" algn="ctr" rtl="0">
              <a:lnSpc>
                <a:spcPct val="100000"/>
              </a:lnSpc>
              <a:spcBef>
                <a:spcPts val="0"/>
              </a:spcBef>
              <a:spcAft>
                <a:spcPts val="0"/>
              </a:spcAft>
              <a:buClr>
                <a:schemeClr val="dk1"/>
              </a:buClr>
              <a:buSzPts val="1100"/>
              <a:buFont typeface="Arial"/>
              <a:buNone/>
            </a:pPr>
            <a:r>
              <a:rPr lang="en-US" sz="1800" b="1" i="1" u="none" strike="noStrike" cap="none">
                <a:solidFill>
                  <a:srgbClr val="000000"/>
                </a:solidFill>
                <a:latin typeface="Arial"/>
                <a:ea typeface="Arial"/>
                <a:cs typeface="Arial"/>
                <a:sym typeface="Arial"/>
              </a:rPr>
              <a:t>Then they came for the trade unionists, and I did not speak out—because I was not a trade unionist.</a:t>
            </a:r>
            <a:endParaRPr sz="1800" b="1" i="1" u="none" strike="noStrike" cap="none">
              <a:solidFill>
                <a:srgbClr val="000000"/>
              </a:solidFill>
              <a:latin typeface="Arial"/>
              <a:ea typeface="Arial"/>
              <a:cs typeface="Arial"/>
              <a:sym typeface="Arial"/>
            </a:endParaRPr>
          </a:p>
          <a:p>
            <a:pPr marL="0" marR="2660515" lvl="0" indent="0" algn="ctr" rtl="0">
              <a:lnSpc>
                <a:spcPct val="100000"/>
              </a:lnSpc>
              <a:spcBef>
                <a:spcPts val="0"/>
              </a:spcBef>
              <a:spcAft>
                <a:spcPts val="0"/>
              </a:spcAft>
              <a:buClr>
                <a:schemeClr val="dk1"/>
              </a:buClr>
              <a:buSzPts val="1100"/>
              <a:buFont typeface="Arial"/>
              <a:buNone/>
            </a:pPr>
            <a:r>
              <a:rPr lang="en-US" sz="1800" b="1" i="1" u="none" strike="noStrike" cap="none">
                <a:solidFill>
                  <a:srgbClr val="000000"/>
                </a:solidFill>
                <a:latin typeface="Arial"/>
                <a:ea typeface="Arial"/>
                <a:cs typeface="Arial"/>
                <a:sym typeface="Arial"/>
              </a:rPr>
              <a:t>Then they came for the Jews, and I did not speak out—because I was not a Jew.</a:t>
            </a:r>
            <a:endParaRPr sz="1800" b="1" i="1" u="none" strike="noStrike" cap="none">
              <a:solidFill>
                <a:srgbClr val="000000"/>
              </a:solidFill>
              <a:latin typeface="Arial"/>
              <a:ea typeface="Arial"/>
              <a:cs typeface="Arial"/>
              <a:sym typeface="Arial"/>
            </a:endParaRPr>
          </a:p>
          <a:p>
            <a:pPr marL="0" marR="2660515"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Then they came for me—and there was no one left to speak for me.”</a:t>
            </a:r>
            <a:endParaRPr sz="1800" b="0" i="1" u="none" strike="noStrike" cap="none">
              <a:solidFill>
                <a:srgbClr val="000000"/>
              </a:solidFill>
              <a:latin typeface="Arial"/>
              <a:ea typeface="Arial"/>
              <a:cs typeface="Arial"/>
              <a:sym typeface="Arial"/>
            </a:endParaRPr>
          </a:p>
          <a:p>
            <a:pPr marL="457200" marR="2660515" lvl="0" indent="-342900" algn="r"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Arial"/>
                <a:ea typeface="Arial"/>
                <a:cs typeface="Arial"/>
                <a:sym typeface="Arial"/>
              </a:rPr>
              <a:t>Martin Niemöller</a:t>
            </a:r>
            <a:endParaRPr sz="1800" b="0" i="1" u="none" strike="noStrike" cap="none">
              <a:solidFill>
                <a:srgbClr val="000000"/>
              </a:solidFill>
              <a:latin typeface="Arial"/>
              <a:ea typeface="Arial"/>
              <a:cs typeface="Arial"/>
              <a:sym typeface="Arial"/>
            </a:endParaRPr>
          </a:p>
        </p:txBody>
      </p:sp>
      <p:pic>
        <p:nvPicPr>
          <p:cNvPr id="1413" name="Google Shape;1413;g34294e0d2df_0_1417"/>
          <p:cNvPicPr preferRelativeResize="0"/>
          <p:nvPr/>
        </p:nvPicPr>
        <p:blipFill rotWithShape="1">
          <a:blip r:embed="rId3">
            <a:alphaModFix/>
          </a:blip>
          <a:srcRect/>
          <a:stretch/>
        </p:blipFill>
        <p:spPr>
          <a:xfrm>
            <a:off x="5964275" y="1969625"/>
            <a:ext cx="2692275" cy="1745875"/>
          </a:xfrm>
          <a:prstGeom prst="rect">
            <a:avLst/>
          </a:prstGeom>
          <a:noFill/>
          <a:ln>
            <a:noFill/>
          </a:ln>
        </p:spPr>
      </p:pic>
      <p:sp>
        <p:nvSpPr>
          <p:cNvPr id="1414" name="Google Shape;1414;g34294e0d2df_0_1417"/>
          <p:cNvSpPr txBox="1">
            <a:spLocks noGrp="1"/>
          </p:cNvSpPr>
          <p:nvPr>
            <p:ph type="title"/>
          </p:nvPr>
        </p:nvSpPr>
        <p:spPr>
          <a:xfrm>
            <a:off x="420300" y="680605"/>
            <a:ext cx="8303400" cy="3726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000">
                <a:solidFill>
                  <a:srgbClr val="71A11D"/>
                </a:solidFill>
              </a:rPr>
              <a:t>Allyship and political engagement across party lines are key.</a:t>
            </a:r>
            <a:endParaRPr sz="2000">
              <a:solidFill>
                <a:srgbClr val="71A11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g34294e0d2df_0_1426"/>
          <p:cNvSpPr txBox="1">
            <a:spLocks noGrp="1"/>
          </p:cNvSpPr>
          <p:nvPr>
            <p:ph type="title"/>
          </p:nvPr>
        </p:nvSpPr>
        <p:spPr>
          <a:xfrm>
            <a:off x="377030" y="224597"/>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000"/>
              <a:buNone/>
            </a:pPr>
            <a:r>
              <a:rPr lang="en-US" sz="3000" dirty="0">
                <a:solidFill>
                  <a:schemeClr val="accent1"/>
                </a:solidFill>
              </a:rPr>
              <a:t>The Way Forward: </a:t>
            </a:r>
            <a:r>
              <a:rPr lang="en-US" sz="3000">
                <a:solidFill>
                  <a:schemeClr val="accent1"/>
                </a:solidFill>
              </a:rPr>
              <a:t>Brand Canada Narratives</a:t>
            </a:r>
            <a:endParaRPr sz="3000" dirty="0">
              <a:solidFill>
                <a:schemeClr val="accent1"/>
              </a:solidFill>
            </a:endParaRPr>
          </a:p>
        </p:txBody>
      </p:sp>
      <p:sp>
        <p:nvSpPr>
          <p:cNvPr id="1421" name="Google Shape;1421;g34294e0d2df_0_1426"/>
          <p:cNvSpPr/>
          <p:nvPr/>
        </p:nvSpPr>
        <p:spPr>
          <a:xfrm>
            <a:off x="8343504" y="4387646"/>
            <a:ext cx="685800" cy="68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422" name="Google Shape;1422;g34294e0d2df_0_1426" descr="A picture containing text&#10;&#10;Description automatically generated"/>
          <p:cNvPicPr preferRelativeResize="0"/>
          <p:nvPr/>
        </p:nvPicPr>
        <p:blipFill rotWithShape="1">
          <a:blip r:embed="rId3">
            <a:alphaModFix/>
          </a:blip>
          <a:srcRect/>
          <a:stretch/>
        </p:blipFill>
        <p:spPr>
          <a:xfrm>
            <a:off x="457596" y="927053"/>
            <a:ext cx="8228808" cy="3840208"/>
          </a:xfrm>
          <a:prstGeom prst="rect">
            <a:avLst/>
          </a:prstGeom>
          <a:noFill/>
          <a:ln>
            <a:noFill/>
          </a:ln>
        </p:spPr>
      </p:pic>
      <p:sp>
        <p:nvSpPr>
          <p:cNvPr id="1423" name="Google Shape;1423;g34294e0d2df_0_1426"/>
          <p:cNvSpPr txBox="1"/>
          <p:nvPr/>
        </p:nvSpPr>
        <p:spPr>
          <a:xfrm>
            <a:off x="4356978" y="4730546"/>
            <a:ext cx="429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accent1"/>
                </a:solidFill>
                <a:latin typeface="Arial"/>
                <a:ea typeface="Arial"/>
                <a:cs typeface="Arial"/>
                <a:sym typeface="Arial"/>
              </a:rPr>
              <a:t>39</a:t>
            </a:fld>
            <a:endParaRPr sz="1200" b="1" i="0" u="none" strike="noStrike" cap="none">
              <a:solidFill>
                <a:schemeClr val="accen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34294e0d2df_0_371"/>
          <p:cNvSpPr txBox="1">
            <a:spLocks noGrp="1"/>
          </p:cNvSpPr>
          <p:nvPr>
            <p:ph type="title"/>
          </p:nvPr>
        </p:nvSpPr>
        <p:spPr>
          <a:xfrm>
            <a:off x="395287" y="376239"/>
            <a:ext cx="8389800" cy="39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SzPct val="99354"/>
              <a:buNone/>
            </a:pPr>
            <a:r>
              <a:rPr lang="en-US" sz="3355">
                <a:solidFill>
                  <a:schemeClr val="accent1"/>
                </a:solidFill>
              </a:rPr>
              <a:t>Backlash</a:t>
            </a:r>
            <a:endParaRPr sz="3355">
              <a:solidFill>
                <a:schemeClr val="accent1"/>
              </a:solidFill>
            </a:endParaRPr>
          </a:p>
          <a:p>
            <a:pPr marL="0" lvl="0" indent="0" algn="l" rtl="0">
              <a:lnSpc>
                <a:spcPct val="90000"/>
              </a:lnSpc>
              <a:spcBef>
                <a:spcPts val="0"/>
              </a:spcBef>
              <a:spcAft>
                <a:spcPts val="0"/>
              </a:spcAft>
              <a:buSzPct val="119047"/>
              <a:buNone/>
            </a:pPr>
            <a:endParaRPr b="0"/>
          </a:p>
          <a:p>
            <a:pPr marL="0" lvl="0" indent="0" algn="l" rtl="0">
              <a:lnSpc>
                <a:spcPct val="90000"/>
              </a:lnSpc>
              <a:spcBef>
                <a:spcPts val="0"/>
              </a:spcBef>
              <a:spcAft>
                <a:spcPts val="0"/>
              </a:spcAft>
              <a:buSzPct val="119047"/>
              <a:buNone/>
            </a:pPr>
            <a:r>
              <a:rPr lang="en-US" b="0"/>
              <a:t>After significant progress in advancing EDI, we are seeing a significant shift and push back.</a:t>
            </a:r>
            <a:endParaRPr b="0"/>
          </a:p>
        </p:txBody>
      </p:sp>
      <p:sp>
        <p:nvSpPr>
          <p:cNvPr id="915" name="Google Shape;915;g34294e0d2df_0_371"/>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4</a:t>
            </a:fld>
            <a:endParaRPr/>
          </a:p>
        </p:txBody>
      </p:sp>
      <p:grpSp>
        <p:nvGrpSpPr>
          <p:cNvPr id="916" name="Google Shape;916;g34294e0d2df_0_371"/>
          <p:cNvGrpSpPr/>
          <p:nvPr/>
        </p:nvGrpSpPr>
        <p:grpSpPr>
          <a:xfrm>
            <a:off x="584374" y="3429164"/>
            <a:ext cx="4267413" cy="839383"/>
            <a:chOff x="4911075" y="1601950"/>
            <a:chExt cx="4133888" cy="795925"/>
          </a:xfrm>
        </p:grpSpPr>
        <p:pic>
          <p:nvPicPr>
            <p:cNvPr id="917" name="Google Shape;917;g34294e0d2df_0_371"/>
            <p:cNvPicPr preferRelativeResize="0"/>
            <p:nvPr/>
          </p:nvPicPr>
          <p:blipFill rotWithShape="1">
            <a:blip r:embed="rId3">
              <a:alphaModFix/>
            </a:blip>
            <a:srcRect b="-9481"/>
            <a:stretch/>
          </p:blipFill>
          <p:spPr>
            <a:xfrm>
              <a:off x="4911075" y="1601950"/>
              <a:ext cx="4096625" cy="750150"/>
            </a:xfrm>
            <a:prstGeom prst="rect">
              <a:avLst/>
            </a:prstGeom>
            <a:noFill/>
            <a:ln w="114300" cap="flat" cmpd="sng">
              <a:solidFill>
                <a:schemeClr val="accent2"/>
              </a:solidFill>
              <a:prstDash val="solid"/>
              <a:round/>
              <a:headEnd type="none" w="sm" len="sm"/>
              <a:tailEnd type="none" w="sm" len="sm"/>
            </a:ln>
          </p:spPr>
        </p:pic>
        <p:pic>
          <p:nvPicPr>
            <p:cNvPr id="918" name="Google Shape;918;g34294e0d2df_0_371"/>
            <p:cNvPicPr preferRelativeResize="0"/>
            <p:nvPr/>
          </p:nvPicPr>
          <p:blipFill rotWithShape="1">
            <a:blip r:embed="rId4">
              <a:alphaModFix/>
            </a:blip>
            <a:srcRect/>
            <a:stretch/>
          </p:blipFill>
          <p:spPr>
            <a:xfrm>
              <a:off x="8023838" y="2246600"/>
              <a:ext cx="1021125" cy="151275"/>
            </a:xfrm>
            <a:prstGeom prst="rect">
              <a:avLst/>
            </a:prstGeom>
            <a:noFill/>
            <a:ln>
              <a:noFill/>
            </a:ln>
          </p:spPr>
        </p:pic>
      </p:grpSp>
      <p:pic>
        <p:nvPicPr>
          <p:cNvPr id="919" name="Google Shape;919;g34294e0d2df_0_371"/>
          <p:cNvPicPr preferRelativeResize="0"/>
          <p:nvPr/>
        </p:nvPicPr>
        <p:blipFill rotWithShape="1">
          <a:blip r:embed="rId5">
            <a:alphaModFix/>
          </a:blip>
          <a:srcRect b="15318"/>
          <a:stretch/>
        </p:blipFill>
        <p:spPr>
          <a:xfrm>
            <a:off x="5433600" y="1700325"/>
            <a:ext cx="3189674" cy="2778250"/>
          </a:xfrm>
          <a:prstGeom prst="rect">
            <a:avLst/>
          </a:prstGeom>
          <a:noFill/>
          <a:ln w="114300" cap="flat" cmpd="sng">
            <a:solidFill>
              <a:schemeClr val="accent2"/>
            </a:solidFill>
            <a:prstDash val="solid"/>
            <a:round/>
            <a:headEnd type="none" w="sm" len="sm"/>
            <a:tailEnd type="none" w="sm" len="sm"/>
          </a:ln>
        </p:spPr>
      </p:pic>
      <p:grpSp>
        <p:nvGrpSpPr>
          <p:cNvPr id="920" name="Google Shape;920;g34294e0d2df_0_371"/>
          <p:cNvGrpSpPr/>
          <p:nvPr/>
        </p:nvGrpSpPr>
        <p:grpSpPr>
          <a:xfrm>
            <a:off x="593767" y="2302767"/>
            <a:ext cx="4248609" cy="619460"/>
            <a:chOff x="4911075" y="3134897"/>
            <a:chExt cx="4096625" cy="538053"/>
          </a:xfrm>
        </p:grpSpPr>
        <p:pic>
          <p:nvPicPr>
            <p:cNvPr id="921" name="Google Shape;921;g34294e0d2df_0_371"/>
            <p:cNvPicPr preferRelativeResize="0"/>
            <p:nvPr/>
          </p:nvPicPr>
          <p:blipFill rotWithShape="1">
            <a:blip r:embed="rId6">
              <a:alphaModFix/>
            </a:blip>
            <a:srcRect/>
            <a:stretch/>
          </p:blipFill>
          <p:spPr>
            <a:xfrm>
              <a:off x="4911075" y="3134897"/>
              <a:ext cx="4096625" cy="538053"/>
            </a:xfrm>
            <a:prstGeom prst="rect">
              <a:avLst/>
            </a:prstGeom>
            <a:noFill/>
            <a:ln w="114300" cap="flat" cmpd="sng">
              <a:solidFill>
                <a:schemeClr val="accent2"/>
              </a:solidFill>
              <a:prstDash val="solid"/>
              <a:round/>
              <a:headEnd type="none" w="sm" len="sm"/>
              <a:tailEnd type="none" w="sm" len="sm"/>
            </a:ln>
          </p:spPr>
        </p:pic>
        <p:pic>
          <p:nvPicPr>
            <p:cNvPr id="922" name="Google Shape;922;g34294e0d2df_0_371"/>
            <p:cNvPicPr preferRelativeResize="0"/>
            <p:nvPr/>
          </p:nvPicPr>
          <p:blipFill rotWithShape="1">
            <a:blip r:embed="rId7">
              <a:alphaModFix/>
            </a:blip>
            <a:srcRect/>
            <a:stretch/>
          </p:blipFill>
          <p:spPr>
            <a:xfrm>
              <a:off x="8534400" y="3553058"/>
              <a:ext cx="473299" cy="119892"/>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62"/>
          <p:cNvSpPr txBox="1">
            <a:spLocks noGrp="1"/>
          </p:cNvSpPr>
          <p:nvPr>
            <p:ph type="title"/>
          </p:nvPr>
        </p:nvSpPr>
        <p:spPr>
          <a:xfrm>
            <a:off x="305495" y="1030363"/>
            <a:ext cx="3295834" cy="1263092"/>
          </a:xfrm>
          <a:prstGeom prst="rect">
            <a:avLst/>
          </a:prstGeom>
          <a:solidFill>
            <a:srgbClr val="262626"/>
          </a:solidFill>
          <a:ln>
            <a:noFill/>
          </a:ln>
        </p:spPr>
        <p:txBody>
          <a:bodyPr spcFirstLastPara="1" wrap="square" lIns="216000" tIns="216000" rIns="216000" bIns="2160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Thank You</a:t>
            </a:r>
            <a:endParaRPr/>
          </a:p>
        </p:txBody>
      </p:sp>
      <p:sp>
        <p:nvSpPr>
          <p:cNvPr id="1429" name="Google Shape;1429;p62"/>
          <p:cNvSpPr txBox="1"/>
          <p:nvPr/>
        </p:nvSpPr>
        <p:spPr>
          <a:xfrm>
            <a:off x="306242" y="2289720"/>
            <a:ext cx="3295298" cy="1442308"/>
          </a:xfrm>
          <a:prstGeom prst="rect">
            <a:avLst/>
          </a:prstGeom>
          <a:solidFill>
            <a:schemeClr val="accent2"/>
          </a:solidFill>
          <a:ln>
            <a:noFill/>
          </a:ln>
        </p:spPr>
        <p:txBody>
          <a:bodyPr spcFirstLastPara="1" wrap="square" lIns="0" tIns="251975" rIns="0" bIns="216000" anchor="ctr" anchorCtr="0">
            <a:noAutofit/>
          </a:bodyPr>
          <a:lstStyle/>
          <a:p>
            <a:pPr marL="457200" marR="0" lvl="0" indent="-228600" algn="l" rtl="0">
              <a:lnSpc>
                <a:spcPct val="90000"/>
              </a:lnSpc>
              <a:spcBef>
                <a:spcPts val="0"/>
              </a:spcBef>
              <a:spcAft>
                <a:spcPts val="0"/>
              </a:spcAft>
              <a:buClr>
                <a:srgbClr val="000000"/>
              </a:buClr>
              <a:buSzPts val="2500"/>
              <a:buFont typeface="Arial"/>
              <a:buNone/>
            </a:pPr>
            <a:r>
              <a:rPr lang="en-US"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torontomu.ca/diversity</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747"/>
              </a:spcBef>
              <a:spcAft>
                <a:spcPts val="0"/>
              </a:spcAft>
              <a:buClr>
                <a:srgbClr val="000000"/>
              </a:buClr>
              <a:buSzPts val="2500"/>
              <a:buFont typeface="Arial"/>
              <a:buNone/>
            </a:pPr>
            <a:r>
              <a:rPr lang="en-US" sz="1200" b="0" i="0" u="none" strike="noStrike" cap="none">
                <a:solidFill>
                  <a:srgbClr val="000000"/>
                </a:solidFill>
                <a:latin typeface="Arial"/>
                <a:ea typeface="Arial"/>
                <a:cs typeface="Arial"/>
                <a:sym typeface="Arial"/>
              </a:rPr>
              <a:t>diversityinstitute@torontomu.ca</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747"/>
              </a:spcBef>
              <a:spcAft>
                <a:spcPts val="0"/>
              </a:spcAft>
              <a:buClr>
                <a:srgbClr val="000000"/>
              </a:buClr>
              <a:buSzPts val="2500"/>
              <a:buFont typeface="Arial"/>
              <a:buNone/>
            </a:pPr>
            <a:r>
              <a:rPr lang="en-US" sz="1200" b="0" i="0" u="none" strike="noStrike" cap="none">
                <a:solidFill>
                  <a:srgbClr val="000000"/>
                </a:solidFill>
                <a:latin typeface="Arial"/>
                <a:ea typeface="Arial"/>
                <a:cs typeface="Arial"/>
                <a:sym typeface="Arial"/>
              </a:rPr>
              <a:t>@TorontoMetDI</a:t>
            </a:r>
            <a:endParaRPr sz="1200" b="0" i="0" u="none" strike="noStrike" cap="none">
              <a:solidFill>
                <a:srgbClr val="000000"/>
              </a:solidFill>
              <a:latin typeface="Arial"/>
              <a:ea typeface="Arial"/>
              <a:cs typeface="Arial"/>
              <a:sym typeface="Arial"/>
            </a:endParaRPr>
          </a:p>
          <a:p>
            <a:pPr marL="457200" marR="0" lvl="0" indent="-228600" algn="l" rtl="0">
              <a:lnSpc>
                <a:spcPct val="90000"/>
              </a:lnSpc>
              <a:spcBef>
                <a:spcPts val="747"/>
              </a:spcBef>
              <a:spcAft>
                <a:spcPts val="0"/>
              </a:spcAft>
              <a:buClr>
                <a:srgbClr val="000000"/>
              </a:buClr>
              <a:buSzPts val="2500"/>
              <a:buFont typeface="Arial"/>
              <a:buNone/>
            </a:pPr>
            <a:r>
              <a:rPr lang="en-US" sz="1200" b="0" i="0" u="none" strike="noStrike" cap="none">
                <a:solidFill>
                  <a:srgbClr val="000000"/>
                </a:solidFill>
                <a:latin typeface="Arial"/>
                <a:ea typeface="Arial"/>
                <a:cs typeface="Arial"/>
                <a:sym typeface="Arial"/>
              </a:rPr>
              <a:t>416-979-5000, ext. 556740</a:t>
            </a:r>
            <a:endParaRPr sz="1400" b="0" i="0" u="none" strike="noStrike" cap="none">
              <a:solidFill>
                <a:srgbClr val="000000"/>
              </a:solidFill>
              <a:latin typeface="Arial"/>
              <a:ea typeface="Arial"/>
              <a:cs typeface="Arial"/>
              <a:sym typeface="Arial"/>
            </a:endParaRPr>
          </a:p>
          <a:p>
            <a:pPr marL="457200" marR="0" lvl="0" indent="-228600" algn="l" rtl="0">
              <a:lnSpc>
                <a:spcPct val="90000"/>
              </a:lnSpc>
              <a:spcBef>
                <a:spcPts val="1494"/>
              </a:spcBef>
              <a:spcAft>
                <a:spcPts val="747"/>
              </a:spcAft>
              <a:buClr>
                <a:srgbClr val="000000"/>
              </a:buClr>
              <a:buSzPts val="2500"/>
              <a:buFont typeface="Arial"/>
              <a:buNone/>
            </a:pPr>
            <a:r>
              <a:rPr lang="en-US" sz="1200" b="0" i="0" u="none" strike="noStrike" cap="none">
                <a:solidFill>
                  <a:srgbClr val="000000"/>
                </a:solidFill>
                <a:latin typeface="Arial"/>
                <a:ea typeface="Arial"/>
                <a:cs typeface="Arial"/>
                <a:sym typeface="Arial"/>
              </a:rPr>
              <a:t>Copyright © Diversity Institute, 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35"/>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Arial 24 pt. Bold Title Case </a:t>
            </a:r>
            <a:endParaRPr/>
          </a:p>
        </p:txBody>
      </p:sp>
      <p:sp>
        <p:nvSpPr>
          <p:cNvPr id="1435" name="Google Shape;1435;p3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41</a:t>
            </a:fld>
            <a:endParaRPr/>
          </a:p>
        </p:txBody>
      </p:sp>
      <p:sp>
        <p:nvSpPr>
          <p:cNvPr id="1436" name="Google Shape;1436;p35"/>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400"/>
              </a:spcBef>
              <a:spcAft>
                <a:spcPts val="400"/>
              </a:spcAft>
              <a:buClr>
                <a:schemeClr val="dk1"/>
              </a:buClr>
              <a:buSzPts val="2000"/>
              <a:buFont typeface="Arial"/>
              <a:buNone/>
            </a:pPr>
            <a:r>
              <a:rPr lang="en-US" b="1"/>
              <a:t>Add text here for emphasis</a:t>
            </a:r>
            <a:endParaRPr/>
          </a:p>
        </p:txBody>
      </p:sp>
      <p:sp>
        <p:nvSpPr>
          <p:cNvPr id="1437" name="Google Shape;1437;p35"/>
          <p:cNvSpPr txBox="1">
            <a:spLocks noGrp="1"/>
          </p:cNvSpPr>
          <p:nvPr>
            <p:ph type="body" idx="2"/>
          </p:nvPr>
        </p:nvSpPr>
        <p:spPr>
          <a:xfrm>
            <a:off x="404297" y="985284"/>
            <a:ext cx="5209694"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t>Header is in title case</a:t>
            </a:r>
            <a:endParaRPr/>
          </a:p>
          <a:p>
            <a:pPr marL="457200" marR="0" lvl="0" indent="-361950" algn="l" rtl="0">
              <a:lnSpc>
                <a:spcPct val="100000"/>
              </a:lnSpc>
              <a:spcBef>
                <a:spcPts val="600"/>
              </a:spcBef>
              <a:spcAft>
                <a:spcPts val="0"/>
              </a:spcAft>
              <a:buClr>
                <a:schemeClr val="dk1"/>
              </a:buClr>
              <a:buSzPts val="1800"/>
              <a:buFont typeface="Arial"/>
              <a:buChar char="•"/>
            </a:pPr>
            <a:r>
              <a:rPr lang="en-US"/>
              <a:t>This slide deck shows different layout options available to the DI team</a:t>
            </a:r>
            <a:endParaRPr/>
          </a:p>
          <a:p>
            <a:pPr marL="457200" marR="0" lvl="0" indent="-361950" algn="l" rtl="0">
              <a:lnSpc>
                <a:spcPct val="100000"/>
              </a:lnSpc>
              <a:spcBef>
                <a:spcPts val="600"/>
              </a:spcBef>
              <a:spcAft>
                <a:spcPts val="0"/>
              </a:spcAft>
              <a:buClr>
                <a:schemeClr val="dk1"/>
              </a:buClr>
              <a:buSzPts val="1800"/>
              <a:buFont typeface="Arial"/>
              <a:buChar char="•"/>
            </a:pPr>
            <a:r>
              <a:rPr lang="en-US"/>
              <a:t>Using pre-designed slide layouts will help ensure </a:t>
            </a:r>
            <a:r>
              <a:rPr lang="en-US" b="1"/>
              <a:t>consistency</a:t>
            </a:r>
            <a:r>
              <a:rPr lang="en-US"/>
              <a:t> between slides, </a:t>
            </a:r>
            <a:r>
              <a:rPr lang="en-US" b="1"/>
              <a:t>accessibility</a:t>
            </a:r>
            <a:r>
              <a:rPr lang="en-US"/>
              <a:t> and adherence to </a:t>
            </a:r>
            <a:r>
              <a:rPr lang="en-US" b="1"/>
              <a:t>DI branding</a:t>
            </a:r>
            <a:endParaRPr/>
          </a:p>
          <a:p>
            <a:pPr marL="457200" marR="0" lvl="0" indent="-361950" algn="l" rtl="0">
              <a:lnSpc>
                <a:spcPct val="100000"/>
              </a:lnSpc>
              <a:spcBef>
                <a:spcPts val="600"/>
              </a:spcBef>
              <a:spcAft>
                <a:spcPts val="300"/>
              </a:spcAft>
              <a:buClr>
                <a:schemeClr val="dk1"/>
              </a:buClr>
              <a:buSzPts val="1800"/>
              <a:buFont typeface="Arial"/>
              <a:buChar char="•"/>
            </a:pPr>
            <a:r>
              <a:rPr lang="en-US"/>
              <a:t>Quotes can be added to the blue placeholder to add emphasis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36"/>
          <p:cNvSpPr txBox="1">
            <a:spLocks noGrp="1"/>
          </p:cNvSpPr>
          <p:nvPr>
            <p:ph type="title"/>
          </p:nvPr>
        </p:nvSpPr>
        <p:spPr>
          <a:xfrm>
            <a:off x="404297" y="380475"/>
            <a:ext cx="8389936" cy="40667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Add a Title to Each Slide</a:t>
            </a:r>
            <a:endParaRPr/>
          </a:p>
        </p:txBody>
      </p:sp>
      <p:sp>
        <p:nvSpPr>
          <p:cNvPr id="1444" name="Google Shape;1444;p3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42</a:t>
            </a:fld>
            <a:endParaRPr/>
          </a:p>
        </p:txBody>
      </p:sp>
      <p:sp>
        <p:nvSpPr>
          <p:cNvPr id="1445" name="Google Shape;1445;p36"/>
          <p:cNvSpPr txBox="1">
            <a:spLocks noGrp="1"/>
          </p:cNvSpPr>
          <p:nvPr>
            <p:ph type="body" idx="1"/>
          </p:nvPr>
        </p:nvSpPr>
        <p:spPr>
          <a:xfrm>
            <a:off x="395288" y="1131888"/>
            <a:ext cx="3985093" cy="3617446"/>
          </a:xfrm>
          <a:prstGeom prst="rect">
            <a:avLst/>
          </a:prstGeom>
          <a:noFill/>
          <a:ln>
            <a:noFill/>
          </a:ln>
        </p:spPr>
        <p:txBody>
          <a:bodyPr spcFirstLastPara="1" wrap="square" lIns="0" tIns="0" rIns="0" bIns="0" anchor="t" anchorCtr="0">
            <a:noAutofit/>
          </a:bodyPr>
          <a:lstStyle/>
          <a:p>
            <a:pPr marL="457200" lvl="0" indent="-368300" algn="l" rtl="0">
              <a:lnSpc>
                <a:spcPct val="100000"/>
              </a:lnSpc>
              <a:spcBef>
                <a:spcPts val="600"/>
              </a:spcBef>
              <a:spcAft>
                <a:spcPts val="0"/>
              </a:spcAft>
              <a:buSzPts val="2200"/>
              <a:buChar char="•"/>
            </a:pPr>
            <a:r>
              <a:rPr lang="en-US"/>
              <a:t>Avoid walls of text, as they’re hard to read </a:t>
            </a:r>
            <a:endParaRPr/>
          </a:p>
          <a:p>
            <a:pPr marL="457200" lvl="0" indent="-368300" algn="l" rtl="0">
              <a:lnSpc>
                <a:spcPct val="100000"/>
              </a:lnSpc>
              <a:spcBef>
                <a:spcPts val="1200"/>
              </a:spcBef>
              <a:spcAft>
                <a:spcPts val="600"/>
              </a:spcAft>
              <a:buSzPts val="2200"/>
              <a:buChar char="•"/>
            </a:pPr>
            <a:r>
              <a:rPr lang="en-US"/>
              <a:t>Break up text-heavy elements over a few slides</a:t>
            </a:r>
            <a:endParaRPr/>
          </a:p>
        </p:txBody>
      </p:sp>
      <p:sp>
        <p:nvSpPr>
          <p:cNvPr id="1446" name="Google Shape;1446;p36"/>
          <p:cNvSpPr txBox="1">
            <a:spLocks noGrp="1"/>
          </p:cNvSpPr>
          <p:nvPr>
            <p:ph type="body" idx="2"/>
          </p:nvPr>
        </p:nvSpPr>
        <p:spPr>
          <a:xfrm>
            <a:off x="4772415" y="1149818"/>
            <a:ext cx="4012810" cy="3617446"/>
          </a:xfrm>
          <a:prstGeom prst="rect">
            <a:avLst/>
          </a:prstGeom>
          <a:noFill/>
          <a:ln>
            <a:noFill/>
          </a:ln>
        </p:spPr>
        <p:txBody>
          <a:bodyPr spcFirstLastPara="1" wrap="square" lIns="0" tIns="0" rIns="0" bIns="0" anchor="t" anchorCtr="0">
            <a:noAutofit/>
          </a:bodyPr>
          <a:lstStyle/>
          <a:p>
            <a:pPr marL="457200" lvl="0" indent="-368300" algn="l" rtl="0">
              <a:lnSpc>
                <a:spcPct val="100000"/>
              </a:lnSpc>
              <a:spcBef>
                <a:spcPts val="600"/>
              </a:spcBef>
              <a:spcAft>
                <a:spcPts val="0"/>
              </a:spcAft>
              <a:buSzPts val="2200"/>
              <a:buChar char="•"/>
            </a:pPr>
            <a:r>
              <a:rPr lang="en-US"/>
              <a:t>Limit the number of bullet points: 6 to 8 is a good target</a:t>
            </a:r>
            <a:endParaRPr/>
          </a:p>
          <a:p>
            <a:pPr marL="457200" lvl="0" indent="-368300" algn="l" rtl="0">
              <a:lnSpc>
                <a:spcPct val="100000"/>
              </a:lnSpc>
              <a:spcBef>
                <a:spcPts val="1200"/>
              </a:spcBef>
              <a:spcAft>
                <a:spcPts val="600"/>
              </a:spcAft>
              <a:buSzPts val="2200"/>
              <a:buChar char="•"/>
            </a:pPr>
            <a:r>
              <a:rPr lang="en-US"/>
              <a:t>Use graphics to make a point and help people understand what you are saying, but they should be easy to understand at a glance and not require much processing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37"/>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sz="2400"/>
              <a:t>Include a Title on Each Slide for Accessibility Purposes</a:t>
            </a:r>
            <a:endParaRPr/>
          </a:p>
        </p:txBody>
      </p:sp>
      <p:sp>
        <p:nvSpPr>
          <p:cNvPr id="1452" name="Google Shape;1452;p3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43</a:t>
            </a:fld>
            <a:endParaRPr/>
          </a:p>
        </p:txBody>
      </p:sp>
      <p:pic>
        <p:nvPicPr>
          <p:cNvPr id="1453" name="Google Shape;1453;p37"/>
          <p:cNvPicPr preferRelativeResize="0">
            <a:picLocks noGrp="1"/>
          </p:cNvPicPr>
          <p:nvPr>
            <p:ph type="pic" idx="2"/>
          </p:nvPr>
        </p:nvPicPr>
        <p:blipFill rotWithShape="1">
          <a:blip r:embed="rId3">
            <a:alphaModFix/>
          </a:blip>
          <a:srcRect l="29208" r="29208"/>
          <a:stretch/>
        </p:blipFill>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454" name="Google Shape;1454;p37"/>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t>Do not use caps or italics for emphasis</a:t>
            </a:r>
            <a:endParaRPr/>
          </a:p>
          <a:p>
            <a:pPr marL="457200" marR="0" lvl="0" indent="-361950" algn="l" rtl="0">
              <a:lnSpc>
                <a:spcPct val="100000"/>
              </a:lnSpc>
              <a:spcBef>
                <a:spcPts val="600"/>
              </a:spcBef>
              <a:spcAft>
                <a:spcPts val="0"/>
              </a:spcAft>
              <a:buClr>
                <a:schemeClr val="dk1"/>
              </a:buClr>
              <a:buSzPts val="1800"/>
              <a:buFont typeface="Arial"/>
              <a:buChar char="•"/>
            </a:pPr>
            <a:r>
              <a:rPr lang="en-US"/>
              <a:t>Instead, use </a:t>
            </a:r>
            <a:r>
              <a:rPr lang="en-US" b="1"/>
              <a:t>bolding</a:t>
            </a:r>
            <a:endParaRPr/>
          </a:p>
          <a:p>
            <a:pPr marL="457200" marR="0" lvl="0" indent="-361950" algn="l" rtl="0">
              <a:lnSpc>
                <a:spcPct val="100000"/>
              </a:lnSpc>
              <a:spcBef>
                <a:spcPts val="600"/>
              </a:spcBef>
              <a:spcAft>
                <a:spcPts val="0"/>
              </a:spcAft>
              <a:buClr>
                <a:schemeClr val="dk1"/>
              </a:buClr>
              <a:buSzPts val="1800"/>
              <a:buFont typeface="Arial"/>
              <a:buChar char="•"/>
            </a:pPr>
            <a:r>
              <a:rPr lang="en-US"/>
              <a:t>Caps are sometimes interpreted as acronyms by assistive technologies</a:t>
            </a:r>
            <a:endParaRPr/>
          </a:p>
          <a:p>
            <a:pPr marL="457200" marR="0" lvl="0" indent="-361950" algn="l" rtl="0">
              <a:lnSpc>
                <a:spcPct val="100000"/>
              </a:lnSpc>
              <a:spcBef>
                <a:spcPts val="600"/>
              </a:spcBef>
              <a:spcAft>
                <a:spcPts val="300"/>
              </a:spcAft>
              <a:buClr>
                <a:schemeClr val="dk1"/>
              </a:buClr>
              <a:buSzPts val="1800"/>
              <a:buFont typeface="Arial"/>
              <a:buChar char="•"/>
            </a:pPr>
            <a:r>
              <a:rPr lang="en-US"/>
              <a:t>No DI logo on pages with photos on the right-hand side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38"/>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Title 24 pt. Arial, Bold Title Case</a:t>
            </a:r>
            <a:endParaRPr/>
          </a:p>
        </p:txBody>
      </p:sp>
      <p:sp>
        <p:nvSpPr>
          <p:cNvPr id="1460" name="Google Shape;1460;p38"/>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44</a:t>
            </a:fld>
            <a:endParaRPr/>
          </a:p>
        </p:txBody>
      </p:sp>
      <p:pic>
        <p:nvPicPr>
          <p:cNvPr id="1461" name="Google Shape;1461;p38"/>
          <p:cNvPicPr preferRelativeResize="0">
            <a:picLocks noGrp="1"/>
          </p:cNvPicPr>
          <p:nvPr>
            <p:ph type="pic" idx="2"/>
          </p:nvPr>
        </p:nvPicPr>
        <p:blipFill rotWithShape="1">
          <a:blip r:embed="rId3">
            <a:alphaModFix/>
          </a:blip>
          <a:srcRect l="32480" r="32481"/>
          <a:stretch/>
        </p:blipFill>
        <p:spPr>
          <a:xfrm>
            <a:off x="111336" y="0"/>
            <a:ext cx="3097001"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462" name="Google Shape;1462;p38"/>
          <p:cNvSpPr txBox="1">
            <a:spLocks noGrp="1"/>
          </p:cNvSpPr>
          <p:nvPr>
            <p:ph type="body" idx="1"/>
          </p:nvPr>
        </p:nvSpPr>
        <p:spPr>
          <a:xfrm>
            <a:off x="3738937" y="985284"/>
            <a:ext cx="504628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Text 18 pt. Arial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39"/>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45</a:t>
            </a:fld>
            <a:endParaRPr/>
          </a:p>
        </p:txBody>
      </p:sp>
      <p:pic>
        <p:nvPicPr>
          <p:cNvPr id="1468" name="Google Shape;1468;p39"/>
          <p:cNvPicPr preferRelativeResize="0">
            <a:picLocks noGrp="1"/>
          </p:cNvPicPr>
          <p:nvPr>
            <p:ph type="pic" idx="2"/>
          </p:nvPr>
        </p:nvPicPr>
        <p:blipFill rotWithShape="1">
          <a:blip r:embed="rId3">
            <a:alphaModFix/>
          </a:blip>
          <a:srcRect l="11073" r="11074"/>
          <a:stretch/>
        </p:blipFill>
        <p:spPr>
          <a:xfrm>
            <a:off x="135988" y="-1"/>
            <a:ext cx="3072348" cy="2630775"/>
          </a:xfrm>
          <a:prstGeom prst="rect">
            <a:avLst/>
          </a:prstGeom>
          <a:solidFill>
            <a:schemeClr val="lt2"/>
          </a:solidFill>
          <a:ln>
            <a:noFill/>
          </a:ln>
          <a:effectLst>
            <a:outerShdw blurRad="292100" dist="165100" dir="3300000" sx="95000" sy="95000" algn="tr" rotWithShape="0">
              <a:srgbClr val="000000">
                <a:alpha val="8627"/>
              </a:srgbClr>
            </a:outerShdw>
          </a:effectLst>
        </p:spPr>
      </p:pic>
      <p:sp>
        <p:nvSpPr>
          <p:cNvPr id="1469" name="Google Shape;1469;p39"/>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00"/>
              </a:spcBef>
              <a:spcAft>
                <a:spcPts val="0"/>
              </a:spcAft>
              <a:buClr>
                <a:schemeClr val="dk1"/>
              </a:buClr>
              <a:buSzPts val="2000"/>
              <a:buFont typeface="Arial"/>
              <a:buNone/>
            </a:pPr>
            <a:r>
              <a:rPr lang="en-US"/>
              <a:t>Add text here </a:t>
            </a:r>
            <a:endParaRPr/>
          </a:p>
          <a:p>
            <a:pPr marL="0" marR="0" lvl="0" indent="0" algn="ctr" rtl="0">
              <a:lnSpc>
                <a:spcPct val="100000"/>
              </a:lnSpc>
              <a:spcBef>
                <a:spcPts val="800"/>
              </a:spcBef>
              <a:spcAft>
                <a:spcPts val="400"/>
              </a:spcAft>
              <a:buClr>
                <a:schemeClr val="dk1"/>
              </a:buClr>
              <a:buSzPts val="2000"/>
              <a:buFont typeface="Arial"/>
              <a:buNone/>
            </a:pPr>
            <a:r>
              <a:rPr lang="en-US"/>
              <a:t>for emphasis</a:t>
            </a:r>
            <a:endParaRPr/>
          </a:p>
        </p:txBody>
      </p:sp>
      <p:sp>
        <p:nvSpPr>
          <p:cNvPr id="1470" name="Google Shape;1470;p39"/>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Arial 24 pt. Bold </a:t>
            </a:r>
            <a:endParaRPr/>
          </a:p>
        </p:txBody>
      </p:sp>
      <p:sp>
        <p:nvSpPr>
          <p:cNvPr id="1471" name="Google Shape;1471;p39"/>
          <p:cNvSpPr txBox="1">
            <a:spLocks noGrp="1"/>
          </p:cNvSpPr>
          <p:nvPr>
            <p:ph type="body" idx="3"/>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 bold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40"/>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Sample Visual Slide</a:t>
            </a:r>
            <a:endParaRPr/>
          </a:p>
        </p:txBody>
      </p:sp>
      <p:sp>
        <p:nvSpPr>
          <p:cNvPr id="1477" name="Google Shape;1477;p4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46</a:t>
            </a:fld>
            <a:endParaRPr/>
          </a:p>
        </p:txBody>
      </p:sp>
      <p:sp>
        <p:nvSpPr>
          <p:cNvPr id="1478" name="Google Shape;1478;p40"/>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600"/>
              </a:spcBef>
              <a:spcAft>
                <a:spcPts val="0"/>
              </a:spcAft>
              <a:buClr>
                <a:schemeClr val="accent1"/>
              </a:buClr>
              <a:buSzPts val="2300"/>
              <a:buFont typeface="Arial"/>
              <a:buNone/>
            </a:pPr>
            <a:r>
              <a:rPr lang="en-US"/>
              <a:t>Panelist 1</a:t>
            </a:r>
            <a:endParaRPr/>
          </a:p>
        </p:txBody>
      </p:sp>
      <p:sp>
        <p:nvSpPr>
          <p:cNvPr id="1479" name="Google Shape;1479;p40"/>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600"/>
              </a:spcBef>
              <a:spcAft>
                <a:spcPts val="0"/>
              </a:spcAft>
              <a:buClr>
                <a:schemeClr val="dk1"/>
              </a:buClr>
              <a:buSzPts val="2000"/>
              <a:buFont typeface="Arial"/>
              <a:buNone/>
            </a:pPr>
            <a:r>
              <a:rPr lang="en-US"/>
              <a:t>Bio</a:t>
            </a:r>
            <a:endParaRPr/>
          </a:p>
        </p:txBody>
      </p:sp>
      <p:sp>
        <p:nvSpPr>
          <p:cNvPr id="1480" name="Google Shape;1480;p40"/>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600"/>
              </a:spcBef>
              <a:spcAft>
                <a:spcPts val="0"/>
              </a:spcAft>
              <a:buClr>
                <a:schemeClr val="accent1"/>
              </a:buClr>
              <a:buSzPts val="2300"/>
              <a:buFont typeface="Arial"/>
              <a:buNone/>
            </a:pPr>
            <a:r>
              <a:rPr lang="en-US"/>
              <a:t>Panelist 2</a:t>
            </a:r>
            <a:endParaRPr/>
          </a:p>
        </p:txBody>
      </p:sp>
      <p:sp>
        <p:nvSpPr>
          <p:cNvPr id="1481" name="Google Shape;1481;p40"/>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600"/>
              </a:spcBef>
              <a:spcAft>
                <a:spcPts val="0"/>
              </a:spcAft>
              <a:buClr>
                <a:schemeClr val="dk1"/>
              </a:buClr>
              <a:buSzPts val="2000"/>
              <a:buFont typeface="Arial"/>
              <a:buNone/>
            </a:pPr>
            <a:r>
              <a:rPr lang="en-US"/>
              <a:t>Bio</a:t>
            </a:r>
            <a:endParaRPr/>
          </a:p>
        </p:txBody>
      </p:sp>
      <p:sp>
        <p:nvSpPr>
          <p:cNvPr id="1482" name="Google Shape;1482;p40"/>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600"/>
              </a:spcBef>
              <a:spcAft>
                <a:spcPts val="0"/>
              </a:spcAft>
              <a:buClr>
                <a:schemeClr val="accent1"/>
              </a:buClr>
              <a:buSzPts val="2300"/>
              <a:buFont typeface="Arial"/>
              <a:buNone/>
            </a:pPr>
            <a:r>
              <a:rPr lang="en-US"/>
              <a:t>Panelist 3</a:t>
            </a:r>
            <a:endParaRPr/>
          </a:p>
        </p:txBody>
      </p:sp>
      <p:sp>
        <p:nvSpPr>
          <p:cNvPr id="1483" name="Google Shape;1483;p40"/>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600"/>
              </a:spcBef>
              <a:spcAft>
                <a:spcPts val="0"/>
              </a:spcAft>
              <a:buClr>
                <a:schemeClr val="dk1"/>
              </a:buClr>
              <a:buSzPts val="2000"/>
              <a:buFont typeface="Arial"/>
              <a:buNone/>
            </a:pPr>
            <a:r>
              <a:rPr lang="en-US"/>
              <a:t>Bio</a:t>
            </a:r>
            <a:endParaRPr/>
          </a:p>
        </p:txBody>
      </p:sp>
      <p:pic>
        <p:nvPicPr>
          <p:cNvPr id="1484" name="Google Shape;1484;p40"/>
          <p:cNvPicPr preferRelativeResize="0">
            <a:picLocks noGrp="1"/>
          </p:cNvPicPr>
          <p:nvPr>
            <p:ph type="pic" idx="9"/>
          </p:nvPr>
        </p:nvPicPr>
        <p:blipFill rotWithShape="1">
          <a:blip r:embed="rId3">
            <a:alphaModFix/>
          </a:blip>
          <a:srcRect l="485" r="485"/>
          <a:stretch/>
        </p:blipFill>
        <p:spPr>
          <a:xfrm>
            <a:off x="6800310" y="1179236"/>
            <a:ext cx="1295401" cy="1295400"/>
          </a:xfrm>
          <a:prstGeom prst="ellipse">
            <a:avLst/>
          </a:prstGeom>
          <a:solidFill>
            <a:schemeClr val="lt2"/>
          </a:solidFill>
          <a:ln>
            <a:noFill/>
          </a:ln>
        </p:spPr>
      </p:pic>
      <p:pic>
        <p:nvPicPr>
          <p:cNvPr id="1485" name="Google Shape;1485;p40"/>
          <p:cNvPicPr preferRelativeResize="0">
            <a:picLocks noGrp="1"/>
          </p:cNvPicPr>
          <p:nvPr>
            <p:ph type="pic" idx="8"/>
          </p:nvPr>
        </p:nvPicPr>
        <p:blipFill rotWithShape="1">
          <a:blip r:embed="rId4">
            <a:alphaModFix/>
          </a:blip>
          <a:srcRect/>
          <a:stretch/>
        </p:blipFill>
        <p:spPr>
          <a:xfrm>
            <a:off x="3949533" y="1179236"/>
            <a:ext cx="1295401" cy="1295400"/>
          </a:xfrm>
          <a:prstGeom prst="ellipse">
            <a:avLst/>
          </a:prstGeom>
          <a:solidFill>
            <a:schemeClr val="lt2"/>
          </a:solidFill>
          <a:ln>
            <a:noFill/>
          </a:ln>
        </p:spPr>
      </p:pic>
      <p:pic>
        <p:nvPicPr>
          <p:cNvPr id="1486" name="Google Shape;1486;p40"/>
          <p:cNvPicPr preferRelativeResize="0">
            <a:picLocks noGrp="1"/>
          </p:cNvPicPr>
          <p:nvPr>
            <p:ph type="pic" idx="7"/>
          </p:nvPr>
        </p:nvPicPr>
        <p:blipFill rotWithShape="1">
          <a:blip r:embed="rId5">
            <a:alphaModFix/>
          </a:blip>
          <a:srcRect l="485" r="485"/>
          <a:stretch/>
        </p:blipFill>
        <p:spPr>
          <a:xfrm>
            <a:off x="1098756" y="1179236"/>
            <a:ext cx="1295401" cy="1295400"/>
          </a:xfrm>
          <a:prstGeom prst="ellipse">
            <a:avLst/>
          </a:prstGeom>
          <a:solidFill>
            <a:schemeClr val="lt2"/>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41"/>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a:latin typeface="Arial"/>
                <a:ea typeface="Arial"/>
                <a:cs typeface="Arial"/>
                <a:sym typeface="Arial"/>
              </a:rPr>
              <a:t>Title Case, Arial, 30 pt., Bold</a:t>
            </a:r>
            <a:endParaRPr/>
          </a:p>
        </p:txBody>
      </p:sp>
      <p:sp>
        <p:nvSpPr>
          <p:cNvPr id="1492" name="Google Shape;1492;p4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47</a:t>
            </a:fld>
            <a:endParaRPr/>
          </a:p>
        </p:txBody>
      </p:sp>
      <p:sp>
        <p:nvSpPr>
          <p:cNvPr id="1493" name="Google Shape;1493;p41"/>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0"/>
              </a:spcBef>
              <a:spcAft>
                <a:spcPts val="0"/>
              </a:spcAft>
              <a:buSzPts val="2000"/>
              <a:buNone/>
            </a:pPr>
            <a:r>
              <a:rPr lang="en-US"/>
              <a:t>Optional subheading, arial, 20 pt. bold</a:t>
            </a:r>
            <a:endParaRPr/>
          </a:p>
        </p:txBody>
      </p:sp>
      <p:sp>
        <p:nvSpPr>
          <p:cNvPr id="1494" name="Google Shape;1494;p41"/>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solidFill>
                  <a:schemeClr val="dk1"/>
                </a:solidFill>
              </a:rPr>
              <a:t>This is a new section</a:t>
            </a:r>
            <a:endParaRPr/>
          </a:p>
          <a:p>
            <a:pPr marL="457200" marR="0" lvl="0" indent="-361950" algn="l" rtl="0">
              <a:lnSpc>
                <a:spcPct val="100000"/>
              </a:lnSpc>
              <a:spcBef>
                <a:spcPts val="600"/>
              </a:spcBef>
              <a:spcAft>
                <a:spcPts val="0"/>
              </a:spcAft>
              <a:buClr>
                <a:schemeClr val="dk1"/>
              </a:buClr>
              <a:buSzPts val="1800"/>
              <a:buFont typeface="Arial"/>
              <a:buChar char="•"/>
            </a:pPr>
            <a:r>
              <a:rPr lang="en-US">
                <a:solidFill>
                  <a:schemeClr val="dk1"/>
                </a:solidFill>
              </a:rPr>
              <a:t>Section title should match agenda entry</a:t>
            </a:r>
            <a:endParaRPr/>
          </a:p>
          <a:p>
            <a:pPr marL="457200" marR="0" lvl="0" indent="-361950" algn="l" rtl="0">
              <a:lnSpc>
                <a:spcPct val="100000"/>
              </a:lnSpc>
              <a:spcBef>
                <a:spcPts val="600"/>
              </a:spcBef>
              <a:spcAft>
                <a:spcPts val="0"/>
              </a:spcAft>
              <a:buClr>
                <a:schemeClr val="dk1"/>
              </a:buClr>
              <a:buSzPts val="1800"/>
              <a:buFont typeface="Arial"/>
              <a:buChar char="•"/>
            </a:pPr>
            <a:r>
              <a:rPr lang="en-US">
                <a:solidFill>
                  <a:schemeClr val="dk1"/>
                </a:solidFill>
              </a:rPr>
              <a:t>All slides in this section should incorporate the same colour band on the side to show the content is related</a:t>
            </a:r>
            <a:endParaRPr/>
          </a:p>
          <a:p>
            <a:pPr marL="457200" marR="0" lvl="0" indent="-361950" algn="l" rtl="0">
              <a:lnSpc>
                <a:spcPct val="100000"/>
              </a:lnSpc>
              <a:spcBef>
                <a:spcPts val="600"/>
              </a:spcBef>
              <a:spcAft>
                <a:spcPts val="300"/>
              </a:spcAft>
              <a:buClr>
                <a:schemeClr val="dk1"/>
              </a:buClr>
              <a:buSzPts val="1800"/>
              <a:buFont typeface="Arial"/>
              <a:buChar char="•"/>
            </a:pPr>
            <a:r>
              <a:rPr lang="en-US">
                <a:solidFill>
                  <a:schemeClr val="dk1"/>
                </a:solidFill>
              </a:rPr>
              <a:t>Avoid widow/orphans (lines with just one word)</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42"/>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t>Sample Graph</a:t>
            </a:r>
            <a:endParaRPr/>
          </a:p>
        </p:txBody>
      </p:sp>
      <p:graphicFrame>
        <p:nvGraphicFramePr>
          <p:cNvPr id="1501" name="Google Shape;1501;p42"/>
          <p:cNvGraphicFramePr/>
          <p:nvPr/>
        </p:nvGraphicFramePr>
        <p:xfrm>
          <a:off x="1524000" y="91313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43"/>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Lorum Ipsum</a:t>
            </a:r>
            <a:endParaRPr/>
          </a:p>
        </p:txBody>
      </p:sp>
      <p:sp>
        <p:nvSpPr>
          <p:cNvPr id="1507" name="Google Shape;1507;p43"/>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49</a:t>
            </a:fld>
            <a:endParaRPr/>
          </a:p>
        </p:txBody>
      </p:sp>
      <p:pic>
        <p:nvPicPr>
          <p:cNvPr id="1508" name="Google Shape;1508;p43"/>
          <p:cNvPicPr preferRelativeResize="0">
            <a:picLocks noGrp="1"/>
          </p:cNvPicPr>
          <p:nvPr>
            <p:ph type="pic" idx="2"/>
          </p:nvPr>
        </p:nvPicPr>
        <p:blipFill rotWithShape="1">
          <a:blip r:embed="rId3">
            <a:alphaModFix/>
          </a:blip>
          <a:srcRect l="5459" r="5456"/>
          <a:stretch/>
        </p:blipFill>
        <p:spPr>
          <a:xfrm>
            <a:off x="135988" y="0"/>
            <a:ext cx="3059437"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509" name="Google Shape;1509;p43"/>
          <p:cNvSpPr txBox="1">
            <a:spLocks noGrp="1"/>
          </p:cNvSpPr>
          <p:nvPr>
            <p:ph type="body" idx="1"/>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t>Make liberal use of photos and other visuals</a:t>
            </a:r>
            <a:endParaRPr/>
          </a:p>
          <a:p>
            <a:pPr marL="457200" marR="0" lvl="0" indent="-361950" algn="l" rtl="0">
              <a:lnSpc>
                <a:spcPct val="100000"/>
              </a:lnSpc>
              <a:spcBef>
                <a:spcPts val="600"/>
              </a:spcBef>
              <a:spcAft>
                <a:spcPts val="0"/>
              </a:spcAft>
              <a:buClr>
                <a:schemeClr val="dk1"/>
              </a:buClr>
              <a:buSzPts val="1800"/>
              <a:buFont typeface="Arial"/>
              <a:buChar char="•"/>
            </a:pPr>
            <a:r>
              <a:rPr lang="en-US"/>
              <a:t>They should convey meaning and match your content</a:t>
            </a:r>
            <a:endParaRPr/>
          </a:p>
          <a:p>
            <a:pPr marL="457200" marR="0" lvl="0" indent="-361950" algn="l" rtl="0">
              <a:lnSpc>
                <a:spcPct val="100000"/>
              </a:lnSpc>
              <a:spcBef>
                <a:spcPts val="600"/>
              </a:spcBef>
              <a:spcAft>
                <a:spcPts val="300"/>
              </a:spcAft>
              <a:buClr>
                <a:schemeClr val="dk1"/>
              </a:buClr>
              <a:buSzPts val="1800"/>
              <a:buFont typeface="Arial"/>
              <a:buChar char="•"/>
            </a:pPr>
            <a:r>
              <a:rPr lang="en-US"/>
              <a:t>Comms will provide resources for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34294e0d2df_0_414"/>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5</a:t>
            </a:fld>
            <a:endParaRPr/>
          </a:p>
        </p:txBody>
      </p:sp>
      <p:sp>
        <p:nvSpPr>
          <p:cNvPr id="962" name="Google Shape;962;g34294e0d2df_0_414"/>
          <p:cNvSpPr txBox="1">
            <a:spLocks noGrp="1"/>
          </p:cNvSpPr>
          <p:nvPr>
            <p:ph type="title"/>
          </p:nvPr>
        </p:nvSpPr>
        <p:spPr>
          <a:xfrm>
            <a:off x="395288" y="376238"/>
            <a:ext cx="8389800" cy="406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100"/>
              <a:buNone/>
            </a:pPr>
            <a:r>
              <a:rPr lang="en-US" sz="2400"/>
              <a:t>Societal Level – Shifts in the US driven by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Courts</a:t>
            </a:r>
            <a:r>
              <a:rPr lang="en-US" sz="2400"/>
              <a:t> </a:t>
            </a:r>
            <a:endParaRPr sz="2400"/>
          </a:p>
        </p:txBody>
      </p:sp>
      <p:sp>
        <p:nvSpPr>
          <p:cNvPr id="963" name="Google Shape;963;g34294e0d2df_0_414"/>
          <p:cNvSpPr/>
          <p:nvPr/>
        </p:nvSpPr>
        <p:spPr>
          <a:xfrm>
            <a:off x="395300" y="858250"/>
            <a:ext cx="8472600" cy="1012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3"/>
                </a:solidFill>
                <a:latin typeface="Arial"/>
                <a:ea typeface="Arial"/>
                <a:cs typeface="Arial"/>
                <a:sym typeface="Arial"/>
              </a:rPr>
              <a:t>Courts </a:t>
            </a:r>
            <a:endParaRPr sz="1800" b="1" i="0" u="none" strike="noStrike" cap="none">
              <a:solidFill>
                <a:schemeClr val="accent3"/>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Repeal of Roe versus Wade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Supreme Court overturned Affirmative Action</a:t>
            </a:r>
            <a:endParaRPr sz="1800" b="0" i="0" u="none" strike="noStrike" cap="none">
              <a:solidFill>
                <a:srgbClr val="000000"/>
              </a:solidFill>
              <a:latin typeface="Arial"/>
              <a:ea typeface="Arial"/>
              <a:cs typeface="Arial"/>
              <a:sym typeface="Arial"/>
            </a:endParaRPr>
          </a:p>
        </p:txBody>
      </p:sp>
      <p:sp>
        <p:nvSpPr>
          <p:cNvPr id="964" name="Google Shape;964;g34294e0d2df_0_414"/>
          <p:cNvSpPr/>
          <p:nvPr/>
        </p:nvSpPr>
        <p:spPr>
          <a:xfrm>
            <a:off x="395300" y="1920875"/>
            <a:ext cx="8472600" cy="2270100"/>
          </a:xfrm>
          <a:prstGeom prst="roundRect">
            <a:avLst>
              <a:gd name="adj" fmla="val 88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chemeClr val="accent3"/>
                </a:solidFill>
                <a:latin typeface="Arial"/>
                <a:ea typeface="Arial"/>
                <a:cs typeface="Arial"/>
                <a:sym typeface="Arial"/>
              </a:rPr>
              <a:t>Legislation</a:t>
            </a:r>
            <a:endParaRPr sz="1800" b="1" i="0" u="none" strike="noStrike" cap="none">
              <a:solidFill>
                <a:schemeClr val="accent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85 Bills across 28 states and the US Congress have prohibited universities and other organizations from implementing EDI-related practices, including:</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Establishment of EDI offices</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Mandatory diversity training</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Use of diversity statements in hiring and promotions</a:t>
            </a:r>
            <a:endParaRPr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11 states have active laws restricting EDI initiatives</a:t>
            </a:r>
            <a:endParaRPr sz="1800" b="1" i="0" u="none" strike="noStrike" cap="none">
              <a:solidFill>
                <a:schemeClr val="dk1"/>
              </a:solidFill>
              <a:latin typeface="Arial"/>
              <a:ea typeface="Arial"/>
              <a:cs typeface="Arial"/>
              <a:sym typeface="Arial"/>
            </a:endParaRPr>
          </a:p>
        </p:txBody>
      </p:sp>
      <p:sp>
        <p:nvSpPr>
          <p:cNvPr id="965" name="Google Shape;965;g34294e0d2df_0_414"/>
          <p:cNvSpPr/>
          <p:nvPr/>
        </p:nvSpPr>
        <p:spPr>
          <a:xfrm>
            <a:off x="395300" y="4241100"/>
            <a:ext cx="8472600" cy="738000"/>
          </a:xfrm>
          <a:prstGeom prst="roundRect">
            <a:avLst>
              <a:gd name="adj" fmla="val 2482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3"/>
                </a:solidFill>
                <a:latin typeface="Arial"/>
                <a:ea typeface="Arial"/>
                <a:cs typeface="Arial"/>
                <a:sym typeface="Arial"/>
              </a:rPr>
              <a:t>Executive Order</a:t>
            </a:r>
            <a:r>
              <a:rPr lang="en-US" sz="1800" b="1" i="0" u="none" strike="noStrike" cap="none">
                <a:solidFill>
                  <a:schemeClr val="dk1"/>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 Trump orders dismantling of federal government EDI programs and for all EDI employees to be put on leave and eventually laid off.</a:t>
            </a:r>
            <a:endParaRPr sz="1800" b="1" i="0" u="none" strike="noStrike" cap="none">
              <a:solidFill>
                <a:schemeClr val="dk1"/>
              </a:solidFill>
              <a:latin typeface="Arial"/>
              <a:ea typeface="Arial"/>
              <a:cs typeface="Arial"/>
              <a:sym typeface="Arial"/>
            </a:endParaRPr>
          </a:p>
        </p:txBody>
      </p:sp>
      <p:pic>
        <p:nvPicPr>
          <p:cNvPr id="966" name="Google Shape;966;g34294e0d2df_0_414"/>
          <p:cNvPicPr preferRelativeResize="0"/>
          <p:nvPr/>
        </p:nvPicPr>
        <p:blipFill rotWithShape="1">
          <a:blip r:embed="rId3">
            <a:alphaModFix/>
          </a:blip>
          <a:srcRect/>
          <a:stretch/>
        </p:blipFill>
        <p:spPr>
          <a:xfrm rot="1383993">
            <a:off x="7076950" y="2921425"/>
            <a:ext cx="1518752" cy="10125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44"/>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Arial 24 pt. Bold</a:t>
            </a:r>
            <a:endParaRPr/>
          </a:p>
        </p:txBody>
      </p:sp>
      <p:sp>
        <p:nvSpPr>
          <p:cNvPr id="1516" name="Google Shape;1516;p44"/>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50</a:t>
            </a:fld>
            <a:endParaRPr/>
          </a:p>
        </p:txBody>
      </p:sp>
      <p:pic>
        <p:nvPicPr>
          <p:cNvPr id="1517" name="Google Shape;1517;p44"/>
          <p:cNvPicPr preferRelativeResize="0">
            <a:picLocks noGrp="1"/>
          </p:cNvPicPr>
          <p:nvPr>
            <p:ph type="pic" idx="2"/>
          </p:nvPr>
        </p:nvPicPr>
        <p:blipFill rotWithShape="1">
          <a:blip r:embed="rId3">
            <a:alphaModFix/>
          </a:blip>
          <a:srcRect l="3218" r="3218"/>
          <a:stretch/>
        </p:blipFill>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518" name="Google Shape;1518;p44"/>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45"/>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51</a:t>
            </a:fld>
            <a:endParaRPr/>
          </a:p>
        </p:txBody>
      </p:sp>
      <p:pic>
        <p:nvPicPr>
          <p:cNvPr id="1524" name="Google Shape;1524;p45"/>
          <p:cNvPicPr preferRelativeResize="0">
            <a:picLocks noGrp="1"/>
          </p:cNvPicPr>
          <p:nvPr>
            <p:ph type="pic" idx="2"/>
          </p:nvPr>
        </p:nvPicPr>
        <p:blipFill rotWithShape="1">
          <a:blip r:embed="rId3">
            <a:alphaModFix/>
          </a:blip>
          <a:srcRect l="17153" r="17153"/>
          <a:stretch/>
        </p:blipFill>
        <p:spPr>
          <a:xfrm>
            <a:off x="135988" y="-1"/>
            <a:ext cx="3072348" cy="2630775"/>
          </a:xfrm>
          <a:prstGeom prst="rect">
            <a:avLst/>
          </a:prstGeom>
          <a:solidFill>
            <a:schemeClr val="lt2"/>
          </a:solidFill>
          <a:ln>
            <a:noFill/>
          </a:ln>
          <a:effectLst>
            <a:outerShdw blurRad="292100" dist="165100" dir="3300000" sx="95000" sy="95000" algn="tr" rotWithShape="0">
              <a:srgbClr val="000000">
                <a:alpha val="8627"/>
              </a:srgbClr>
            </a:outerShdw>
          </a:effectLst>
        </p:spPr>
      </p:pic>
      <p:sp>
        <p:nvSpPr>
          <p:cNvPr id="1525" name="Google Shape;1525;p45"/>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00"/>
              </a:spcBef>
              <a:spcAft>
                <a:spcPts val="400"/>
              </a:spcAft>
              <a:buClr>
                <a:schemeClr val="dk1"/>
              </a:buClr>
              <a:buSzPts val="2000"/>
              <a:buFont typeface="Arial"/>
              <a:buNone/>
            </a:pPr>
            <a:r>
              <a:rPr lang="en-US"/>
              <a:t>Add text here for emphasis</a:t>
            </a:r>
            <a:endParaRPr/>
          </a:p>
        </p:txBody>
      </p:sp>
      <p:sp>
        <p:nvSpPr>
          <p:cNvPr id="1526" name="Google Shape;1526;p45"/>
          <p:cNvSpPr txBox="1">
            <a:spLocks noGrp="1"/>
          </p:cNvSpPr>
          <p:nvPr>
            <p:ph type="title"/>
          </p:nvPr>
        </p:nvSpPr>
        <p:spPr>
          <a:xfrm>
            <a:off x="3738937" y="376239"/>
            <a:ext cx="5046288"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Arial 24 pt. Bold</a:t>
            </a:r>
            <a:endParaRPr/>
          </a:p>
        </p:txBody>
      </p:sp>
      <p:sp>
        <p:nvSpPr>
          <p:cNvPr id="1527" name="Google Shape;1527;p45"/>
          <p:cNvSpPr txBox="1">
            <a:spLocks noGrp="1"/>
          </p:cNvSpPr>
          <p:nvPr>
            <p:ph type="body" idx="3"/>
          </p:nvPr>
        </p:nvSpPr>
        <p:spPr>
          <a:xfrm>
            <a:off x="3738937" y="985284"/>
            <a:ext cx="5055296"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46"/>
          <p:cNvSpPr txBox="1">
            <a:spLocks noGrp="1"/>
          </p:cNvSpPr>
          <p:nvPr>
            <p:ph type="title"/>
          </p:nvPr>
        </p:nvSpPr>
        <p:spPr>
          <a:xfrm>
            <a:off x="395287" y="376239"/>
            <a:ext cx="8389938" cy="37262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This Is a Sample of a Visual Slide </a:t>
            </a:r>
            <a:endParaRPr/>
          </a:p>
        </p:txBody>
      </p:sp>
      <p:sp>
        <p:nvSpPr>
          <p:cNvPr id="1533" name="Google Shape;1533;p4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52</a:t>
            </a:fld>
            <a:endParaRPr/>
          </a:p>
        </p:txBody>
      </p:sp>
      <p:sp>
        <p:nvSpPr>
          <p:cNvPr id="1534" name="Google Shape;1534;p46"/>
          <p:cNvSpPr txBox="1">
            <a:spLocks noGrp="1"/>
          </p:cNvSpPr>
          <p:nvPr>
            <p:ph type="body" idx="1"/>
          </p:nvPr>
        </p:nvSpPr>
        <p:spPr>
          <a:xfrm>
            <a:off x="395288" y="2574256"/>
            <a:ext cx="2680635" cy="657694"/>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600"/>
              </a:spcBef>
              <a:spcAft>
                <a:spcPts val="0"/>
              </a:spcAft>
              <a:buClr>
                <a:schemeClr val="accent1"/>
              </a:buClr>
              <a:buSzPts val="2300"/>
              <a:buFont typeface="Arial"/>
              <a:buNone/>
            </a:pPr>
            <a:r>
              <a:rPr lang="en-US"/>
              <a:t>Business</a:t>
            </a:r>
            <a:endParaRPr/>
          </a:p>
        </p:txBody>
      </p:sp>
      <p:sp>
        <p:nvSpPr>
          <p:cNvPr id="1535" name="Google Shape;1535;p46"/>
          <p:cNvSpPr txBox="1">
            <a:spLocks noGrp="1"/>
          </p:cNvSpPr>
          <p:nvPr>
            <p:ph type="body" idx="2"/>
          </p:nvPr>
        </p:nvSpPr>
        <p:spPr>
          <a:xfrm>
            <a:off x="395288" y="3331570"/>
            <a:ext cx="2680635" cy="14356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600"/>
              </a:spcBef>
              <a:spcAft>
                <a:spcPts val="0"/>
              </a:spcAft>
              <a:buClr>
                <a:schemeClr val="dk1"/>
              </a:buClr>
              <a:buSzPts val="2000"/>
              <a:buFont typeface="Arial"/>
              <a:buNone/>
            </a:pPr>
            <a:r>
              <a:rPr lang="en-US"/>
              <a:t>Icons can be updated. Many options are provided at the end of the deck.</a:t>
            </a:r>
            <a:endParaRPr/>
          </a:p>
        </p:txBody>
      </p:sp>
      <p:sp>
        <p:nvSpPr>
          <p:cNvPr id="1536" name="Google Shape;1536;p46"/>
          <p:cNvSpPr txBox="1">
            <a:spLocks noGrp="1"/>
          </p:cNvSpPr>
          <p:nvPr>
            <p:ph type="body" idx="3"/>
          </p:nvPr>
        </p:nvSpPr>
        <p:spPr>
          <a:xfrm>
            <a:off x="3255028" y="2574256"/>
            <a:ext cx="2680635" cy="657694"/>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600"/>
              </a:spcBef>
              <a:spcAft>
                <a:spcPts val="0"/>
              </a:spcAft>
              <a:buClr>
                <a:schemeClr val="accent1"/>
              </a:buClr>
              <a:buSzPts val="2300"/>
              <a:buFont typeface="Arial"/>
              <a:buNone/>
            </a:pPr>
            <a:r>
              <a:rPr lang="en-US"/>
              <a:t>Education</a:t>
            </a:r>
            <a:endParaRPr/>
          </a:p>
        </p:txBody>
      </p:sp>
      <p:sp>
        <p:nvSpPr>
          <p:cNvPr id="1537" name="Google Shape;1537;p46"/>
          <p:cNvSpPr txBox="1">
            <a:spLocks noGrp="1"/>
          </p:cNvSpPr>
          <p:nvPr>
            <p:ph type="body" idx="4"/>
          </p:nvPr>
        </p:nvSpPr>
        <p:spPr>
          <a:xfrm>
            <a:off x="3255028" y="3331570"/>
            <a:ext cx="2680635" cy="14356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600"/>
              </a:spcBef>
              <a:spcAft>
                <a:spcPts val="0"/>
              </a:spcAft>
              <a:buClr>
                <a:schemeClr val="dk1"/>
              </a:buClr>
              <a:buSzPts val="2000"/>
              <a:buFont typeface="Arial"/>
              <a:buNone/>
            </a:pPr>
            <a:r>
              <a:rPr lang="en-US"/>
              <a:t>Change icon colour to match section: </a:t>
            </a:r>
            <a:r>
              <a:rPr lang="en-US" b="0" i="0">
                <a:solidFill>
                  <a:srgbClr val="222222"/>
                </a:solidFill>
                <a:latin typeface="Arial"/>
                <a:ea typeface="Arial"/>
                <a:cs typeface="Arial"/>
                <a:sym typeface="Arial"/>
              </a:rPr>
              <a:t>click on shape &gt; format picture &gt; fill &gt; select colour</a:t>
            </a:r>
            <a:r>
              <a:rPr lang="en-US"/>
              <a:t>.</a:t>
            </a:r>
            <a:endParaRPr/>
          </a:p>
        </p:txBody>
      </p:sp>
      <p:sp>
        <p:nvSpPr>
          <p:cNvPr id="1538" name="Google Shape;1538;p46"/>
          <p:cNvSpPr txBox="1">
            <a:spLocks noGrp="1"/>
          </p:cNvSpPr>
          <p:nvPr>
            <p:ph type="body" idx="5"/>
          </p:nvPr>
        </p:nvSpPr>
        <p:spPr>
          <a:xfrm>
            <a:off x="6105805" y="2574256"/>
            <a:ext cx="2680635" cy="657694"/>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600"/>
              </a:spcBef>
              <a:spcAft>
                <a:spcPts val="0"/>
              </a:spcAft>
              <a:buClr>
                <a:schemeClr val="accent1"/>
              </a:buClr>
              <a:buSzPts val="2300"/>
              <a:buFont typeface="Arial"/>
              <a:buNone/>
            </a:pPr>
            <a:r>
              <a:rPr lang="en-US"/>
              <a:t>Innovation</a:t>
            </a:r>
            <a:endParaRPr/>
          </a:p>
        </p:txBody>
      </p:sp>
      <p:sp>
        <p:nvSpPr>
          <p:cNvPr id="1539" name="Google Shape;1539;p46"/>
          <p:cNvSpPr txBox="1">
            <a:spLocks noGrp="1"/>
          </p:cNvSpPr>
          <p:nvPr>
            <p:ph type="body" idx="6"/>
          </p:nvPr>
        </p:nvSpPr>
        <p:spPr>
          <a:xfrm>
            <a:off x="6105805" y="3331570"/>
            <a:ext cx="2680635" cy="14356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600"/>
              </a:spcBef>
              <a:spcAft>
                <a:spcPts val="0"/>
              </a:spcAft>
              <a:buClr>
                <a:schemeClr val="dk1"/>
              </a:buClr>
              <a:buSzPts val="2000"/>
              <a:buFont typeface="Arial"/>
              <a:buNone/>
            </a:pPr>
            <a:r>
              <a:rPr lang="en-US"/>
              <a:t>You can add new icons or delete old ones depending on your slide needs.</a:t>
            </a:r>
            <a:endParaRPr/>
          </a:p>
        </p:txBody>
      </p:sp>
      <p:pic>
        <p:nvPicPr>
          <p:cNvPr id="1540" name="Google Shape;1540;p46"/>
          <p:cNvPicPr preferRelativeResize="0">
            <a:picLocks noGrp="1"/>
          </p:cNvPicPr>
          <p:nvPr>
            <p:ph type="pic" idx="7"/>
          </p:nvPr>
        </p:nvPicPr>
        <p:blipFill rotWithShape="1">
          <a:blip r:embed="rId3">
            <a:alphaModFix/>
          </a:blip>
          <a:srcRect/>
          <a:stretch/>
        </p:blipFill>
        <p:spPr>
          <a:xfrm>
            <a:off x="1098756" y="1179236"/>
            <a:ext cx="1295401" cy="1295400"/>
          </a:xfrm>
          <a:prstGeom prst="ellipse">
            <a:avLst/>
          </a:prstGeom>
          <a:solidFill>
            <a:srgbClr val="FED4F9"/>
          </a:solidFill>
          <a:ln>
            <a:noFill/>
          </a:ln>
        </p:spPr>
      </p:pic>
      <p:pic>
        <p:nvPicPr>
          <p:cNvPr id="1541" name="Google Shape;1541;p46"/>
          <p:cNvPicPr preferRelativeResize="0">
            <a:picLocks noGrp="1"/>
          </p:cNvPicPr>
          <p:nvPr>
            <p:ph type="pic" idx="8"/>
          </p:nvPr>
        </p:nvPicPr>
        <p:blipFill rotWithShape="1">
          <a:blip r:embed="rId4">
            <a:alphaModFix/>
          </a:blip>
          <a:srcRect/>
          <a:stretch/>
        </p:blipFill>
        <p:spPr>
          <a:xfrm>
            <a:off x="3949533" y="1179236"/>
            <a:ext cx="1295401" cy="1295400"/>
          </a:xfrm>
          <a:prstGeom prst="ellipse">
            <a:avLst/>
          </a:prstGeom>
          <a:solidFill>
            <a:srgbClr val="FED4F9"/>
          </a:solidFill>
          <a:ln>
            <a:noFill/>
          </a:ln>
        </p:spPr>
      </p:pic>
      <p:pic>
        <p:nvPicPr>
          <p:cNvPr id="1542" name="Google Shape;1542;p46"/>
          <p:cNvPicPr preferRelativeResize="0">
            <a:picLocks noGrp="1"/>
          </p:cNvPicPr>
          <p:nvPr>
            <p:ph type="pic" idx="9"/>
          </p:nvPr>
        </p:nvPicPr>
        <p:blipFill rotWithShape="1">
          <a:blip r:embed="rId5">
            <a:alphaModFix/>
          </a:blip>
          <a:srcRect/>
          <a:stretch/>
        </p:blipFill>
        <p:spPr>
          <a:xfrm>
            <a:off x="6800310" y="1179236"/>
            <a:ext cx="1295401" cy="1295400"/>
          </a:xfrm>
          <a:prstGeom prst="ellipse">
            <a:avLst/>
          </a:prstGeom>
          <a:solidFill>
            <a:srgbClr val="FED4F9"/>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47"/>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Lorum Ipsum</a:t>
            </a:r>
            <a:endParaRPr/>
          </a:p>
        </p:txBody>
      </p:sp>
      <p:sp>
        <p:nvSpPr>
          <p:cNvPr id="1548" name="Google Shape;1548;p47"/>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53</a:t>
            </a:fld>
            <a:endParaRPr/>
          </a:p>
        </p:txBody>
      </p:sp>
      <p:sp>
        <p:nvSpPr>
          <p:cNvPr id="1549" name="Google Shape;1549;p47"/>
          <p:cNvSpPr txBox="1">
            <a:spLocks noGrp="1"/>
          </p:cNvSpPr>
          <p:nvPr>
            <p:ph type="body" idx="1"/>
          </p:nvPr>
        </p:nvSpPr>
        <p:spPr>
          <a:xfrm>
            <a:off x="6422074" y="1755135"/>
            <a:ext cx="2079547" cy="253333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400"/>
              </a:spcBef>
              <a:spcAft>
                <a:spcPts val="400"/>
              </a:spcAft>
              <a:buClr>
                <a:schemeClr val="dk1"/>
              </a:buClr>
              <a:buSzPts val="2000"/>
              <a:buFont typeface="Arial"/>
              <a:buNone/>
            </a:pPr>
            <a:r>
              <a:rPr lang="en-US"/>
              <a:t>Add text here for emphasis</a:t>
            </a:r>
            <a:endParaRPr/>
          </a:p>
        </p:txBody>
      </p:sp>
      <p:sp>
        <p:nvSpPr>
          <p:cNvPr id="1550" name="Google Shape;1550;p47"/>
          <p:cNvSpPr txBox="1">
            <a:spLocks noGrp="1"/>
          </p:cNvSpPr>
          <p:nvPr>
            <p:ph type="body" idx="2"/>
          </p:nvPr>
        </p:nvSpPr>
        <p:spPr>
          <a:xfrm>
            <a:off x="395750" y="985282"/>
            <a:ext cx="5055296"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t>A quote can be added in the pink placeholder to add emphasis</a:t>
            </a:r>
            <a:endParaRPr/>
          </a:p>
          <a:p>
            <a:pPr marL="457200" marR="0" lvl="0" indent="-361950" algn="l" rtl="0">
              <a:lnSpc>
                <a:spcPct val="100000"/>
              </a:lnSpc>
              <a:spcBef>
                <a:spcPts val="600"/>
              </a:spcBef>
              <a:spcAft>
                <a:spcPts val="300"/>
              </a:spcAft>
              <a:buClr>
                <a:schemeClr val="dk1"/>
              </a:buClr>
              <a:buSzPts val="1800"/>
              <a:buFont typeface="Arial"/>
              <a:buChar char="•"/>
            </a:pPr>
            <a:r>
              <a:rPr lang="en-US"/>
              <a:t>A stock photo or other visual could also be added to the pink placeholder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48"/>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a:solidFill>
                  <a:srgbClr val="71A11D"/>
                </a:solidFill>
                <a:latin typeface="Arial"/>
                <a:ea typeface="Arial"/>
                <a:cs typeface="Arial"/>
                <a:sym typeface="Arial"/>
              </a:rPr>
              <a:t>Title Case, Arial, 30 pt., Bold</a:t>
            </a:r>
            <a:endParaRPr/>
          </a:p>
        </p:txBody>
      </p:sp>
      <p:sp>
        <p:nvSpPr>
          <p:cNvPr id="1556" name="Google Shape;1556;p48"/>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Optional subheading, arial, 20 pt., bold</a:t>
            </a:r>
            <a:endParaRPr/>
          </a:p>
        </p:txBody>
      </p:sp>
      <p:sp>
        <p:nvSpPr>
          <p:cNvPr id="1557" name="Google Shape;1557;p48"/>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t>This is a new section</a:t>
            </a:r>
            <a:endParaRPr/>
          </a:p>
          <a:p>
            <a:pPr marL="457200" marR="0" lvl="0" indent="-361950" algn="l" rtl="0">
              <a:lnSpc>
                <a:spcPct val="100000"/>
              </a:lnSpc>
              <a:spcBef>
                <a:spcPts val="600"/>
              </a:spcBef>
              <a:spcAft>
                <a:spcPts val="0"/>
              </a:spcAft>
              <a:buClr>
                <a:schemeClr val="dk1"/>
              </a:buClr>
              <a:buSzPts val="1800"/>
              <a:buFont typeface="Arial"/>
              <a:buChar char="•"/>
            </a:pPr>
            <a:r>
              <a:rPr lang="en-US"/>
              <a:t>Section title should match agenda entry</a:t>
            </a:r>
            <a:endParaRPr/>
          </a:p>
          <a:p>
            <a:pPr marL="457200" marR="0" lvl="0" indent="-361950" algn="l" rtl="0">
              <a:lnSpc>
                <a:spcPct val="100000"/>
              </a:lnSpc>
              <a:spcBef>
                <a:spcPts val="600"/>
              </a:spcBef>
              <a:spcAft>
                <a:spcPts val="300"/>
              </a:spcAft>
              <a:buClr>
                <a:schemeClr val="dk1"/>
              </a:buClr>
              <a:buSzPts val="1800"/>
              <a:buFont typeface="Arial"/>
              <a:buChar char="•"/>
            </a:pPr>
            <a:r>
              <a:rPr lang="en-US"/>
              <a:t>All slides in this section should incorporate the same colour band on the left side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49"/>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t>Sample Table</a:t>
            </a:r>
            <a:endParaRPr/>
          </a:p>
        </p:txBody>
      </p:sp>
      <p:graphicFrame>
        <p:nvGraphicFramePr>
          <p:cNvPr id="1564" name="Google Shape;1564;p49"/>
          <p:cNvGraphicFramePr/>
          <p:nvPr/>
        </p:nvGraphicFramePr>
        <p:xfrm>
          <a:off x="1600200" y="2010410"/>
          <a:ext cx="3000000" cy="3000000"/>
        </p:xfrm>
        <a:graphic>
          <a:graphicData uri="http://schemas.openxmlformats.org/drawingml/2006/table">
            <a:tbl>
              <a:tblPr firstRow="1" bandRow="1">
                <a:noFill/>
                <a:tableStyleId>{0E3B329C-A978-4145-BB34-83EF51C977E0}</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Info 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Info 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Info 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Info 4</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2</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3</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50"/>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Arial 24 pt. Bold</a:t>
            </a:r>
            <a:endParaRPr/>
          </a:p>
        </p:txBody>
      </p:sp>
      <p:sp>
        <p:nvSpPr>
          <p:cNvPr id="1570" name="Google Shape;1570;p50"/>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56</a:t>
            </a:fld>
            <a:endParaRPr/>
          </a:p>
        </p:txBody>
      </p:sp>
      <p:pic>
        <p:nvPicPr>
          <p:cNvPr id="1571" name="Google Shape;1571;p50"/>
          <p:cNvPicPr preferRelativeResize="0">
            <a:picLocks noGrp="1"/>
          </p:cNvPicPr>
          <p:nvPr>
            <p:ph type="pic" idx="2"/>
          </p:nvPr>
        </p:nvPicPr>
        <p:blipFill rotWithShape="1">
          <a:blip r:embed="rId3">
            <a:alphaModFix/>
          </a:blip>
          <a:srcRect l="32463" r="32464"/>
          <a:stretch/>
        </p:blipFill>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572" name="Google Shape;1572;p50"/>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1"/>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Arial 24 pt. Bold</a:t>
            </a:r>
            <a:endParaRPr/>
          </a:p>
        </p:txBody>
      </p:sp>
      <p:sp>
        <p:nvSpPr>
          <p:cNvPr id="1578" name="Google Shape;1578;p5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57</a:t>
            </a:fld>
            <a:endParaRPr/>
          </a:p>
        </p:txBody>
      </p:sp>
      <p:pic>
        <p:nvPicPr>
          <p:cNvPr id="1579" name="Google Shape;1579;p51"/>
          <p:cNvPicPr preferRelativeResize="0">
            <a:picLocks noGrp="1"/>
          </p:cNvPicPr>
          <p:nvPr>
            <p:ph type="pic" idx="2"/>
          </p:nvPr>
        </p:nvPicPr>
        <p:blipFill rotWithShape="1">
          <a:blip r:embed="rId3">
            <a:alphaModFix/>
          </a:blip>
          <a:srcRect l="5208" r="5207"/>
          <a:stretch/>
        </p:blipFill>
        <p:spPr>
          <a:xfrm>
            <a:off x="135988" y="0"/>
            <a:ext cx="3072349"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580" name="Google Shape;1580;p51"/>
          <p:cNvSpPr txBox="1">
            <a:spLocks noGrp="1"/>
          </p:cNvSpPr>
          <p:nvPr>
            <p:ph type="body" idx="1"/>
          </p:nvPr>
        </p:nvSpPr>
        <p:spPr>
          <a:xfrm>
            <a:off x="3747947" y="985284"/>
            <a:ext cx="503727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52"/>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58</a:t>
            </a:fld>
            <a:endParaRPr/>
          </a:p>
        </p:txBody>
      </p:sp>
      <p:pic>
        <p:nvPicPr>
          <p:cNvPr id="1586" name="Google Shape;1586;p52"/>
          <p:cNvPicPr preferRelativeResize="0">
            <a:picLocks noGrp="1"/>
          </p:cNvPicPr>
          <p:nvPr>
            <p:ph type="pic" idx="2"/>
          </p:nvPr>
        </p:nvPicPr>
        <p:blipFill rotWithShape="1">
          <a:blip r:embed="rId3">
            <a:alphaModFix/>
          </a:blip>
          <a:srcRect l="11056" r="11053"/>
          <a:stretch/>
        </p:blipFill>
        <p:spPr>
          <a:xfrm>
            <a:off x="135986" y="-1"/>
            <a:ext cx="3072349" cy="2630775"/>
          </a:xfrm>
          <a:prstGeom prst="rect">
            <a:avLst/>
          </a:prstGeom>
          <a:solidFill>
            <a:schemeClr val="lt2"/>
          </a:solidFill>
          <a:ln>
            <a:noFill/>
          </a:ln>
          <a:effectLst>
            <a:outerShdw blurRad="292100" dist="165100" dir="3300000" sx="95000" sy="95000" algn="tr" rotWithShape="0">
              <a:srgbClr val="000000">
                <a:alpha val="8627"/>
              </a:srgbClr>
            </a:outerShdw>
          </a:effectLst>
        </p:spPr>
      </p:pic>
      <p:sp>
        <p:nvSpPr>
          <p:cNvPr id="1587" name="Google Shape;1587;p52"/>
          <p:cNvSpPr txBox="1">
            <a:spLocks noGrp="1"/>
          </p:cNvSpPr>
          <p:nvPr>
            <p:ph type="body" idx="1"/>
          </p:nvPr>
        </p:nvSpPr>
        <p:spPr>
          <a:xfrm>
            <a:off x="400298" y="2949387"/>
            <a:ext cx="2590240" cy="181787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00"/>
              </a:spcBef>
              <a:spcAft>
                <a:spcPts val="400"/>
              </a:spcAft>
              <a:buClr>
                <a:schemeClr val="dk1"/>
              </a:buClr>
              <a:buSzPts val="2000"/>
              <a:buFont typeface="Arial"/>
              <a:buNone/>
            </a:pPr>
            <a:r>
              <a:rPr lang="en-US"/>
              <a:t>You can add text here for emphasis. You can change the photo.</a:t>
            </a:r>
            <a:endParaRPr/>
          </a:p>
        </p:txBody>
      </p:sp>
      <p:sp>
        <p:nvSpPr>
          <p:cNvPr id="1588" name="Google Shape;1588;p52"/>
          <p:cNvSpPr txBox="1">
            <a:spLocks noGrp="1"/>
          </p:cNvSpPr>
          <p:nvPr>
            <p:ph type="title"/>
          </p:nvPr>
        </p:nvSpPr>
        <p:spPr>
          <a:xfrm>
            <a:off x="3738935" y="376239"/>
            <a:ext cx="5046290"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Content Title Here</a:t>
            </a:r>
            <a:endParaRPr/>
          </a:p>
        </p:txBody>
      </p:sp>
      <p:sp>
        <p:nvSpPr>
          <p:cNvPr id="1589" name="Google Shape;1589;p52"/>
          <p:cNvSpPr txBox="1">
            <a:spLocks noGrp="1"/>
          </p:cNvSpPr>
          <p:nvPr>
            <p:ph type="body" idx="3"/>
          </p:nvPr>
        </p:nvSpPr>
        <p:spPr>
          <a:xfrm>
            <a:off x="3743441" y="977965"/>
            <a:ext cx="503727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t>Interesting content </a:t>
            </a:r>
            <a:endParaRPr/>
          </a:p>
          <a:p>
            <a:pPr marL="457200" marR="0" lvl="0" indent="-361950" algn="l" rtl="0">
              <a:lnSpc>
                <a:spcPct val="100000"/>
              </a:lnSpc>
              <a:spcBef>
                <a:spcPts val="600"/>
              </a:spcBef>
              <a:spcAft>
                <a:spcPts val="0"/>
              </a:spcAft>
              <a:buClr>
                <a:schemeClr val="dk1"/>
              </a:buClr>
              <a:buSzPts val="1800"/>
              <a:buFont typeface="Arial"/>
              <a:buChar char="•"/>
            </a:pPr>
            <a:r>
              <a:rPr lang="en-US"/>
              <a:t>Make use of white space</a:t>
            </a:r>
            <a:endParaRPr/>
          </a:p>
          <a:p>
            <a:pPr marL="457200" marR="0" lvl="0" indent="-361950" algn="l" rtl="0">
              <a:lnSpc>
                <a:spcPct val="100000"/>
              </a:lnSpc>
              <a:spcBef>
                <a:spcPts val="600"/>
              </a:spcBef>
              <a:spcAft>
                <a:spcPts val="300"/>
              </a:spcAft>
              <a:buClr>
                <a:schemeClr val="dk1"/>
              </a:buClr>
              <a:buSzPts val="1800"/>
              <a:buFont typeface="Arial"/>
              <a:buChar char="•"/>
            </a:pPr>
            <a:r>
              <a:rPr lang="en-US"/>
              <a:t>Avoid blocks of text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53"/>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a:latin typeface="Arial"/>
                <a:ea typeface="Arial"/>
                <a:cs typeface="Arial"/>
                <a:sym typeface="Arial"/>
              </a:rPr>
              <a:t>Black Section</a:t>
            </a:r>
            <a:endParaRPr/>
          </a:p>
        </p:txBody>
      </p:sp>
      <p:sp>
        <p:nvSpPr>
          <p:cNvPr id="1595" name="Google Shape;1595;p53"/>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Arial 20 pt. </a:t>
            </a:r>
            <a:endParaRPr/>
          </a:p>
          <a:p>
            <a:pPr marL="0" lvl="0" indent="0" algn="l" rtl="0">
              <a:lnSpc>
                <a:spcPct val="100000"/>
              </a:lnSpc>
              <a:spcBef>
                <a:spcPts val="0"/>
              </a:spcBef>
              <a:spcAft>
                <a:spcPts val="0"/>
              </a:spcAft>
              <a:buSzPts val="1400"/>
              <a:buNone/>
            </a:pPr>
            <a:endParaRPr/>
          </a:p>
        </p:txBody>
      </p:sp>
      <p:sp>
        <p:nvSpPr>
          <p:cNvPr id="1596" name="Google Shape;1596;p53"/>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g34294e0d2df_0_424"/>
          <p:cNvSpPr/>
          <p:nvPr/>
        </p:nvSpPr>
        <p:spPr>
          <a:xfrm>
            <a:off x="176050" y="2427125"/>
            <a:ext cx="6011400" cy="1135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9" name="Google Shape;989;g34294e0d2df_0_424"/>
          <p:cNvPicPr preferRelativeResize="0"/>
          <p:nvPr/>
        </p:nvPicPr>
        <p:blipFill rotWithShape="1">
          <a:blip r:embed="rId3">
            <a:alphaModFix/>
          </a:blip>
          <a:srcRect/>
          <a:stretch/>
        </p:blipFill>
        <p:spPr>
          <a:xfrm>
            <a:off x="6258800" y="1623817"/>
            <a:ext cx="2575870" cy="2104807"/>
          </a:xfrm>
          <a:prstGeom prst="rect">
            <a:avLst/>
          </a:prstGeom>
          <a:noFill/>
          <a:ln w="114300" cap="flat" cmpd="sng">
            <a:solidFill>
              <a:schemeClr val="accent2"/>
            </a:solidFill>
            <a:prstDash val="solid"/>
            <a:round/>
            <a:headEnd type="none" w="sm" len="sm"/>
            <a:tailEnd type="none" w="sm" len="sm"/>
          </a:ln>
        </p:spPr>
      </p:pic>
      <p:sp>
        <p:nvSpPr>
          <p:cNvPr id="990" name="Google Shape;990;g34294e0d2df_0_424"/>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6</a:t>
            </a:fld>
            <a:endParaRPr/>
          </a:p>
        </p:txBody>
      </p:sp>
      <p:pic>
        <p:nvPicPr>
          <p:cNvPr id="991" name="Google Shape;991;g34294e0d2df_0_424" descr="The picture shows CEOs of Meta, Google and Twitter, alongside Jeff Bezos."/>
          <p:cNvPicPr preferRelativeResize="0"/>
          <p:nvPr/>
        </p:nvPicPr>
        <p:blipFill rotWithShape="1">
          <a:blip r:embed="rId4">
            <a:alphaModFix/>
          </a:blip>
          <a:srcRect/>
          <a:stretch/>
        </p:blipFill>
        <p:spPr>
          <a:xfrm>
            <a:off x="6258802" y="137655"/>
            <a:ext cx="2575876" cy="1717257"/>
          </a:xfrm>
          <a:prstGeom prst="rect">
            <a:avLst/>
          </a:prstGeom>
          <a:noFill/>
          <a:ln w="152400" cap="flat" cmpd="sng">
            <a:solidFill>
              <a:schemeClr val="accent2"/>
            </a:solidFill>
            <a:prstDash val="solid"/>
            <a:round/>
            <a:headEnd type="none" w="sm" len="sm"/>
            <a:tailEnd type="none" w="sm" len="sm"/>
          </a:ln>
        </p:spPr>
      </p:pic>
      <p:pic>
        <p:nvPicPr>
          <p:cNvPr id="992" name="Google Shape;992;g34294e0d2df_0_424"/>
          <p:cNvPicPr preferRelativeResize="0"/>
          <p:nvPr/>
        </p:nvPicPr>
        <p:blipFill rotWithShape="1">
          <a:blip r:embed="rId5">
            <a:alphaModFix/>
          </a:blip>
          <a:srcRect/>
          <a:stretch/>
        </p:blipFill>
        <p:spPr>
          <a:xfrm>
            <a:off x="6258800" y="3492047"/>
            <a:ext cx="2575875" cy="1448924"/>
          </a:xfrm>
          <a:prstGeom prst="rect">
            <a:avLst/>
          </a:prstGeom>
          <a:noFill/>
          <a:ln w="152400" cap="flat" cmpd="sng">
            <a:solidFill>
              <a:schemeClr val="accent2"/>
            </a:solidFill>
            <a:prstDash val="solid"/>
            <a:round/>
            <a:headEnd type="none" w="sm" len="sm"/>
            <a:tailEnd type="none" w="sm" len="sm"/>
          </a:ln>
        </p:spPr>
      </p:pic>
      <p:sp>
        <p:nvSpPr>
          <p:cNvPr id="993" name="Google Shape;993;g34294e0d2df_0_424"/>
          <p:cNvSpPr txBox="1">
            <a:spLocks noGrp="1"/>
          </p:cNvSpPr>
          <p:nvPr>
            <p:ph type="title"/>
          </p:nvPr>
        </p:nvSpPr>
        <p:spPr>
          <a:xfrm>
            <a:off x="294688" y="376238"/>
            <a:ext cx="8389800" cy="406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100"/>
              <a:buNone/>
            </a:pPr>
            <a:r>
              <a:rPr lang="en-US" sz="2400">
                <a:solidFill>
                  <a:schemeClr val="dk1"/>
                </a:solidFill>
              </a:rPr>
              <a:t>Misinformation and </a:t>
            </a:r>
            <a:r>
              <a:rPr lang="en-US" sz="24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Loud Voices</a:t>
            </a:r>
            <a:endParaRPr sz="2400">
              <a:solidFill>
                <a:schemeClr val="dk1"/>
              </a:solidFill>
            </a:endParaRPr>
          </a:p>
        </p:txBody>
      </p:sp>
      <p:sp>
        <p:nvSpPr>
          <p:cNvPr id="994" name="Google Shape;994;g34294e0d2df_0_424"/>
          <p:cNvSpPr txBox="1"/>
          <p:nvPr/>
        </p:nvSpPr>
        <p:spPr>
          <a:xfrm>
            <a:off x="294700" y="962788"/>
            <a:ext cx="5643600" cy="12846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Loud voices have been outwardly calling for us to revert to pre-EDI period</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This is supporting the rise of misinformation and propaganda </a:t>
            </a:r>
            <a:endParaRPr sz="2000" b="0" i="0" u="none" strike="noStrike" cap="none">
              <a:solidFill>
                <a:schemeClr val="dk1"/>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995" name="Google Shape;995;g34294e0d2df_0_424"/>
          <p:cNvPicPr preferRelativeResize="0"/>
          <p:nvPr/>
        </p:nvPicPr>
        <p:blipFill rotWithShape="1">
          <a:blip r:embed="rId6">
            <a:alphaModFix/>
          </a:blip>
          <a:srcRect/>
          <a:stretch/>
        </p:blipFill>
        <p:spPr>
          <a:xfrm>
            <a:off x="294700" y="3900714"/>
            <a:ext cx="5781301" cy="1040250"/>
          </a:xfrm>
          <a:prstGeom prst="rect">
            <a:avLst/>
          </a:prstGeom>
          <a:noFill/>
          <a:ln w="152400" cap="flat" cmpd="sng">
            <a:solidFill>
              <a:schemeClr val="accent2"/>
            </a:solidFill>
            <a:prstDash val="solid"/>
            <a:round/>
            <a:headEnd type="none" w="sm" len="sm"/>
            <a:tailEnd type="none" w="sm" len="sm"/>
          </a:ln>
        </p:spPr>
      </p:pic>
      <p:pic>
        <p:nvPicPr>
          <p:cNvPr id="996" name="Google Shape;996;g34294e0d2df_0_424"/>
          <p:cNvPicPr preferRelativeResize="0"/>
          <p:nvPr/>
        </p:nvPicPr>
        <p:blipFill rotWithShape="1">
          <a:blip r:embed="rId7">
            <a:alphaModFix/>
          </a:blip>
          <a:srcRect/>
          <a:stretch/>
        </p:blipFill>
        <p:spPr>
          <a:xfrm>
            <a:off x="294700" y="2551113"/>
            <a:ext cx="5781300" cy="86615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54"/>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a:latin typeface="Arial"/>
                <a:ea typeface="Arial"/>
                <a:cs typeface="Arial"/>
                <a:sym typeface="Arial"/>
              </a:rPr>
              <a:t>Dark Teal Section</a:t>
            </a:r>
            <a:endParaRPr/>
          </a:p>
        </p:txBody>
      </p:sp>
      <p:sp>
        <p:nvSpPr>
          <p:cNvPr id="1602" name="Google Shape;1602;p54"/>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Arial 20 pt. </a:t>
            </a:r>
            <a:endParaRPr/>
          </a:p>
          <a:p>
            <a:pPr marL="0" lvl="0" indent="0" algn="l" rtl="0">
              <a:lnSpc>
                <a:spcPct val="100000"/>
              </a:lnSpc>
              <a:spcBef>
                <a:spcPts val="0"/>
              </a:spcBef>
              <a:spcAft>
                <a:spcPts val="0"/>
              </a:spcAft>
              <a:buSzPts val="1400"/>
              <a:buNone/>
            </a:pPr>
            <a:endParaRPr/>
          </a:p>
        </p:txBody>
      </p:sp>
      <p:sp>
        <p:nvSpPr>
          <p:cNvPr id="1603" name="Google Shape;1603;p54"/>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55"/>
          <p:cNvSpPr txBox="1">
            <a:spLocks noGrp="1"/>
          </p:cNvSpPr>
          <p:nvPr>
            <p:ph type="title"/>
          </p:nvPr>
        </p:nvSpPr>
        <p:spPr>
          <a:xfrm>
            <a:off x="395288" y="376238"/>
            <a:ext cx="8389936" cy="4066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a:latin typeface="Arial"/>
                <a:ea typeface="Arial"/>
                <a:cs typeface="Arial"/>
                <a:sym typeface="Arial"/>
              </a:rPr>
              <a:t>Dark Green Section</a:t>
            </a:r>
            <a:endParaRPr/>
          </a:p>
        </p:txBody>
      </p:sp>
      <p:sp>
        <p:nvSpPr>
          <p:cNvPr id="1609" name="Google Shape;1609;p55"/>
          <p:cNvSpPr txBox="1">
            <a:spLocks noGrp="1"/>
          </p:cNvSpPr>
          <p:nvPr>
            <p:ph type="body" idx="1"/>
          </p:nvPr>
        </p:nvSpPr>
        <p:spPr>
          <a:xfrm>
            <a:off x="404297" y="972344"/>
            <a:ext cx="8389936" cy="3190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Arial 20 pt. </a:t>
            </a:r>
            <a:endParaRPr/>
          </a:p>
          <a:p>
            <a:pPr marL="0" lvl="0" indent="0" algn="l" rtl="0">
              <a:lnSpc>
                <a:spcPct val="100000"/>
              </a:lnSpc>
              <a:spcBef>
                <a:spcPts val="0"/>
              </a:spcBef>
              <a:spcAft>
                <a:spcPts val="0"/>
              </a:spcAft>
              <a:buSzPts val="1400"/>
              <a:buNone/>
            </a:pPr>
            <a:endParaRPr/>
          </a:p>
        </p:txBody>
      </p:sp>
      <p:sp>
        <p:nvSpPr>
          <p:cNvPr id="1610" name="Google Shape;1610;p55"/>
          <p:cNvSpPr txBox="1">
            <a:spLocks noGrp="1"/>
          </p:cNvSpPr>
          <p:nvPr>
            <p:ph type="body" idx="2"/>
          </p:nvPr>
        </p:nvSpPr>
        <p:spPr>
          <a:xfrm>
            <a:off x="404297" y="1480863"/>
            <a:ext cx="8389936" cy="32864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300"/>
              </a:spcAft>
              <a:buClr>
                <a:schemeClr val="dk1"/>
              </a:buClr>
              <a:buSzPts val="1800"/>
              <a:buFont typeface="Arial"/>
              <a:buChar char="•"/>
            </a:pPr>
            <a:r>
              <a:rPr lang="en-US"/>
              <a:t>Arial 18 pt.</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56"/>
          <p:cNvSpPr txBox="1">
            <a:spLocks noGrp="1"/>
          </p:cNvSpPr>
          <p:nvPr>
            <p:ph type="title"/>
          </p:nvPr>
        </p:nvSpPr>
        <p:spPr>
          <a:xfrm>
            <a:off x="395287" y="376239"/>
            <a:ext cx="8389938" cy="41203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3000">
                <a:solidFill>
                  <a:schemeClr val="accent3"/>
                </a:solidFill>
              </a:rPr>
              <a:t>About the Diversity Institute</a:t>
            </a:r>
            <a:endParaRPr/>
          </a:p>
        </p:txBody>
      </p:sp>
      <p:sp>
        <p:nvSpPr>
          <p:cNvPr id="1616" name="Google Shape;1616;p56"/>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62</a:t>
            </a:fld>
            <a:endParaRPr/>
          </a:p>
        </p:txBody>
      </p:sp>
      <p:sp>
        <p:nvSpPr>
          <p:cNvPr id="1617" name="Google Shape;1617;p56"/>
          <p:cNvSpPr txBox="1">
            <a:spLocks noGrp="1"/>
          </p:cNvSpPr>
          <p:nvPr>
            <p:ph type="body" idx="1"/>
          </p:nvPr>
        </p:nvSpPr>
        <p:spPr>
          <a:xfrm>
            <a:off x="5082364" y="1580707"/>
            <a:ext cx="3419258" cy="297002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500"/>
              <a:buNone/>
            </a:pPr>
            <a:r>
              <a:rPr lang="en-US" sz="1400" b="1"/>
              <a:t>Women Entrepreneurship Knowledge Hub (WEKH): </a:t>
            </a:r>
            <a:r>
              <a:rPr lang="en-US" sz="1400"/>
              <a:t>10 regional hubs; Network of 250 organizations; 100,000 + diverse women entrepreneurs</a:t>
            </a:r>
            <a:endParaRPr sz="1000"/>
          </a:p>
          <a:p>
            <a:pPr marL="0" lvl="0" indent="0" algn="l" rtl="0">
              <a:lnSpc>
                <a:spcPct val="100000"/>
              </a:lnSpc>
              <a:spcBef>
                <a:spcPts val="900"/>
              </a:spcBef>
              <a:spcAft>
                <a:spcPts val="0"/>
              </a:spcAft>
              <a:buClr>
                <a:srgbClr val="000000"/>
              </a:buClr>
              <a:buSzPts val="1500"/>
              <a:buNone/>
            </a:pPr>
            <a:r>
              <a:rPr lang="en-US" sz="1400" b="1"/>
              <a:t>Future Skills Centre: </a:t>
            </a:r>
            <a:r>
              <a:rPr lang="en-US" sz="1400"/>
              <a:t>$260m investment to strengthen Canada’s skills and employment ecosystem</a:t>
            </a:r>
            <a:endParaRPr sz="1000"/>
          </a:p>
          <a:p>
            <a:pPr marL="0" lvl="0" indent="0" algn="l" rtl="0">
              <a:lnSpc>
                <a:spcPct val="100000"/>
              </a:lnSpc>
              <a:spcBef>
                <a:spcPts val="900"/>
              </a:spcBef>
              <a:spcAft>
                <a:spcPts val="0"/>
              </a:spcAft>
              <a:buClr>
                <a:srgbClr val="000000"/>
              </a:buClr>
              <a:buSzPts val="1500"/>
              <a:buNone/>
            </a:pPr>
            <a:r>
              <a:rPr lang="en-US" sz="1400" b="1"/>
              <a:t>Women in Technology (ORF-RE)</a:t>
            </a:r>
            <a:endParaRPr sz="1000"/>
          </a:p>
          <a:p>
            <a:pPr marL="0" lvl="0" indent="0" algn="l" rtl="0">
              <a:lnSpc>
                <a:spcPct val="100000"/>
              </a:lnSpc>
              <a:spcBef>
                <a:spcPts val="900"/>
              </a:spcBef>
              <a:spcAft>
                <a:spcPts val="0"/>
              </a:spcAft>
              <a:buClr>
                <a:srgbClr val="000000"/>
              </a:buClr>
              <a:buSzPts val="1500"/>
              <a:buNone/>
            </a:pPr>
            <a:r>
              <a:rPr lang="en-US" sz="1400" b="1"/>
              <a:t>IRCC Innovative Service Delivery</a:t>
            </a:r>
            <a:endParaRPr sz="1000"/>
          </a:p>
          <a:p>
            <a:pPr marL="0" lvl="0" indent="0" algn="l" rtl="0">
              <a:lnSpc>
                <a:spcPct val="100000"/>
              </a:lnSpc>
              <a:spcBef>
                <a:spcPts val="900"/>
              </a:spcBef>
              <a:spcAft>
                <a:spcPts val="0"/>
              </a:spcAft>
              <a:buClr>
                <a:srgbClr val="000000"/>
              </a:buClr>
              <a:buSzPts val="1500"/>
              <a:buNone/>
            </a:pPr>
            <a:r>
              <a:rPr lang="en-US" sz="1400" b="1"/>
              <a:t>DiversityLeads and 50/30 Challenge</a:t>
            </a:r>
            <a:endParaRPr sz="1000"/>
          </a:p>
          <a:p>
            <a:pPr marL="0" lvl="0" indent="0" algn="l" rtl="0">
              <a:lnSpc>
                <a:spcPct val="100000"/>
              </a:lnSpc>
              <a:spcBef>
                <a:spcPts val="900"/>
              </a:spcBef>
              <a:spcAft>
                <a:spcPts val="0"/>
              </a:spcAft>
              <a:buClr>
                <a:srgbClr val="000000"/>
              </a:buClr>
              <a:buSzPts val="1500"/>
              <a:buNone/>
            </a:pPr>
            <a:r>
              <a:rPr lang="en-US" sz="1400" b="1"/>
              <a:t>OCC + “She-Covery”</a:t>
            </a:r>
            <a:endParaRPr sz="1000"/>
          </a:p>
        </p:txBody>
      </p:sp>
      <p:sp>
        <p:nvSpPr>
          <p:cNvPr id="1618" name="Google Shape;1618;p56"/>
          <p:cNvSpPr txBox="1">
            <a:spLocks noGrp="1"/>
          </p:cNvSpPr>
          <p:nvPr>
            <p:ph type="body" idx="2"/>
          </p:nvPr>
        </p:nvSpPr>
        <p:spPr>
          <a:xfrm>
            <a:off x="404297" y="985284"/>
            <a:ext cx="4167703"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600"/>
              <a:buFont typeface="Arial"/>
              <a:buChar char="•"/>
            </a:pPr>
            <a:r>
              <a:rPr lang="en-US" sz="1600"/>
              <a:t>Diversity Institute (DI) founded in 1999</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100+ full-time researchers and staff</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250+ industry and community partners</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$30 million+ in funding (over 4 years)</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Committed to social justice but grounded in “the business case” for diversity and inclusion</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Runs 7 incubation projects and sponsors several others</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Named a “best practice” by UN PRME</a:t>
            </a:r>
            <a:endParaRPr/>
          </a:p>
          <a:p>
            <a:pPr marL="457200" marR="0" lvl="0" indent="-361950" algn="l" rtl="0">
              <a:lnSpc>
                <a:spcPct val="100000"/>
              </a:lnSpc>
              <a:spcBef>
                <a:spcPts val="600"/>
              </a:spcBef>
              <a:spcAft>
                <a:spcPts val="0"/>
              </a:spcAft>
              <a:buClr>
                <a:schemeClr val="dk1"/>
              </a:buClr>
              <a:buSzPts val="1600"/>
              <a:buFont typeface="Arial"/>
              <a:buChar char="•"/>
            </a:pPr>
            <a:r>
              <a:rPr lang="en-US" sz="1600"/>
              <a:t>Led by former TMU (formerly Ryerson) VPRI</a:t>
            </a:r>
            <a:endParaRPr/>
          </a:p>
          <a:p>
            <a:pPr marL="95250" lvl="0" indent="0" algn="l" rtl="0">
              <a:lnSpc>
                <a:spcPct val="100000"/>
              </a:lnSpc>
              <a:spcBef>
                <a:spcPts val="600"/>
              </a:spcBef>
              <a:spcAft>
                <a:spcPts val="300"/>
              </a:spcAft>
              <a:buSzPts val="1800"/>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5"/>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a:t>Diversity Leads (2011 – 2020)</a:t>
            </a:r>
            <a:endParaRPr/>
          </a:p>
        </p:txBody>
      </p:sp>
      <p:pic>
        <p:nvPicPr>
          <p:cNvPr id="1625" name="Google Shape;1625;p5" descr="A map of Canada showing the representation of women, Black people, and racialized persons on boards in Vancouver, Calgary, London, Hamilton, Toronto, Ottawa, Montreal and Halifax."/>
          <p:cNvPicPr preferRelativeResize="0"/>
          <p:nvPr/>
        </p:nvPicPr>
        <p:blipFill rotWithShape="1">
          <a:blip r:embed="rId3">
            <a:alphaModFix/>
          </a:blip>
          <a:srcRect t="27195"/>
          <a:stretch/>
        </p:blipFill>
        <p:spPr>
          <a:xfrm>
            <a:off x="782516" y="967155"/>
            <a:ext cx="7888409" cy="4033049"/>
          </a:xfrm>
          <a:prstGeom prst="rect">
            <a:avLst/>
          </a:prstGeom>
          <a:noFill/>
          <a:ln>
            <a:noFill/>
          </a:ln>
        </p:spPr>
      </p:pic>
      <p:sp>
        <p:nvSpPr>
          <p:cNvPr id="1626" name="Google Shape;1626;p5"/>
          <p:cNvSpPr txBox="1"/>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accent1"/>
                </a:solidFill>
                <a:latin typeface="Arial"/>
                <a:ea typeface="Arial"/>
                <a:cs typeface="Arial"/>
                <a:sym typeface="Arial"/>
              </a:rPr>
              <a:t>63</a:t>
            </a:fld>
            <a:endParaRPr sz="1200" b="1" i="0" u="none" strike="noStrike" cap="none">
              <a:solidFill>
                <a:schemeClr val="accen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57"/>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t>The Ecological Model</a:t>
            </a:r>
            <a:endParaRPr/>
          </a:p>
        </p:txBody>
      </p:sp>
      <p:grpSp>
        <p:nvGrpSpPr>
          <p:cNvPr id="1632" name="Google Shape;1632;p57"/>
          <p:cNvGrpSpPr/>
          <p:nvPr/>
        </p:nvGrpSpPr>
        <p:grpSpPr>
          <a:xfrm>
            <a:off x="966177" y="1276350"/>
            <a:ext cx="7248158" cy="3459909"/>
            <a:chOff x="966177" y="1276350"/>
            <a:chExt cx="7248158" cy="3459909"/>
          </a:xfrm>
        </p:grpSpPr>
        <p:sp>
          <p:nvSpPr>
            <p:cNvPr id="1633" name="Google Shape;1633;p57"/>
            <p:cNvSpPr/>
            <p:nvPr/>
          </p:nvSpPr>
          <p:spPr>
            <a:xfrm>
              <a:off x="966177" y="1276350"/>
              <a:ext cx="7248158" cy="2420426"/>
            </a:xfrm>
            <a:prstGeom prst="ellipse">
              <a:avLst/>
            </a:prstGeom>
            <a:solidFill>
              <a:schemeClr val="accent1">
                <a:alpha val="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4" name="Google Shape;1634;p57"/>
            <p:cNvSpPr/>
            <p:nvPr/>
          </p:nvSpPr>
          <p:spPr>
            <a:xfrm>
              <a:off x="3097825" y="1446724"/>
              <a:ext cx="5116509" cy="2111619"/>
            </a:xfrm>
            <a:prstGeom prst="ellipse">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5" name="Google Shape;1635;p57"/>
            <p:cNvSpPr/>
            <p:nvPr/>
          </p:nvSpPr>
          <p:spPr>
            <a:xfrm>
              <a:off x="5333999" y="1664677"/>
              <a:ext cx="2880335" cy="1629508"/>
            </a:xfrm>
            <a:prstGeom prst="ellipse">
              <a:avLst/>
            </a:prstGeom>
            <a:solidFill>
              <a:schemeClr val="accent1">
                <a:alpha val="2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6" name="Google Shape;1636;p57"/>
            <p:cNvSpPr txBox="1"/>
            <p:nvPr/>
          </p:nvSpPr>
          <p:spPr>
            <a:xfrm>
              <a:off x="1593602" y="3850709"/>
              <a:ext cx="1365677" cy="88555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Societal Level</a:t>
              </a:r>
              <a:endParaRPr sz="1800" b="0" i="0" u="none" strike="noStrike" cap="none">
                <a:solidFill>
                  <a:schemeClr val="dk1"/>
                </a:solidFill>
                <a:latin typeface="Arial"/>
                <a:ea typeface="Arial"/>
                <a:cs typeface="Arial"/>
                <a:sym typeface="Arial"/>
              </a:endParaRPr>
            </a:p>
          </p:txBody>
        </p:sp>
        <p:sp>
          <p:nvSpPr>
            <p:cNvPr id="1637" name="Google Shape;1637;p57"/>
            <p:cNvSpPr txBox="1"/>
            <p:nvPr/>
          </p:nvSpPr>
          <p:spPr>
            <a:xfrm>
              <a:off x="3667594" y="3850709"/>
              <a:ext cx="1833235" cy="88555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Organizational Level</a:t>
              </a:r>
              <a:endParaRPr sz="1800" b="0" i="0" u="none" strike="noStrike" cap="none">
                <a:solidFill>
                  <a:schemeClr val="dk1"/>
                </a:solidFill>
                <a:latin typeface="Arial"/>
                <a:ea typeface="Arial"/>
                <a:cs typeface="Arial"/>
                <a:sym typeface="Arial"/>
              </a:endParaRPr>
            </a:p>
          </p:txBody>
        </p:sp>
        <p:sp>
          <p:nvSpPr>
            <p:cNvPr id="1638" name="Google Shape;1638;p57"/>
            <p:cNvSpPr txBox="1"/>
            <p:nvPr/>
          </p:nvSpPr>
          <p:spPr>
            <a:xfrm>
              <a:off x="6209143" y="3850709"/>
              <a:ext cx="1531945" cy="421183"/>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Individual Level</a:t>
              </a:r>
              <a:endParaRPr sz="1800" b="0" i="0" u="none" strike="noStrike" cap="none">
                <a:solidFill>
                  <a:schemeClr val="dk1"/>
                </a:solidFill>
                <a:latin typeface="Arial"/>
                <a:ea typeface="Arial"/>
                <a:cs typeface="Arial"/>
                <a:sym typeface="Arial"/>
              </a:endParaRPr>
            </a:p>
          </p:txBody>
        </p:sp>
        <p:sp>
          <p:nvSpPr>
            <p:cNvPr id="1639" name="Google Shape;1639;p57"/>
            <p:cNvSpPr/>
            <p:nvPr/>
          </p:nvSpPr>
          <p:spPr>
            <a:xfrm>
              <a:off x="6565342" y="2081875"/>
              <a:ext cx="637673" cy="702892"/>
            </a:xfrm>
            <a:custGeom>
              <a:avLst/>
              <a:gdLst/>
              <a:ahLst/>
              <a:cxnLst/>
              <a:rect l="l" t="t" r="r" b="b"/>
              <a:pathLst>
                <a:path w="133" h="146" extrusionOk="0">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dk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640" name="Google Shape;1640;p57"/>
            <p:cNvSpPr/>
            <p:nvPr/>
          </p:nvSpPr>
          <p:spPr>
            <a:xfrm>
              <a:off x="1820502" y="2055327"/>
              <a:ext cx="911875" cy="851588"/>
            </a:xfrm>
            <a:custGeom>
              <a:avLst/>
              <a:gdLst/>
              <a:ahLst/>
              <a:cxnLst/>
              <a:rect l="l" t="t" r="r" b="b"/>
              <a:pathLst>
                <a:path w="182" h="170" extrusionOk="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dk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641" name="Google Shape;1641;p57"/>
            <p:cNvSpPr/>
            <p:nvPr/>
          </p:nvSpPr>
          <p:spPr>
            <a:xfrm>
              <a:off x="4203897" y="2081875"/>
              <a:ext cx="663182" cy="851588"/>
            </a:xfrm>
            <a:custGeom>
              <a:avLst/>
              <a:gdLst/>
              <a:ahLst/>
              <a:cxnLst/>
              <a:rect l="l" t="t" r="r" b="b"/>
              <a:pathLst>
                <a:path w="133" h="170" extrusionOk="0">
                  <a:moveTo>
                    <a:pt x="133" y="6"/>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2" y="168"/>
                  </a:cubicBezTo>
                  <a:cubicBezTo>
                    <a:pt x="0" y="167"/>
                    <a:pt x="0" y="165"/>
                    <a:pt x="0" y="164"/>
                  </a:cubicBezTo>
                  <a:cubicBezTo>
                    <a:pt x="0" y="6"/>
                    <a:pt x="0" y="6"/>
                    <a:pt x="0" y="6"/>
                  </a:cubicBezTo>
                  <a:cubicBezTo>
                    <a:pt x="0" y="5"/>
                    <a:pt x="0" y="3"/>
                    <a:pt x="2" y="2"/>
                  </a:cubicBezTo>
                  <a:cubicBezTo>
                    <a:pt x="3" y="1"/>
                    <a:pt x="4" y="0"/>
                    <a:pt x="6" y="0"/>
                  </a:cubicBezTo>
                  <a:cubicBezTo>
                    <a:pt x="127" y="0"/>
                    <a:pt x="127" y="0"/>
                    <a:pt x="127" y="0"/>
                  </a:cubicBezTo>
                  <a:cubicBezTo>
                    <a:pt x="128" y="0"/>
                    <a:pt x="130" y="1"/>
                    <a:pt x="131" y="2"/>
                  </a:cubicBezTo>
                  <a:cubicBezTo>
                    <a:pt x="132" y="3"/>
                    <a:pt x="133" y="5"/>
                    <a:pt x="133" y="6"/>
                  </a:cubicBezTo>
                  <a:close/>
                  <a:moveTo>
                    <a:pt x="84" y="158"/>
                  </a:moveTo>
                  <a:cubicBezTo>
                    <a:pt x="121" y="158"/>
                    <a:pt x="121" y="158"/>
                    <a:pt x="121" y="158"/>
                  </a:cubicBezTo>
                  <a:cubicBezTo>
                    <a:pt x="121" y="12"/>
                    <a:pt x="121" y="12"/>
                    <a:pt x="121" y="12"/>
                  </a:cubicBezTo>
                  <a:cubicBezTo>
                    <a:pt x="12" y="12"/>
                    <a:pt x="12" y="12"/>
                    <a:pt x="12" y="12"/>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50" y="134"/>
                    <a:pt x="50" y="133"/>
                    <a:pt x="51" y="133"/>
                  </a:cubicBezTo>
                  <a:cubicBezTo>
                    <a:pt x="81" y="133"/>
                    <a:pt x="81" y="133"/>
                    <a:pt x="81" y="133"/>
                  </a:cubicBezTo>
                  <a:cubicBezTo>
                    <a:pt x="82" y="133"/>
                    <a:pt x="83" y="134"/>
                    <a:pt x="84" y="134"/>
                  </a:cubicBezTo>
                  <a:cubicBezTo>
                    <a:pt x="84" y="135"/>
                    <a:pt x="84" y="136"/>
                    <a:pt x="84" y="136"/>
                  </a:cubicBezTo>
                  <a:lnTo>
                    <a:pt x="84" y="158"/>
                  </a:lnTo>
                  <a:close/>
                  <a:moveTo>
                    <a:pt x="36" y="27"/>
                  </a:moveTo>
                  <a:cubicBezTo>
                    <a:pt x="36" y="34"/>
                    <a:pt x="36" y="34"/>
                    <a:pt x="36" y="34"/>
                  </a:cubicBezTo>
                  <a:cubicBezTo>
                    <a:pt x="36" y="34"/>
                    <a:pt x="36" y="35"/>
                    <a:pt x="35" y="36"/>
                  </a:cubicBezTo>
                  <a:cubicBezTo>
                    <a:pt x="35" y="36"/>
                    <a:pt x="34" y="37"/>
                    <a:pt x="33" y="37"/>
                  </a:cubicBezTo>
                  <a:cubicBezTo>
                    <a:pt x="27" y="37"/>
                    <a:pt x="27" y="37"/>
                    <a:pt x="27" y="37"/>
                  </a:cubicBezTo>
                  <a:cubicBezTo>
                    <a:pt x="26" y="37"/>
                    <a:pt x="25" y="36"/>
                    <a:pt x="25" y="36"/>
                  </a:cubicBezTo>
                  <a:cubicBezTo>
                    <a:pt x="24" y="35"/>
                    <a:pt x="24" y="34"/>
                    <a:pt x="24" y="34"/>
                  </a:cubicBezTo>
                  <a:cubicBezTo>
                    <a:pt x="24" y="27"/>
                    <a:pt x="24" y="27"/>
                    <a:pt x="24" y="27"/>
                  </a:cubicBezTo>
                  <a:cubicBezTo>
                    <a:pt x="24" y="27"/>
                    <a:pt x="24" y="26"/>
                    <a:pt x="25" y="25"/>
                  </a:cubicBezTo>
                  <a:cubicBezTo>
                    <a:pt x="25" y="25"/>
                    <a:pt x="26" y="24"/>
                    <a:pt x="27" y="24"/>
                  </a:cubicBezTo>
                  <a:cubicBezTo>
                    <a:pt x="33" y="24"/>
                    <a:pt x="33" y="24"/>
                    <a:pt x="33" y="24"/>
                  </a:cubicBezTo>
                  <a:cubicBezTo>
                    <a:pt x="34" y="24"/>
                    <a:pt x="35" y="25"/>
                    <a:pt x="35" y="25"/>
                  </a:cubicBezTo>
                  <a:cubicBezTo>
                    <a:pt x="36" y="26"/>
                    <a:pt x="36" y="27"/>
                    <a:pt x="36" y="27"/>
                  </a:cubicBezTo>
                  <a:close/>
                  <a:moveTo>
                    <a:pt x="36" y="52"/>
                  </a:moveTo>
                  <a:cubicBezTo>
                    <a:pt x="36" y="58"/>
                    <a:pt x="36" y="58"/>
                    <a:pt x="36" y="58"/>
                  </a:cubicBezTo>
                  <a:cubicBezTo>
                    <a:pt x="36" y="59"/>
                    <a:pt x="36" y="59"/>
                    <a:pt x="35" y="60"/>
                  </a:cubicBezTo>
                  <a:cubicBezTo>
                    <a:pt x="35" y="60"/>
                    <a:pt x="34" y="61"/>
                    <a:pt x="33" y="61"/>
                  </a:cubicBezTo>
                  <a:cubicBezTo>
                    <a:pt x="27" y="61"/>
                    <a:pt x="27" y="61"/>
                    <a:pt x="27" y="61"/>
                  </a:cubicBezTo>
                  <a:cubicBezTo>
                    <a:pt x="26" y="61"/>
                    <a:pt x="25" y="60"/>
                    <a:pt x="25" y="60"/>
                  </a:cubicBezTo>
                  <a:cubicBezTo>
                    <a:pt x="24" y="59"/>
                    <a:pt x="24" y="59"/>
                    <a:pt x="24" y="58"/>
                  </a:cubicBezTo>
                  <a:cubicBezTo>
                    <a:pt x="24" y="52"/>
                    <a:pt x="24" y="52"/>
                    <a:pt x="24" y="52"/>
                  </a:cubicBezTo>
                  <a:cubicBezTo>
                    <a:pt x="24" y="51"/>
                    <a:pt x="24" y="50"/>
                    <a:pt x="25" y="50"/>
                  </a:cubicBezTo>
                  <a:cubicBezTo>
                    <a:pt x="25" y="49"/>
                    <a:pt x="26" y="49"/>
                    <a:pt x="27" y="49"/>
                  </a:cubicBezTo>
                  <a:cubicBezTo>
                    <a:pt x="33" y="49"/>
                    <a:pt x="33" y="49"/>
                    <a:pt x="33" y="49"/>
                  </a:cubicBezTo>
                  <a:cubicBezTo>
                    <a:pt x="34" y="49"/>
                    <a:pt x="35" y="49"/>
                    <a:pt x="35" y="50"/>
                  </a:cubicBezTo>
                  <a:cubicBezTo>
                    <a:pt x="36" y="50"/>
                    <a:pt x="36" y="51"/>
                    <a:pt x="36" y="52"/>
                  </a:cubicBezTo>
                  <a:close/>
                  <a:moveTo>
                    <a:pt x="36" y="76"/>
                  </a:moveTo>
                  <a:cubicBezTo>
                    <a:pt x="36" y="82"/>
                    <a:pt x="36" y="82"/>
                    <a:pt x="36" y="82"/>
                  </a:cubicBezTo>
                  <a:cubicBezTo>
                    <a:pt x="36" y="83"/>
                    <a:pt x="36" y="83"/>
                    <a:pt x="35" y="84"/>
                  </a:cubicBezTo>
                  <a:cubicBezTo>
                    <a:pt x="35"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5" y="73"/>
                    <a:pt x="35" y="74"/>
                  </a:cubicBezTo>
                  <a:cubicBezTo>
                    <a:pt x="36" y="74"/>
                    <a:pt x="36" y="75"/>
                    <a:pt x="36" y="76"/>
                  </a:cubicBezTo>
                  <a:close/>
                  <a:moveTo>
                    <a:pt x="36" y="100"/>
                  </a:moveTo>
                  <a:cubicBezTo>
                    <a:pt x="36" y="106"/>
                    <a:pt x="36" y="106"/>
                    <a:pt x="36" y="106"/>
                  </a:cubicBezTo>
                  <a:cubicBezTo>
                    <a:pt x="36" y="107"/>
                    <a:pt x="36" y="108"/>
                    <a:pt x="35" y="108"/>
                  </a:cubicBezTo>
                  <a:cubicBezTo>
                    <a:pt x="35"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5" y="97"/>
                    <a:pt x="35" y="98"/>
                  </a:cubicBezTo>
                  <a:cubicBezTo>
                    <a:pt x="36" y="99"/>
                    <a:pt x="36" y="99"/>
                    <a:pt x="36" y="100"/>
                  </a:cubicBezTo>
                  <a:close/>
                  <a:moveTo>
                    <a:pt x="36" y="124"/>
                  </a:moveTo>
                  <a:cubicBezTo>
                    <a:pt x="36" y="130"/>
                    <a:pt x="36" y="130"/>
                    <a:pt x="36" y="130"/>
                  </a:cubicBezTo>
                  <a:cubicBezTo>
                    <a:pt x="36" y="131"/>
                    <a:pt x="36" y="132"/>
                    <a:pt x="35" y="132"/>
                  </a:cubicBezTo>
                  <a:cubicBezTo>
                    <a:pt x="35"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5" y="122"/>
                    <a:pt x="35" y="122"/>
                  </a:cubicBezTo>
                  <a:cubicBezTo>
                    <a:pt x="36" y="123"/>
                    <a:pt x="36" y="123"/>
                    <a:pt x="36" y="124"/>
                  </a:cubicBezTo>
                  <a:close/>
                  <a:moveTo>
                    <a:pt x="60" y="27"/>
                  </a:moveTo>
                  <a:cubicBezTo>
                    <a:pt x="60" y="34"/>
                    <a:pt x="60" y="34"/>
                    <a:pt x="60" y="34"/>
                  </a:cubicBezTo>
                  <a:cubicBezTo>
                    <a:pt x="60" y="34"/>
                    <a:pt x="60" y="35"/>
                    <a:pt x="59" y="36"/>
                  </a:cubicBezTo>
                  <a:cubicBezTo>
                    <a:pt x="59" y="36"/>
                    <a:pt x="58" y="37"/>
                    <a:pt x="57" y="37"/>
                  </a:cubicBezTo>
                  <a:cubicBezTo>
                    <a:pt x="51" y="37"/>
                    <a:pt x="51" y="37"/>
                    <a:pt x="51" y="37"/>
                  </a:cubicBezTo>
                  <a:cubicBezTo>
                    <a:pt x="50" y="37"/>
                    <a:pt x="50" y="36"/>
                    <a:pt x="49" y="36"/>
                  </a:cubicBezTo>
                  <a:cubicBezTo>
                    <a:pt x="48" y="35"/>
                    <a:pt x="48" y="34"/>
                    <a:pt x="48" y="34"/>
                  </a:cubicBezTo>
                  <a:cubicBezTo>
                    <a:pt x="48" y="27"/>
                    <a:pt x="48" y="27"/>
                    <a:pt x="48" y="27"/>
                  </a:cubicBezTo>
                  <a:cubicBezTo>
                    <a:pt x="48" y="27"/>
                    <a:pt x="48" y="26"/>
                    <a:pt x="49" y="25"/>
                  </a:cubicBezTo>
                  <a:cubicBezTo>
                    <a:pt x="50" y="25"/>
                    <a:pt x="50" y="24"/>
                    <a:pt x="51" y="24"/>
                  </a:cubicBezTo>
                  <a:cubicBezTo>
                    <a:pt x="57" y="24"/>
                    <a:pt x="57" y="24"/>
                    <a:pt x="57" y="24"/>
                  </a:cubicBezTo>
                  <a:cubicBezTo>
                    <a:pt x="58" y="24"/>
                    <a:pt x="59" y="25"/>
                    <a:pt x="59" y="25"/>
                  </a:cubicBezTo>
                  <a:cubicBezTo>
                    <a:pt x="60" y="26"/>
                    <a:pt x="60" y="27"/>
                    <a:pt x="60" y="27"/>
                  </a:cubicBezTo>
                  <a:close/>
                  <a:moveTo>
                    <a:pt x="60" y="52"/>
                  </a:moveTo>
                  <a:cubicBezTo>
                    <a:pt x="60" y="58"/>
                    <a:pt x="60" y="58"/>
                    <a:pt x="60" y="58"/>
                  </a:cubicBezTo>
                  <a:cubicBezTo>
                    <a:pt x="60" y="59"/>
                    <a:pt x="60" y="59"/>
                    <a:pt x="59" y="60"/>
                  </a:cubicBezTo>
                  <a:cubicBezTo>
                    <a:pt x="59" y="60"/>
                    <a:pt x="58" y="61"/>
                    <a:pt x="57" y="61"/>
                  </a:cubicBezTo>
                  <a:cubicBezTo>
                    <a:pt x="51" y="61"/>
                    <a:pt x="51" y="61"/>
                    <a:pt x="51" y="61"/>
                  </a:cubicBezTo>
                  <a:cubicBezTo>
                    <a:pt x="50" y="61"/>
                    <a:pt x="50" y="60"/>
                    <a:pt x="49" y="60"/>
                  </a:cubicBezTo>
                  <a:cubicBezTo>
                    <a:pt x="48" y="59"/>
                    <a:pt x="48" y="59"/>
                    <a:pt x="48" y="58"/>
                  </a:cubicBezTo>
                  <a:cubicBezTo>
                    <a:pt x="48" y="52"/>
                    <a:pt x="48" y="52"/>
                    <a:pt x="48" y="52"/>
                  </a:cubicBezTo>
                  <a:cubicBezTo>
                    <a:pt x="48" y="51"/>
                    <a:pt x="48" y="50"/>
                    <a:pt x="49" y="50"/>
                  </a:cubicBezTo>
                  <a:cubicBezTo>
                    <a:pt x="50" y="49"/>
                    <a:pt x="50" y="49"/>
                    <a:pt x="51" y="49"/>
                  </a:cubicBezTo>
                  <a:cubicBezTo>
                    <a:pt x="57" y="49"/>
                    <a:pt x="57" y="49"/>
                    <a:pt x="57" y="49"/>
                  </a:cubicBezTo>
                  <a:cubicBezTo>
                    <a:pt x="58" y="49"/>
                    <a:pt x="59" y="49"/>
                    <a:pt x="59" y="50"/>
                  </a:cubicBezTo>
                  <a:cubicBezTo>
                    <a:pt x="60" y="50"/>
                    <a:pt x="60" y="51"/>
                    <a:pt x="60" y="52"/>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50" y="85"/>
                    <a:pt x="49" y="84"/>
                  </a:cubicBezTo>
                  <a:cubicBezTo>
                    <a:pt x="48" y="83"/>
                    <a:pt x="48" y="83"/>
                    <a:pt x="48" y="82"/>
                  </a:cubicBezTo>
                  <a:cubicBezTo>
                    <a:pt x="48" y="76"/>
                    <a:pt x="48" y="76"/>
                    <a:pt x="48" y="76"/>
                  </a:cubicBezTo>
                  <a:cubicBezTo>
                    <a:pt x="48" y="75"/>
                    <a:pt x="48" y="74"/>
                    <a:pt x="49" y="74"/>
                  </a:cubicBezTo>
                  <a:cubicBezTo>
                    <a:pt x="50"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50" y="109"/>
                    <a:pt x="49" y="108"/>
                  </a:cubicBezTo>
                  <a:cubicBezTo>
                    <a:pt x="48" y="108"/>
                    <a:pt x="48" y="107"/>
                    <a:pt x="48" y="106"/>
                  </a:cubicBezTo>
                  <a:cubicBezTo>
                    <a:pt x="48" y="100"/>
                    <a:pt x="48" y="100"/>
                    <a:pt x="48" y="100"/>
                  </a:cubicBezTo>
                  <a:cubicBezTo>
                    <a:pt x="48" y="99"/>
                    <a:pt x="48" y="99"/>
                    <a:pt x="49" y="98"/>
                  </a:cubicBezTo>
                  <a:cubicBezTo>
                    <a:pt x="50" y="97"/>
                    <a:pt x="50" y="97"/>
                    <a:pt x="51" y="97"/>
                  </a:cubicBezTo>
                  <a:cubicBezTo>
                    <a:pt x="57" y="97"/>
                    <a:pt x="57" y="97"/>
                    <a:pt x="57" y="97"/>
                  </a:cubicBezTo>
                  <a:cubicBezTo>
                    <a:pt x="58" y="97"/>
                    <a:pt x="59" y="97"/>
                    <a:pt x="59" y="98"/>
                  </a:cubicBezTo>
                  <a:cubicBezTo>
                    <a:pt x="60" y="99"/>
                    <a:pt x="60" y="99"/>
                    <a:pt x="60" y="100"/>
                  </a:cubicBezTo>
                  <a:close/>
                  <a:moveTo>
                    <a:pt x="84" y="27"/>
                  </a:moveTo>
                  <a:cubicBezTo>
                    <a:pt x="84" y="34"/>
                    <a:pt x="84" y="34"/>
                    <a:pt x="84" y="34"/>
                  </a:cubicBezTo>
                  <a:cubicBezTo>
                    <a:pt x="84" y="34"/>
                    <a:pt x="84" y="35"/>
                    <a:pt x="84" y="36"/>
                  </a:cubicBezTo>
                  <a:cubicBezTo>
                    <a:pt x="83" y="36"/>
                    <a:pt x="82" y="37"/>
                    <a:pt x="81" y="37"/>
                  </a:cubicBezTo>
                  <a:cubicBezTo>
                    <a:pt x="75" y="37"/>
                    <a:pt x="75" y="37"/>
                    <a:pt x="75" y="37"/>
                  </a:cubicBezTo>
                  <a:cubicBezTo>
                    <a:pt x="75" y="37"/>
                    <a:pt x="74" y="36"/>
                    <a:pt x="73" y="36"/>
                  </a:cubicBezTo>
                  <a:cubicBezTo>
                    <a:pt x="73" y="35"/>
                    <a:pt x="72" y="34"/>
                    <a:pt x="72" y="34"/>
                  </a:cubicBezTo>
                  <a:cubicBezTo>
                    <a:pt x="72" y="27"/>
                    <a:pt x="72" y="27"/>
                    <a:pt x="72" y="27"/>
                  </a:cubicBezTo>
                  <a:cubicBezTo>
                    <a:pt x="72" y="27"/>
                    <a:pt x="73" y="26"/>
                    <a:pt x="73" y="25"/>
                  </a:cubicBezTo>
                  <a:cubicBezTo>
                    <a:pt x="74" y="25"/>
                    <a:pt x="75" y="24"/>
                    <a:pt x="75" y="24"/>
                  </a:cubicBezTo>
                  <a:cubicBezTo>
                    <a:pt x="81" y="24"/>
                    <a:pt x="81" y="24"/>
                    <a:pt x="81" y="24"/>
                  </a:cubicBezTo>
                  <a:cubicBezTo>
                    <a:pt x="82" y="24"/>
                    <a:pt x="83" y="25"/>
                    <a:pt x="84" y="25"/>
                  </a:cubicBezTo>
                  <a:cubicBezTo>
                    <a:pt x="84" y="26"/>
                    <a:pt x="84" y="27"/>
                    <a:pt x="84" y="27"/>
                  </a:cubicBezTo>
                  <a:close/>
                  <a:moveTo>
                    <a:pt x="84" y="52"/>
                  </a:moveTo>
                  <a:cubicBezTo>
                    <a:pt x="84" y="58"/>
                    <a:pt x="84" y="58"/>
                    <a:pt x="84" y="58"/>
                  </a:cubicBezTo>
                  <a:cubicBezTo>
                    <a:pt x="84" y="59"/>
                    <a:pt x="84" y="59"/>
                    <a:pt x="84" y="60"/>
                  </a:cubicBezTo>
                  <a:cubicBezTo>
                    <a:pt x="83" y="60"/>
                    <a:pt x="82" y="61"/>
                    <a:pt x="81" y="61"/>
                  </a:cubicBezTo>
                  <a:cubicBezTo>
                    <a:pt x="75" y="61"/>
                    <a:pt x="75" y="61"/>
                    <a:pt x="75" y="61"/>
                  </a:cubicBezTo>
                  <a:cubicBezTo>
                    <a:pt x="75" y="61"/>
                    <a:pt x="74" y="60"/>
                    <a:pt x="73" y="60"/>
                  </a:cubicBezTo>
                  <a:cubicBezTo>
                    <a:pt x="73" y="59"/>
                    <a:pt x="72" y="59"/>
                    <a:pt x="72" y="58"/>
                  </a:cubicBezTo>
                  <a:cubicBezTo>
                    <a:pt x="72" y="52"/>
                    <a:pt x="72" y="52"/>
                    <a:pt x="72" y="52"/>
                  </a:cubicBezTo>
                  <a:cubicBezTo>
                    <a:pt x="72" y="51"/>
                    <a:pt x="73" y="50"/>
                    <a:pt x="73" y="50"/>
                  </a:cubicBezTo>
                  <a:cubicBezTo>
                    <a:pt x="74" y="49"/>
                    <a:pt x="75" y="49"/>
                    <a:pt x="75" y="49"/>
                  </a:cubicBezTo>
                  <a:cubicBezTo>
                    <a:pt x="81" y="49"/>
                    <a:pt x="81" y="49"/>
                    <a:pt x="81" y="49"/>
                  </a:cubicBezTo>
                  <a:cubicBezTo>
                    <a:pt x="82" y="49"/>
                    <a:pt x="83" y="49"/>
                    <a:pt x="84" y="50"/>
                  </a:cubicBezTo>
                  <a:cubicBezTo>
                    <a:pt x="84" y="50"/>
                    <a:pt x="84" y="51"/>
                    <a:pt x="84" y="52"/>
                  </a:cubicBezTo>
                  <a:close/>
                  <a:moveTo>
                    <a:pt x="84" y="76"/>
                  </a:moveTo>
                  <a:cubicBezTo>
                    <a:pt x="84" y="82"/>
                    <a:pt x="84" y="82"/>
                    <a:pt x="84" y="82"/>
                  </a:cubicBezTo>
                  <a:cubicBezTo>
                    <a:pt x="84" y="83"/>
                    <a:pt x="84" y="83"/>
                    <a:pt x="84" y="84"/>
                  </a:cubicBezTo>
                  <a:cubicBezTo>
                    <a:pt x="83" y="85"/>
                    <a:pt x="82" y="85"/>
                    <a:pt x="81" y="85"/>
                  </a:cubicBezTo>
                  <a:cubicBezTo>
                    <a:pt x="75" y="85"/>
                    <a:pt x="75" y="85"/>
                    <a:pt x="75" y="85"/>
                  </a:cubicBezTo>
                  <a:cubicBezTo>
                    <a:pt x="75" y="85"/>
                    <a:pt x="74" y="85"/>
                    <a:pt x="73" y="84"/>
                  </a:cubicBezTo>
                  <a:cubicBezTo>
                    <a:pt x="73" y="83"/>
                    <a:pt x="72" y="83"/>
                    <a:pt x="72" y="82"/>
                  </a:cubicBezTo>
                  <a:cubicBezTo>
                    <a:pt x="72" y="76"/>
                    <a:pt x="72" y="76"/>
                    <a:pt x="72" y="76"/>
                  </a:cubicBezTo>
                  <a:cubicBezTo>
                    <a:pt x="72" y="75"/>
                    <a:pt x="73" y="74"/>
                    <a:pt x="73" y="74"/>
                  </a:cubicBezTo>
                  <a:cubicBezTo>
                    <a:pt x="74" y="73"/>
                    <a:pt x="75" y="73"/>
                    <a:pt x="75" y="73"/>
                  </a:cubicBezTo>
                  <a:cubicBezTo>
                    <a:pt x="81" y="73"/>
                    <a:pt x="81" y="73"/>
                    <a:pt x="81" y="73"/>
                  </a:cubicBezTo>
                  <a:cubicBezTo>
                    <a:pt x="82" y="73"/>
                    <a:pt x="83" y="73"/>
                    <a:pt x="84" y="74"/>
                  </a:cubicBezTo>
                  <a:cubicBezTo>
                    <a:pt x="84" y="74"/>
                    <a:pt x="84" y="75"/>
                    <a:pt x="84" y="76"/>
                  </a:cubicBezTo>
                  <a:close/>
                  <a:moveTo>
                    <a:pt x="84" y="100"/>
                  </a:moveTo>
                  <a:cubicBezTo>
                    <a:pt x="84" y="106"/>
                    <a:pt x="84" y="106"/>
                    <a:pt x="84" y="106"/>
                  </a:cubicBezTo>
                  <a:cubicBezTo>
                    <a:pt x="84" y="107"/>
                    <a:pt x="84" y="108"/>
                    <a:pt x="84" y="108"/>
                  </a:cubicBezTo>
                  <a:cubicBezTo>
                    <a:pt x="83" y="109"/>
                    <a:pt x="82" y="109"/>
                    <a:pt x="81" y="109"/>
                  </a:cubicBezTo>
                  <a:cubicBezTo>
                    <a:pt x="75" y="109"/>
                    <a:pt x="75" y="109"/>
                    <a:pt x="75" y="109"/>
                  </a:cubicBezTo>
                  <a:cubicBezTo>
                    <a:pt x="75" y="109"/>
                    <a:pt x="74" y="109"/>
                    <a:pt x="73" y="108"/>
                  </a:cubicBezTo>
                  <a:cubicBezTo>
                    <a:pt x="73" y="108"/>
                    <a:pt x="72" y="107"/>
                    <a:pt x="72" y="106"/>
                  </a:cubicBezTo>
                  <a:cubicBezTo>
                    <a:pt x="72" y="100"/>
                    <a:pt x="72" y="100"/>
                    <a:pt x="72" y="100"/>
                  </a:cubicBezTo>
                  <a:cubicBezTo>
                    <a:pt x="72" y="99"/>
                    <a:pt x="73" y="99"/>
                    <a:pt x="73" y="98"/>
                  </a:cubicBezTo>
                  <a:cubicBezTo>
                    <a:pt x="74" y="97"/>
                    <a:pt x="75" y="97"/>
                    <a:pt x="75" y="97"/>
                  </a:cubicBezTo>
                  <a:cubicBezTo>
                    <a:pt x="81" y="97"/>
                    <a:pt x="81" y="97"/>
                    <a:pt x="81" y="97"/>
                  </a:cubicBezTo>
                  <a:cubicBezTo>
                    <a:pt x="82" y="97"/>
                    <a:pt x="83" y="97"/>
                    <a:pt x="84" y="98"/>
                  </a:cubicBezTo>
                  <a:cubicBezTo>
                    <a:pt x="84" y="99"/>
                    <a:pt x="84" y="99"/>
                    <a:pt x="84" y="100"/>
                  </a:cubicBezTo>
                  <a:close/>
                  <a:moveTo>
                    <a:pt x="109" y="27"/>
                  </a:moveTo>
                  <a:cubicBezTo>
                    <a:pt x="109" y="34"/>
                    <a:pt x="109" y="34"/>
                    <a:pt x="109" y="34"/>
                  </a:cubicBezTo>
                  <a:cubicBezTo>
                    <a:pt x="109" y="34"/>
                    <a:pt x="108" y="35"/>
                    <a:pt x="108" y="36"/>
                  </a:cubicBezTo>
                  <a:cubicBezTo>
                    <a:pt x="107" y="36"/>
                    <a:pt x="106" y="37"/>
                    <a:pt x="106" y="37"/>
                  </a:cubicBezTo>
                  <a:cubicBezTo>
                    <a:pt x="100" y="37"/>
                    <a:pt x="100" y="37"/>
                    <a:pt x="100" y="37"/>
                  </a:cubicBezTo>
                  <a:cubicBezTo>
                    <a:pt x="99" y="37"/>
                    <a:pt x="98" y="36"/>
                    <a:pt x="97" y="36"/>
                  </a:cubicBezTo>
                  <a:cubicBezTo>
                    <a:pt x="97" y="35"/>
                    <a:pt x="97" y="34"/>
                    <a:pt x="97" y="34"/>
                  </a:cubicBezTo>
                  <a:cubicBezTo>
                    <a:pt x="97" y="27"/>
                    <a:pt x="97" y="27"/>
                    <a:pt x="97" y="27"/>
                  </a:cubicBezTo>
                  <a:cubicBezTo>
                    <a:pt x="97" y="27"/>
                    <a:pt x="97" y="26"/>
                    <a:pt x="97" y="25"/>
                  </a:cubicBezTo>
                  <a:cubicBezTo>
                    <a:pt x="98" y="25"/>
                    <a:pt x="99" y="24"/>
                    <a:pt x="100" y="24"/>
                  </a:cubicBezTo>
                  <a:cubicBezTo>
                    <a:pt x="106" y="24"/>
                    <a:pt x="106" y="24"/>
                    <a:pt x="106" y="24"/>
                  </a:cubicBezTo>
                  <a:cubicBezTo>
                    <a:pt x="106" y="24"/>
                    <a:pt x="107" y="25"/>
                    <a:pt x="108" y="25"/>
                  </a:cubicBezTo>
                  <a:cubicBezTo>
                    <a:pt x="108" y="26"/>
                    <a:pt x="109" y="27"/>
                    <a:pt x="109" y="27"/>
                  </a:cubicBezTo>
                  <a:close/>
                  <a:moveTo>
                    <a:pt x="109" y="52"/>
                  </a:moveTo>
                  <a:cubicBezTo>
                    <a:pt x="109" y="58"/>
                    <a:pt x="109" y="58"/>
                    <a:pt x="109" y="58"/>
                  </a:cubicBezTo>
                  <a:cubicBezTo>
                    <a:pt x="109" y="59"/>
                    <a:pt x="108" y="59"/>
                    <a:pt x="108" y="60"/>
                  </a:cubicBezTo>
                  <a:cubicBezTo>
                    <a:pt x="107" y="60"/>
                    <a:pt x="106" y="61"/>
                    <a:pt x="106" y="61"/>
                  </a:cubicBezTo>
                  <a:cubicBezTo>
                    <a:pt x="100" y="61"/>
                    <a:pt x="100" y="61"/>
                    <a:pt x="100" y="61"/>
                  </a:cubicBezTo>
                  <a:cubicBezTo>
                    <a:pt x="99" y="61"/>
                    <a:pt x="98" y="60"/>
                    <a:pt x="97" y="60"/>
                  </a:cubicBezTo>
                  <a:cubicBezTo>
                    <a:pt x="97" y="59"/>
                    <a:pt x="97" y="59"/>
                    <a:pt x="97" y="58"/>
                  </a:cubicBezTo>
                  <a:cubicBezTo>
                    <a:pt x="97" y="52"/>
                    <a:pt x="97" y="52"/>
                    <a:pt x="97" y="52"/>
                  </a:cubicBezTo>
                  <a:cubicBezTo>
                    <a:pt x="97" y="51"/>
                    <a:pt x="97" y="50"/>
                    <a:pt x="97" y="50"/>
                  </a:cubicBezTo>
                  <a:cubicBezTo>
                    <a:pt x="98" y="49"/>
                    <a:pt x="99" y="49"/>
                    <a:pt x="100" y="49"/>
                  </a:cubicBezTo>
                  <a:cubicBezTo>
                    <a:pt x="106" y="49"/>
                    <a:pt x="106" y="49"/>
                    <a:pt x="106" y="49"/>
                  </a:cubicBezTo>
                  <a:cubicBezTo>
                    <a:pt x="106" y="49"/>
                    <a:pt x="107" y="49"/>
                    <a:pt x="108" y="50"/>
                  </a:cubicBezTo>
                  <a:cubicBezTo>
                    <a:pt x="108" y="50"/>
                    <a:pt x="109" y="51"/>
                    <a:pt x="109" y="52"/>
                  </a:cubicBezTo>
                  <a:close/>
                  <a:moveTo>
                    <a:pt x="109" y="76"/>
                  </a:moveTo>
                  <a:cubicBezTo>
                    <a:pt x="109" y="82"/>
                    <a:pt x="109" y="82"/>
                    <a:pt x="109" y="82"/>
                  </a:cubicBezTo>
                  <a:cubicBezTo>
                    <a:pt x="109" y="83"/>
                    <a:pt x="108" y="83"/>
                    <a:pt x="108" y="84"/>
                  </a:cubicBezTo>
                  <a:cubicBezTo>
                    <a:pt x="107" y="85"/>
                    <a:pt x="106" y="85"/>
                    <a:pt x="106" y="85"/>
                  </a:cubicBezTo>
                  <a:cubicBezTo>
                    <a:pt x="100" y="85"/>
                    <a:pt x="100" y="85"/>
                    <a:pt x="100" y="85"/>
                  </a:cubicBezTo>
                  <a:cubicBezTo>
                    <a:pt x="99" y="85"/>
                    <a:pt x="98" y="85"/>
                    <a:pt x="97" y="84"/>
                  </a:cubicBezTo>
                  <a:cubicBezTo>
                    <a:pt x="97" y="83"/>
                    <a:pt x="97" y="83"/>
                    <a:pt x="97" y="82"/>
                  </a:cubicBezTo>
                  <a:cubicBezTo>
                    <a:pt x="97" y="76"/>
                    <a:pt x="97" y="76"/>
                    <a:pt x="97" y="76"/>
                  </a:cubicBezTo>
                  <a:cubicBezTo>
                    <a:pt x="97" y="75"/>
                    <a:pt x="97" y="74"/>
                    <a:pt x="97" y="74"/>
                  </a:cubicBezTo>
                  <a:cubicBezTo>
                    <a:pt x="98" y="73"/>
                    <a:pt x="99" y="73"/>
                    <a:pt x="100" y="73"/>
                  </a:cubicBezTo>
                  <a:cubicBezTo>
                    <a:pt x="106" y="73"/>
                    <a:pt x="106" y="73"/>
                    <a:pt x="106"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6" y="109"/>
                  </a:cubicBezTo>
                  <a:cubicBezTo>
                    <a:pt x="100" y="109"/>
                    <a:pt x="100" y="109"/>
                    <a:pt x="100" y="109"/>
                  </a:cubicBezTo>
                  <a:cubicBezTo>
                    <a:pt x="99" y="109"/>
                    <a:pt x="98" y="109"/>
                    <a:pt x="97" y="108"/>
                  </a:cubicBezTo>
                  <a:cubicBezTo>
                    <a:pt x="97" y="108"/>
                    <a:pt x="97" y="107"/>
                    <a:pt x="97" y="106"/>
                  </a:cubicBezTo>
                  <a:cubicBezTo>
                    <a:pt x="97" y="100"/>
                    <a:pt x="97" y="100"/>
                    <a:pt x="97" y="100"/>
                  </a:cubicBezTo>
                  <a:cubicBezTo>
                    <a:pt x="97" y="99"/>
                    <a:pt x="97" y="99"/>
                    <a:pt x="97" y="98"/>
                  </a:cubicBezTo>
                  <a:cubicBezTo>
                    <a:pt x="98" y="97"/>
                    <a:pt x="99" y="97"/>
                    <a:pt x="100" y="97"/>
                  </a:cubicBezTo>
                  <a:cubicBezTo>
                    <a:pt x="106" y="97"/>
                    <a:pt x="106" y="97"/>
                    <a:pt x="106"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6" y="133"/>
                  </a:cubicBezTo>
                  <a:cubicBezTo>
                    <a:pt x="100" y="133"/>
                    <a:pt x="100" y="133"/>
                    <a:pt x="100" y="133"/>
                  </a:cubicBezTo>
                  <a:cubicBezTo>
                    <a:pt x="99" y="133"/>
                    <a:pt x="98" y="133"/>
                    <a:pt x="97" y="132"/>
                  </a:cubicBezTo>
                  <a:cubicBezTo>
                    <a:pt x="97" y="132"/>
                    <a:pt x="97" y="131"/>
                    <a:pt x="97" y="130"/>
                  </a:cubicBezTo>
                  <a:cubicBezTo>
                    <a:pt x="97" y="124"/>
                    <a:pt x="97" y="124"/>
                    <a:pt x="97" y="124"/>
                  </a:cubicBezTo>
                  <a:cubicBezTo>
                    <a:pt x="97" y="123"/>
                    <a:pt x="97" y="123"/>
                    <a:pt x="97" y="122"/>
                  </a:cubicBezTo>
                  <a:cubicBezTo>
                    <a:pt x="98" y="122"/>
                    <a:pt x="99" y="121"/>
                    <a:pt x="100" y="121"/>
                  </a:cubicBezTo>
                  <a:cubicBezTo>
                    <a:pt x="106" y="121"/>
                    <a:pt x="106" y="121"/>
                    <a:pt x="106" y="121"/>
                  </a:cubicBezTo>
                  <a:cubicBezTo>
                    <a:pt x="106" y="121"/>
                    <a:pt x="107" y="122"/>
                    <a:pt x="108" y="122"/>
                  </a:cubicBezTo>
                  <a:cubicBezTo>
                    <a:pt x="108" y="123"/>
                    <a:pt x="109" y="123"/>
                    <a:pt x="109" y="124"/>
                  </a:cubicBezTo>
                  <a:close/>
                </a:path>
              </a:pathLst>
            </a:custGeom>
            <a:solidFill>
              <a:schemeClr val="dk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grpSp>
        <p:nvGrpSpPr>
          <p:cNvPr id="1647" name="Google Shape;1647;p58"/>
          <p:cNvGrpSpPr/>
          <p:nvPr/>
        </p:nvGrpSpPr>
        <p:grpSpPr>
          <a:xfrm>
            <a:off x="660460" y="1994590"/>
            <a:ext cx="8124764" cy="1735854"/>
            <a:chOff x="560446" y="2441393"/>
            <a:chExt cx="11071046" cy="2429383"/>
          </a:xfrm>
        </p:grpSpPr>
        <p:sp>
          <p:nvSpPr>
            <p:cNvPr id="1648" name="Google Shape;1648;p58"/>
            <p:cNvSpPr/>
            <p:nvPr/>
          </p:nvSpPr>
          <p:spPr>
            <a:xfrm>
              <a:off x="1172847" y="2441393"/>
              <a:ext cx="963988" cy="1077402"/>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accent5"/>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49" name="Google Shape;1649;p58"/>
            <p:cNvSpPr/>
            <p:nvPr/>
          </p:nvSpPr>
          <p:spPr>
            <a:xfrm>
              <a:off x="2799318" y="2617201"/>
              <a:ext cx="942216" cy="908988"/>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accent5"/>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0" name="Google Shape;1650;p58"/>
            <p:cNvSpPr/>
            <p:nvPr/>
          </p:nvSpPr>
          <p:spPr>
            <a:xfrm>
              <a:off x="9997898" y="2617201"/>
              <a:ext cx="1375172" cy="1111603"/>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accent5"/>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1" name="Google Shape;1651;p58"/>
            <p:cNvSpPr/>
            <p:nvPr/>
          </p:nvSpPr>
          <p:spPr>
            <a:xfrm>
              <a:off x="7972620" y="2560087"/>
              <a:ext cx="1240730" cy="958709"/>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accent5"/>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2" name="Google Shape;1652;p58"/>
            <p:cNvSpPr/>
            <p:nvPr/>
          </p:nvSpPr>
          <p:spPr>
            <a:xfrm>
              <a:off x="5966610" y="2556211"/>
              <a:ext cx="1240730" cy="928016"/>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accent5"/>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3" name="Google Shape;1653;p58"/>
            <p:cNvSpPr/>
            <p:nvPr/>
          </p:nvSpPr>
          <p:spPr>
            <a:xfrm>
              <a:off x="560446" y="3852715"/>
              <a:ext cx="17991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Governance, Leadership, and Strategy</a:t>
              </a:r>
              <a:endParaRPr sz="1400" b="0" i="0" u="none" strike="noStrike" cap="none">
                <a:solidFill>
                  <a:schemeClr val="dk1"/>
                </a:solidFill>
                <a:latin typeface="Arial"/>
                <a:ea typeface="Arial"/>
                <a:cs typeface="Arial"/>
                <a:sym typeface="Arial"/>
              </a:endParaRPr>
            </a:p>
          </p:txBody>
        </p:sp>
        <p:sp>
          <p:nvSpPr>
            <p:cNvPr id="1654" name="Google Shape;1654;p58"/>
            <p:cNvSpPr/>
            <p:nvPr/>
          </p:nvSpPr>
          <p:spPr>
            <a:xfrm>
              <a:off x="2422849" y="3854976"/>
              <a:ext cx="1684499"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Human Resources Processes</a:t>
              </a:r>
              <a:endParaRPr sz="1400" b="0" i="0" u="none" strike="noStrike" cap="none">
                <a:solidFill>
                  <a:schemeClr val="dk1"/>
                </a:solidFill>
                <a:latin typeface="Arial"/>
                <a:ea typeface="Arial"/>
                <a:cs typeface="Arial"/>
                <a:sym typeface="Arial"/>
              </a:endParaRPr>
            </a:p>
          </p:txBody>
        </p:sp>
        <p:sp>
          <p:nvSpPr>
            <p:cNvPr id="1655" name="Google Shape;1655;p58"/>
            <p:cNvSpPr/>
            <p:nvPr/>
          </p:nvSpPr>
          <p:spPr>
            <a:xfrm>
              <a:off x="4099238" y="3852715"/>
              <a:ext cx="1496401"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Values and Culture</a:t>
              </a:r>
              <a:endParaRPr sz="1400" b="0" i="0" u="none" strike="noStrike" cap="none">
                <a:solidFill>
                  <a:schemeClr val="dk1"/>
                </a:solidFill>
                <a:latin typeface="Arial"/>
                <a:ea typeface="Arial"/>
                <a:cs typeface="Arial"/>
                <a:sym typeface="Arial"/>
              </a:endParaRPr>
            </a:p>
          </p:txBody>
        </p:sp>
        <p:sp>
          <p:nvSpPr>
            <p:cNvPr id="1656" name="Google Shape;1656;p58"/>
            <p:cNvSpPr/>
            <p:nvPr/>
          </p:nvSpPr>
          <p:spPr>
            <a:xfrm>
              <a:off x="7777968" y="3852715"/>
              <a:ext cx="18309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Diversity Across the Value Chain</a:t>
              </a:r>
              <a:endParaRPr sz="1400" b="0" i="0" u="none" strike="noStrike" cap="none">
                <a:solidFill>
                  <a:schemeClr val="dk1"/>
                </a:solidFill>
                <a:latin typeface="Arial"/>
                <a:ea typeface="Arial"/>
                <a:cs typeface="Arial"/>
                <a:sym typeface="Arial"/>
              </a:endParaRPr>
            </a:p>
          </p:txBody>
        </p:sp>
        <p:sp>
          <p:nvSpPr>
            <p:cNvPr id="1657" name="Google Shape;1657;p58"/>
            <p:cNvSpPr/>
            <p:nvPr/>
          </p:nvSpPr>
          <p:spPr>
            <a:xfrm>
              <a:off x="9800592" y="3852715"/>
              <a:ext cx="18309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Outreach and Expanding the Pool</a:t>
              </a:r>
              <a:endParaRPr sz="1400" b="0" i="0" u="none" strike="noStrike" cap="none">
                <a:solidFill>
                  <a:schemeClr val="dk1"/>
                </a:solidFill>
                <a:latin typeface="Arial"/>
                <a:ea typeface="Arial"/>
                <a:cs typeface="Arial"/>
                <a:sym typeface="Arial"/>
              </a:endParaRPr>
            </a:p>
          </p:txBody>
        </p:sp>
        <p:sp>
          <p:nvSpPr>
            <p:cNvPr id="1658" name="Google Shape;1658;p58"/>
            <p:cNvSpPr/>
            <p:nvPr/>
          </p:nvSpPr>
          <p:spPr>
            <a:xfrm>
              <a:off x="5587527" y="3852714"/>
              <a:ext cx="1998900" cy="1015800"/>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Measuring and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Tracking EDI</a:t>
              </a:r>
              <a:endParaRPr sz="1400" b="0" i="0" u="none" strike="noStrike" cap="none">
                <a:solidFill>
                  <a:schemeClr val="dk1"/>
                </a:solidFill>
                <a:latin typeface="Arial"/>
                <a:ea typeface="Arial"/>
                <a:cs typeface="Arial"/>
                <a:sym typeface="Arial"/>
              </a:endParaRPr>
            </a:p>
          </p:txBody>
        </p:sp>
      </p:grpSp>
      <p:sp>
        <p:nvSpPr>
          <p:cNvPr id="1659" name="Google Shape;1659;p58"/>
          <p:cNvSpPr txBox="1"/>
          <p:nvPr/>
        </p:nvSpPr>
        <p:spPr>
          <a:xfrm>
            <a:off x="710804" y="1214845"/>
            <a:ext cx="5843475" cy="39238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lt1"/>
                </a:solidFill>
                <a:latin typeface="Arial"/>
                <a:ea typeface="Arial"/>
                <a:cs typeface="Arial"/>
                <a:sym typeface="Arial"/>
              </a:rPr>
              <a:t>The Diversity Assessment Tool</a:t>
            </a:r>
            <a:endParaRPr sz="1050" b="0" i="0" u="none" strike="noStrike" cap="none">
              <a:solidFill>
                <a:srgbClr val="000000"/>
              </a:solidFill>
              <a:latin typeface="Arial"/>
              <a:ea typeface="Arial"/>
              <a:cs typeface="Arial"/>
              <a:sym typeface="Arial"/>
            </a:endParaRPr>
          </a:p>
        </p:txBody>
      </p:sp>
      <p:sp>
        <p:nvSpPr>
          <p:cNvPr id="1660" name="Google Shape;1660;p58"/>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t>Diversity Assessment Tool (DAT)</a:t>
            </a:r>
            <a:endParaRPr/>
          </a:p>
        </p:txBody>
      </p:sp>
      <p:pic>
        <p:nvPicPr>
          <p:cNvPr id="1661" name="Google Shape;1661;p58" descr="World"/>
          <p:cNvPicPr preferRelativeResize="0"/>
          <p:nvPr/>
        </p:nvPicPr>
        <p:blipFill rotWithShape="1">
          <a:blip r:embed="rId3">
            <a:alphaModFix/>
          </a:blip>
          <a:srcRect/>
          <a:stretch/>
        </p:blipFill>
        <p:spPr>
          <a:xfrm>
            <a:off x="3354245" y="1969953"/>
            <a:ext cx="910541" cy="91054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59"/>
          <p:cNvSpPr txBox="1">
            <a:spLocks noGrp="1"/>
          </p:cNvSpPr>
          <p:nvPr>
            <p:ph type="title"/>
          </p:nvPr>
        </p:nvSpPr>
        <p:spPr>
          <a:xfrm>
            <a:off x="395287" y="376239"/>
            <a:ext cx="8389937" cy="39627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000"/>
              <a:buFont typeface="Arial"/>
              <a:buNone/>
            </a:pPr>
            <a:r>
              <a:rPr lang="en-US" sz="2400"/>
              <a:t>Diversity and Inclusion Across the Value Chain</a:t>
            </a:r>
            <a:endParaRPr sz="2400"/>
          </a:p>
        </p:txBody>
      </p:sp>
      <p:sp>
        <p:nvSpPr>
          <p:cNvPr id="1667" name="Google Shape;1667;p59"/>
          <p:cNvSpPr txBox="1">
            <a:spLocks noGrp="1"/>
          </p:cNvSpPr>
          <p:nvPr>
            <p:ph type="sldNum" idx="12"/>
          </p:nvPr>
        </p:nvSpPr>
        <p:spPr>
          <a:xfrm>
            <a:off x="0" y="4767263"/>
            <a:ext cx="384175"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solidFill>
                  <a:schemeClr val="lt1"/>
                </a:solidFill>
              </a:rPr>
              <a:t>66</a:t>
            </a:fld>
            <a:endParaRPr>
              <a:solidFill>
                <a:schemeClr val="lt1"/>
              </a:solidFill>
            </a:endParaRPr>
          </a:p>
        </p:txBody>
      </p:sp>
      <p:grpSp>
        <p:nvGrpSpPr>
          <p:cNvPr id="1668" name="Google Shape;1668;p59"/>
          <p:cNvGrpSpPr/>
          <p:nvPr/>
        </p:nvGrpSpPr>
        <p:grpSpPr>
          <a:xfrm>
            <a:off x="395287" y="1305885"/>
            <a:ext cx="8389937" cy="3208571"/>
            <a:chOff x="97719" y="1433475"/>
            <a:chExt cx="8772144" cy="3263794"/>
          </a:xfrm>
        </p:grpSpPr>
        <p:grpSp>
          <p:nvGrpSpPr>
            <p:cNvPr id="1669" name="Google Shape;1669;p59"/>
            <p:cNvGrpSpPr/>
            <p:nvPr/>
          </p:nvGrpSpPr>
          <p:grpSpPr>
            <a:xfrm>
              <a:off x="7738637" y="1433475"/>
              <a:ext cx="1131226" cy="3256102"/>
              <a:chOff x="7738637" y="1433475"/>
              <a:chExt cx="1131226" cy="3256102"/>
            </a:xfrm>
          </p:grpSpPr>
          <p:sp>
            <p:nvSpPr>
              <p:cNvPr id="1670" name="Google Shape;1670;p59"/>
              <p:cNvSpPr/>
              <p:nvPr/>
            </p:nvSpPr>
            <p:spPr>
              <a:xfrm>
                <a:off x="7738637" y="1433475"/>
                <a:ext cx="1131226" cy="1733472"/>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71" name="Google Shape;1671;p59"/>
              <p:cNvSpPr/>
              <p:nvPr/>
            </p:nvSpPr>
            <p:spPr>
              <a:xfrm rot="10800000" flipH="1">
                <a:off x="7738637" y="3166947"/>
                <a:ext cx="1131226" cy="1522630"/>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672" name="Google Shape;1672;p59"/>
            <p:cNvSpPr/>
            <p:nvPr/>
          </p:nvSpPr>
          <p:spPr>
            <a:xfrm>
              <a:off x="704214" y="1433475"/>
              <a:ext cx="1406885" cy="17334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673" name="Google Shape;1673;p59"/>
            <p:cNvSpPr/>
            <p:nvPr/>
          </p:nvSpPr>
          <p:spPr>
            <a:xfrm>
              <a:off x="2111099" y="1433475"/>
              <a:ext cx="1406885" cy="173347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674" name="Google Shape;1674;p59"/>
            <p:cNvSpPr/>
            <p:nvPr/>
          </p:nvSpPr>
          <p:spPr>
            <a:xfrm>
              <a:off x="3517983" y="1433475"/>
              <a:ext cx="1406885" cy="1733472"/>
            </a:xfrm>
            <a:prstGeom prst="rect">
              <a:avLst/>
            </a:prstGeom>
            <a:solidFill>
              <a:srgbClr val="9303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675" name="Google Shape;1675;p59"/>
            <p:cNvSpPr/>
            <p:nvPr/>
          </p:nvSpPr>
          <p:spPr>
            <a:xfrm>
              <a:off x="4924868" y="1433475"/>
              <a:ext cx="1406885" cy="17334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676" name="Google Shape;1676;p59"/>
            <p:cNvSpPr/>
            <p:nvPr/>
          </p:nvSpPr>
          <p:spPr>
            <a:xfrm>
              <a:off x="6331752" y="1433475"/>
              <a:ext cx="1406885" cy="173347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677" name="Google Shape;1677;p59"/>
            <p:cNvSpPr txBox="1"/>
            <p:nvPr/>
          </p:nvSpPr>
          <p:spPr>
            <a:xfrm>
              <a:off x="793807" y="2486700"/>
              <a:ext cx="12231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Inbound</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Logistics</a:t>
              </a:r>
              <a:endParaRPr sz="1400" b="1" i="0" u="none" strike="noStrike" cap="none">
                <a:solidFill>
                  <a:schemeClr val="lt1"/>
                </a:solidFill>
                <a:latin typeface="Arial"/>
                <a:ea typeface="Arial"/>
                <a:cs typeface="Arial"/>
                <a:sym typeface="Arial"/>
              </a:endParaRPr>
            </a:p>
          </p:txBody>
        </p:sp>
        <p:sp>
          <p:nvSpPr>
            <p:cNvPr id="1678" name="Google Shape;1678;p59"/>
            <p:cNvSpPr txBox="1"/>
            <p:nvPr/>
          </p:nvSpPr>
          <p:spPr>
            <a:xfrm>
              <a:off x="3609870" y="2486700"/>
              <a:ext cx="12231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Outbound</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Logistics</a:t>
              </a:r>
              <a:endParaRPr sz="1400" b="1" i="0" u="none" strike="noStrike" cap="none">
                <a:solidFill>
                  <a:schemeClr val="lt1"/>
                </a:solidFill>
                <a:latin typeface="Arial"/>
                <a:ea typeface="Arial"/>
                <a:cs typeface="Arial"/>
                <a:sym typeface="Arial"/>
              </a:endParaRPr>
            </a:p>
          </p:txBody>
        </p:sp>
        <p:sp>
          <p:nvSpPr>
            <p:cNvPr id="1679" name="Google Shape;1679;p59"/>
            <p:cNvSpPr txBox="1"/>
            <p:nvPr/>
          </p:nvSpPr>
          <p:spPr>
            <a:xfrm>
              <a:off x="5016755" y="2486700"/>
              <a:ext cx="12231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Marketing</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&amp; Sales</a:t>
              </a:r>
              <a:endParaRPr sz="1400" b="1" i="0" u="none" strike="noStrike" cap="none">
                <a:solidFill>
                  <a:schemeClr val="lt1"/>
                </a:solidFill>
                <a:latin typeface="Arial"/>
                <a:ea typeface="Arial"/>
                <a:cs typeface="Arial"/>
                <a:sym typeface="Arial"/>
              </a:endParaRPr>
            </a:p>
          </p:txBody>
        </p:sp>
        <p:sp>
          <p:nvSpPr>
            <p:cNvPr id="1680" name="Google Shape;1680;p59"/>
            <p:cNvSpPr txBox="1"/>
            <p:nvPr/>
          </p:nvSpPr>
          <p:spPr>
            <a:xfrm>
              <a:off x="6423639" y="2486700"/>
              <a:ext cx="122311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Service</a:t>
              </a:r>
              <a:endParaRPr sz="1400" b="1" i="0" u="none" strike="noStrike" cap="none">
                <a:solidFill>
                  <a:schemeClr val="lt1"/>
                </a:solidFill>
                <a:latin typeface="Arial"/>
                <a:ea typeface="Arial"/>
                <a:cs typeface="Arial"/>
                <a:sym typeface="Arial"/>
              </a:endParaRPr>
            </a:p>
          </p:txBody>
        </p:sp>
        <p:sp>
          <p:nvSpPr>
            <p:cNvPr id="1681" name="Google Shape;1681;p59"/>
            <p:cNvSpPr txBox="1"/>
            <p:nvPr/>
          </p:nvSpPr>
          <p:spPr>
            <a:xfrm>
              <a:off x="2202985" y="2486700"/>
              <a:ext cx="122311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Operations</a:t>
              </a:r>
              <a:endParaRPr sz="1400" b="1" i="0" u="none" strike="noStrike" cap="none">
                <a:solidFill>
                  <a:schemeClr val="lt1"/>
                </a:solidFill>
                <a:latin typeface="Arial"/>
                <a:ea typeface="Arial"/>
                <a:cs typeface="Arial"/>
                <a:sym typeface="Arial"/>
              </a:endParaRPr>
            </a:p>
          </p:txBody>
        </p:sp>
        <p:sp>
          <p:nvSpPr>
            <p:cNvPr id="1682" name="Google Shape;1682;p59"/>
            <p:cNvSpPr/>
            <p:nvPr/>
          </p:nvSpPr>
          <p:spPr>
            <a:xfrm>
              <a:off x="5249954" y="1683209"/>
              <a:ext cx="749317" cy="681672"/>
            </a:xfrm>
            <a:custGeom>
              <a:avLst/>
              <a:gdLst/>
              <a:ahLst/>
              <a:cxnLst/>
              <a:rect l="l" t="t" r="r" b="b"/>
              <a:pathLst>
                <a:path w="265" h="239" extrusionOk="0">
                  <a:moveTo>
                    <a:pt x="170" y="149"/>
                  </a:moveTo>
                  <a:cubicBezTo>
                    <a:pt x="171" y="149"/>
                    <a:pt x="172" y="149"/>
                    <a:pt x="172" y="149"/>
                  </a:cubicBezTo>
                  <a:cubicBezTo>
                    <a:pt x="172" y="173"/>
                    <a:pt x="172" y="173"/>
                    <a:pt x="172" y="173"/>
                  </a:cubicBezTo>
                  <a:cubicBezTo>
                    <a:pt x="172" y="188"/>
                    <a:pt x="161" y="199"/>
                    <a:pt x="146" y="199"/>
                  </a:cubicBezTo>
                  <a:cubicBezTo>
                    <a:pt x="79" y="199"/>
                    <a:pt x="79" y="199"/>
                    <a:pt x="79" y="199"/>
                  </a:cubicBezTo>
                  <a:cubicBezTo>
                    <a:pt x="39" y="239"/>
                    <a:pt x="39" y="239"/>
                    <a:pt x="39" y="239"/>
                  </a:cubicBezTo>
                  <a:cubicBezTo>
                    <a:pt x="39" y="199"/>
                    <a:pt x="39" y="199"/>
                    <a:pt x="39" y="199"/>
                  </a:cubicBezTo>
                  <a:cubicBezTo>
                    <a:pt x="26" y="199"/>
                    <a:pt x="26" y="199"/>
                    <a:pt x="26" y="199"/>
                  </a:cubicBezTo>
                  <a:cubicBezTo>
                    <a:pt x="12" y="199"/>
                    <a:pt x="0" y="188"/>
                    <a:pt x="0" y="173"/>
                  </a:cubicBezTo>
                  <a:cubicBezTo>
                    <a:pt x="0" y="93"/>
                    <a:pt x="0" y="93"/>
                    <a:pt x="0" y="93"/>
                  </a:cubicBezTo>
                  <a:cubicBezTo>
                    <a:pt x="0" y="79"/>
                    <a:pt x="12" y="66"/>
                    <a:pt x="26" y="66"/>
                  </a:cubicBezTo>
                  <a:cubicBezTo>
                    <a:pt x="77" y="66"/>
                    <a:pt x="77" y="66"/>
                    <a:pt x="77" y="66"/>
                  </a:cubicBezTo>
                  <a:cubicBezTo>
                    <a:pt x="77" y="149"/>
                    <a:pt x="77" y="149"/>
                    <a:pt x="77" y="149"/>
                  </a:cubicBezTo>
                  <a:lnTo>
                    <a:pt x="170" y="149"/>
                  </a:lnTo>
                  <a:close/>
                  <a:moveTo>
                    <a:pt x="265" y="27"/>
                  </a:moveTo>
                  <a:cubicBezTo>
                    <a:pt x="265" y="106"/>
                    <a:pt x="265" y="106"/>
                    <a:pt x="265" y="106"/>
                  </a:cubicBezTo>
                  <a:cubicBezTo>
                    <a:pt x="265" y="121"/>
                    <a:pt x="253" y="133"/>
                    <a:pt x="239" y="133"/>
                  </a:cubicBezTo>
                  <a:cubicBezTo>
                    <a:pt x="225" y="133"/>
                    <a:pt x="225" y="133"/>
                    <a:pt x="225" y="133"/>
                  </a:cubicBezTo>
                  <a:cubicBezTo>
                    <a:pt x="225" y="173"/>
                    <a:pt x="225" y="173"/>
                    <a:pt x="225" y="173"/>
                  </a:cubicBezTo>
                  <a:cubicBezTo>
                    <a:pt x="186" y="133"/>
                    <a:pt x="186" y="133"/>
                    <a:pt x="186" y="133"/>
                  </a:cubicBezTo>
                  <a:cubicBezTo>
                    <a:pt x="93" y="133"/>
                    <a:pt x="93" y="133"/>
                    <a:pt x="93" y="133"/>
                  </a:cubicBezTo>
                  <a:cubicBezTo>
                    <a:pt x="93" y="27"/>
                    <a:pt x="93" y="27"/>
                    <a:pt x="93" y="27"/>
                  </a:cubicBezTo>
                  <a:cubicBezTo>
                    <a:pt x="93" y="12"/>
                    <a:pt x="105" y="0"/>
                    <a:pt x="119" y="0"/>
                  </a:cubicBezTo>
                  <a:cubicBezTo>
                    <a:pt x="239" y="0"/>
                    <a:pt x="239" y="0"/>
                    <a:pt x="239" y="0"/>
                  </a:cubicBezTo>
                  <a:cubicBezTo>
                    <a:pt x="253" y="0"/>
                    <a:pt x="265" y="12"/>
                    <a:pt x="265" y="27"/>
                  </a:cubicBezTo>
                  <a:close/>
                </a:path>
              </a:pathLst>
            </a:custGeom>
            <a:solidFill>
              <a:schemeClr val="lt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683" name="Google Shape;1683;p59"/>
            <p:cNvSpPr txBox="1"/>
            <p:nvPr/>
          </p:nvSpPr>
          <p:spPr>
            <a:xfrm rot="-5400000">
              <a:off x="-252227" y="1986956"/>
              <a:ext cx="12231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Primary</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Activities</a:t>
              </a:r>
              <a:endParaRPr sz="1400" b="1" i="0" u="none" strike="noStrike" cap="none">
                <a:solidFill>
                  <a:schemeClr val="dk1"/>
                </a:solidFill>
                <a:latin typeface="Arial"/>
                <a:ea typeface="Arial"/>
                <a:cs typeface="Arial"/>
                <a:sym typeface="Arial"/>
              </a:endParaRPr>
            </a:p>
          </p:txBody>
        </p:sp>
        <p:sp>
          <p:nvSpPr>
            <p:cNvPr id="1684" name="Google Shape;1684;p59"/>
            <p:cNvSpPr txBox="1"/>
            <p:nvPr/>
          </p:nvSpPr>
          <p:spPr>
            <a:xfrm>
              <a:off x="704214" y="3183423"/>
              <a:ext cx="7034423" cy="377024"/>
            </a:xfrm>
            <a:prstGeom prst="rect">
              <a:avLst/>
            </a:prstGeom>
            <a:solidFill>
              <a:schemeClr val="lt2">
                <a:alpha val="41568"/>
              </a:schemeClr>
            </a:solidFill>
            <a:ln>
              <a:noFill/>
            </a:ln>
          </p:spPr>
          <p:txBody>
            <a:bodyPr spcFirstLastPara="1" wrap="square" lIns="91425" tIns="1080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Procurement</a:t>
              </a:r>
              <a:endParaRPr sz="1400" b="0" i="0" u="none" strike="noStrike" cap="none">
                <a:solidFill>
                  <a:srgbClr val="000000"/>
                </a:solidFill>
                <a:latin typeface="Arial"/>
                <a:ea typeface="Arial"/>
                <a:cs typeface="Arial"/>
                <a:sym typeface="Arial"/>
              </a:endParaRPr>
            </a:p>
          </p:txBody>
        </p:sp>
        <p:sp>
          <p:nvSpPr>
            <p:cNvPr id="1685" name="Google Shape;1685;p59"/>
            <p:cNvSpPr txBox="1"/>
            <p:nvPr/>
          </p:nvSpPr>
          <p:spPr>
            <a:xfrm>
              <a:off x="704214" y="3562363"/>
              <a:ext cx="7034423" cy="377024"/>
            </a:xfrm>
            <a:prstGeom prst="rect">
              <a:avLst/>
            </a:prstGeom>
            <a:solidFill>
              <a:srgbClr val="DBDBDB"/>
            </a:solidFill>
            <a:ln>
              <a:noFill/>
            </a:ln>
          </p:spPr>
          <p:txBody>
            <a:bodyPr spcFirstLastPara="1" wrap="square" lIns="91425" tIns="1080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Technology Development</a:t>
              </a:r>
              <a:endParaRPr sz="1400" b="0" i="0" u="none" strike="noStrike" cap="none">
                <a:solidFill>
                  <a:srgbClr val="000000"/>
                </a:solidFill>
                <a:latin typeface="Arial"/>
                <a:ea typeface="Arial"/>
                <a:cs typeface="Arial"/>
                <a:sym typeface="Arial"/>
              </a:endParaRPr>
            </a:p>
          </p:txBody>
        </p:sp>
        <p:sp>
          <p:nvSpPr>
            <p:cNvPr id="1686" name="Google Shape;1686;p59"/>
            <p:cNvSpPr txBox="1"/>
            <p:nvPr/>
          </p:nvSpPr>
          <p:spPr>
            <a:xfrm>
              <a:off x="704214" y="3941305"/>
              <a:ext cx="7034423" cy="377024"/>
            </a:xfrm>
            <a:prstGeom prst="rect">
              <a:avLst/>
            </a:prstGeom>
            <a:solidFill>
              <a:schemeClr val="lt2">
                <a:alpha val="41568"/>
              </a:schemeClr>
            </a:solidFill>
            <a:ln>
              <a:noFill/>
            </a:ln>
          </p:spPr>
          <p:txBody>
            <a:bodyPr spcFirstLastPara="1" wrap="square" lIns="91425" tIns="1080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Human Resource Management</a:t>
              </a:r>
              <a:endParaRPr sz="1400" b="0" i="0" u="none" strike="noStrike" cap="none">
                <a:solidFill>
                  <a:srgbClr val="000000"/>
                </a:solidFill>
                <a:latin typeface="Arial"/>
                <a:ea typeface="Arial"/>
                <a:cs typeface="Arial"/>
                <a:sym typeface="Arial"/>
              </a:endParaRPr>
            </a:p>
          </p:txBody>
        </p:sp>
        <p:sp>
          <p:nvSpPr>
            <p:cNvPr id="1687" name="Google Shape;1687;p59"/>
            <p:cNvSpPr txBox="1"/>
            <p:nvPr/>
          </p:nvSpPr>
          <p:spPr>
            <a:xfrm>
              <a:off x="704214" y="4320245"/>
              <a:ext cx="7034423" cy="377024"/>
            </a:xfrm>
            <a:prstGeom prst="rect">
              <a:avLst/>
            </a:prstGeom>
            <a:solidFill>
              <a:srgbClr val="DBDBDB"/>
            </a:solidFill>
            <a:ln>
              <a:noFill/>
            </a:ln>
          </p:spPr>
          <p:txBody>
            <a:bodyPr spcFirstLastPara="1" wrap="square" lIns="91425" tIns="1080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Firm Infrastructure</a:t>
              </a:r>
              <a:endParaRPr sz="1400" b="0" i="0" u="none" strike="noStrike" cap="none">
                <a:solidFill>
                  <a:srgbClr val="000000"/>
                </a:solidFill>
                <a:latin typeface="Arial"/>
                <a:ea typeface="Arial"/>
                <a:cs typeface="Arial"/>
                <a:sym typeface="Arial"/>
              </a:endParaRPr>
            </a:p>
          </p:txBody>
        </p:sp>
        <p:sp>
          <p:nvSpPr>
            <p:cNvPr id="1688" name="Google Shape;1688;p59"/>
            <p:cNvSpPr txBox="1"/>
            <p:nvPr/>
          </p:nvSpPr>
          <p:spPr>
            <a:xfrm rot="-5400000">
              <a:off x="-252227" y="3700426"/>
              <a:ext cx="12231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Support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Activities</a:t>
              </a:r>
              <a:endParaRPr sz="1400" b="1" i="0" u="none" strike="noStrike" cap="none">
                <a:solidFill>
                  <a:schemeClr val="dk1"/>
                </a:solidFill>
                <a:latin typeface="Arial"/>
                <a:ea typeface="Arial"/>
                <a:cs typeface="Arial"/>
                <a:sym typeface="Arial"/>
              </a:endParaRPr>
            </a:p>
          </p:txBody>
        </p:sp>
        <p:sp>
          <p:nvSpPr>
            <p:cNvPr id="1689" name="Google Shape;1689;p59"/>
            <p:cNvSpPr txBox="1"/>
            <p:nvPr/>
          </p:nvSpPr>
          <p:spPr>
            <a:xfrm>
              <a:off x="7597323" y="2898013"/>
              <a:ext cx="1223112"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Value</a:t>
              </a:r>
              <a:endParaRPr sz="1400" b="1" i="0" u="none" strike="noStrike" cap="none">
                <a:solidFill>
                  <a:schemeClr val="lt1"/>
                </a:solidFill>
                <a:latin typeface="Arial"/>
                <a:ea typeface="Arial"/>
                <a:cs typeface="Arial"/>
                <a:sym typeface="Arial"/>
              </a:endParaRPr>
            </a:p>
          </p:txBody>
        </p:sp>
        <p:sp>
          <p:nvSpPr>
            <p:cNvPr id="1690" name="Google Shape;1690;p59"/>
            <p:cNvSpPr/>
            <p:nvPr/>
          </p:nvSpPr>
          <p:spPr>
            <a:xfrm>
              <a:off x="3831265" y="1724115"/>
              <a:ext cx="756014" cy="623010"/>
            </a:xfrm>
            <a:custGeom>
              <a:avLst/>
              <a:gdLst/>
              <a:ahLst/>
              <a:cxnLst/>
              <a:rect l="l" t="t" r="r" b="b"/>
              <a:pathLst>
                <a:path w="163" h="134" extrusionOk="0">
                  <a:moveTo>
                    <a:pt x="163" y="6"/>
                  </a:moveTo>
                  <a:cubicBezTo>
                    <a:pt x="163" y="103"/>
                    <a:pt x="163" y="103"/>
                    <a:pt x="163" y="103"/>
                  </a:cubicBezTo>
                  <a:cubicBezTo>
                    <a:pt x="163" y="104"/>
                    <a:pt x="163" y="105"/>
                    <a:pt x="163" y="106"/>
                  </a:cubicBezTo>
                  <a:cubicBezTo>
                    <a:pt x="163" y="107"/>
                    <a:pt x="162" y="107"/>
                    <a:pt x="162" y="108"/>
                  </a:cubicBezTo>
                  <a:cubicBezTo>
                    <a:pt x="161" y="108"/>
                    <a:pt x="161" y="108"/>
                    <a:pt x="160" y="109"/>
                  </a:cubicBezTo>
                  <a:cubicBezTo>
                    <a:pt x="160" y="109"/>
                    <a:pt x="159" y="109"/>
                    <a:pt x="158" y="109"/>
                  </a:cubicBezTo>
                  <a:cubicBezTo>
                    <a:pt x="157" y="109"/>
                    <a:pt x="156" y="109"/>
                    <a:pt x="156" y="109"/>
                  </a:cubicBezTo>
                  <a:cubicBezTo>
                    <a:pt x="155" y="109"/>
                    <a:pt x="155" y="109"/>
                    <a:pt x="153" y="109"/>
                  </a:cubicBezTo>
                  <a:cubicBezTo>
                    <a:pt x="152" y="109"/>
                    <a:pt x="152" y="109"/>
                    <a:pt x="151" y="109"/>
                  </a:cubicBezTo>
                  <a:cubicBezTo>
                    <a:pt x="151" y="116"/>
                    <a:pt x="149" y="122"/>
                    <a:pt x="144" y="126"/>
                  </a:cubicBezTo>
                  <a:cubicBezTo>
                    <a:pt x="139" y="131"/>
                    <a:pt x="134" y="134"/>
                    <a:pt x="127" y="134"/>
                  </a:cubicBezTo>
                  <a:cubicBezTo>
                    <a:pt x="120" y="134"/>
                    <a:pt x="115" y="131"/>
                    <a:pt x="110" y="126"/>
                  </a:cubicBezTo>
                  <a:cubicBezTo>
                    <a:pt x="105" y="122"/>
                    <a:pt x="103" y="116"/>
                    <a:pt x="103" y="109"/>
                  </a:cubicBezTo>
                  <a:cubicBezTo>
                    <a:pt x="67" y="109"/>
                    <a:pt x="67" y="109"/>
                    <a:pt x="67" y="109"/>
                  </a:cubicBezTo>
                  <a:cubicBezTo>
                    <a:pt x="67" y="116"/>
                    <a:pt x="64" y="122"/>
                    <a:pt x="60" y="126"/>
                  </a:cubicBezTo>
                  <a:cubicBezTo>
                    <a:pt x="55" y="131"/>
                    <a:pt x="49" y="134"/>
                    <a:pt x="42" y="134"/>
                  </a:cubicBezTo>
                  <a:cubicBezTo>
                    <a:pt x="36" y="134"/>
                    <a:pt x="30" y="131"/>
                    <a:pt x="25" y="126"/>
                  </a:cubicBezTo>
                  <a:cubicBezTo>
                    <a:pt x="21" y="122"/>
                    <a:pt x="18" y="116"/>
                    <a:pt x="18" y="109"/>
                  </a:cubicBezTo>
                  <a:cubicBezTo>
                    <a:pt x="12" y="109"/>
                    <a:pt x="12" y="109"/>
                    <a:pt x="12" y="109"/>
                  </a:cubicBezTo>
                  <a:cubicBezTo>
                    <a:pt x="12" y="109"/>
                    <a:pt x="11" y="109"/>
                    <a:pt x="10" y="109"/>
                  </a:cubicBezTo>
                  <a:cubicBezTo>
                    <a:pt x="9" y="109"/>
                    <a:pt x="8" y="109"/>
                    <a:pt x="8" y="109"/>
                  </a:cubicBezTo>
                  <a:cubicBezTo>
                    <a:pt x="7" y="109"/>
                    <a:pt x="7" y="109"/>
                    <a:pt x="5" y="109"/>
                  </a:cubicBezTo>
                  <a:cubicBezTo>
                    <a:pt x="4" y="109"/>
                    <a:pt x="4" y="109"/>
                    <a:pt x="3" y="109"/>
                  </a:cubicBezTo>
                  <a:cubicBezTo>
                    <a:pt x="3" y="108"/>
                    <a:pt x="2" y="108"/>
                    <a:pt x="2" y="108"/>
                  </a:cubicBezTo>
                  <a:cubicBezTo>
                    <a:pt x="1" y="107"/>
                    <a:pt x="1" y="107"/>
                    <a:pt x="0" y="106"/>
                  </a:cubicBezTo>
                  <a:cubicBezTo>
                    <a:pt x="0" y="105"/>
                    <a:pt x="0" y="104"/>
                    <a:pt x="0" y="103"/>
                  </a:cubicBezTo>
                  <a:cubicBezTo>
                    <a:pt x="0" y="102"/>
                    <a:pt x="1" y="100"/>
                    <a:pt x="2" y="99"/>
                  </a:cubicBezTo>
                  <a:cubicBezTo>
                    <a:pt x="3" y="98"/>
                    <a:pt x="4" y="97"/>
                    <a:pt x="6" y="97"/>
                  </a:cubicBezTo>
                  <a:cubicBezTo>
                    <a:pt x="6" y="67"/>
                    <a:pt x="6" y="67"/>
                    <a:pt x="6" y="67"/>
                  </a:cubicBezTo>
                  <a:cubicBezTo>
                    <a:pt x="6" y="66"/>
                    <a:pt x="6" y="65"/>
                    <a:pt x="6" y="64"/>
                  </a:cubicBezTo>
                  <a:cubicBezTo>
                    <a:pt x="6" y="62"/>
                    <a:pt x="6" y="61"/>
                    <a:pt x="6" y="60"/>
                  </a:cubicBezTo>
                  <a:cubicBezTo>
                    <a:pt x="6" y="59"/>
                    <a:pt x="6" y="58"/>
                    <a:pt x="6" y="57"/>
                  </a:cubicBezTo>
                  <a:cubicBezTo>
                    <a:pt x="6" y="55"/>
                    <a:pt x="7" y="54"/>
                    <a:pt x="7" y="53"/>
                  </a:cubicBezTo>
                  <a:cubicBezTo>
                    <a:pt x="7" y="52"/>
                    <a:pt x="8" y="52"/>
                    <a:pt x="8" y="50"/>
                  </a:cubicBezTo>
                  <a:cubicBezTo>
                    <a:pt x="9" y="49"/>
                    <a:pt x="10" y="48"/>
                    <a:pt x="10" y="48"/>
                  </a:cubicBezTo>
                  <a:cubicBezTo>
                    <a:pt x="29" y="29"/>
                    <a:pt x="29" y="29"/>
                    <a:pt x="29" y="29"/>
                  </a:cubicBezTo>
                  <a:cubicBezTo>
                    <a:pt x="30" y="28"/>
                    <a:pt x="32" y="27"/>
                    <a:pt x="34" y="26"/>
                  </a:cubicBezTo>
                  <a:cubicBezTo>
                    <a:pt x="36" y="25"/>
                    <a:pt x="38" y="25"/>
                    <a:pt x="39" y="25"/>
                  </a:cubicBezTo>
                  <a:cubicBezTo>
                    <a:pt x="54" y="25"/>
                    <a:pt x="54" y="25"/>
                    <a:pt x="54" y="25"/>
                  </a:cubicBezTo>
                  <a:cubicBezTo>
                    <a:pt x="54" y="6"/>
                    <a:pt x="54" y="6"/>
                    <a:pt x="54" y="6"/>
                  </a:cubicBezTo>
                  <a:cubicBezTo>
                    <a:pt x="54" y="5"/>
                    <a:pt x="55" y="3"/>
                    <a:pt x="56" y="2"/>
                  </a:cubicBezTo>
                  <a:cubicBezTo>
                    <a:pt x="57" y="1"/>
                    <a:pt x="59" y="0"/>
                    <a:pt x="61" y="0"/>
                  </a:cubicBezTo>
                  <a:cubicBezTo>
                    <a:pt x="157" y="0"/>
                    <a:pt x="157" y="0"/>
                    <a:pt x="157" y="0"/>
                  </a:cubicBezTo>
                  <a:cubicBezTo>
                    <a:pt x="159" y="0"/>
                    <a:pt x="160" y="1"/>
                    <a:pt x="162" y="2"/>
                  </a:cubicBezTo>
                  <a:cubicBezTo>
                    <a:pt x="163" y="3"/>
                    <a:pt x="163" y="5"/>
                    <a:pt x="163" y="6"/>
                  </a:cubicBezTo>
                  <a:close/>
                  <a:moveTo>
                    <a:pt x="18" y="61"/>
                  </a:moveTo>
                  <a:cubicBezTo>
                    <a:pt x="54" y="61"/>
                    <a:pt x="54" y="61"/>
                    <a:pt x="54" y="61"/>
                  </a:cubicBezTo>
                  <a:cubicBezTo>
                    <a:pt x="54" y="37"/>
                    <a:pt x="54" y="37"/>
                    <a:pt x="54" y="37"/>
                  </a:cubicBezTo>
                  <a:cubicBezTo>
                    <a:pt x="40" y="37"/>
                    <a:pt x="40" y="37"/>
                    <a:pt x="40" y="37"/>
                  </a:cubicBezTo>
                  <a:cubicBezTo>
                    <a:pt x="39" y="37"/>
                    <a:pt x="38" y="37"/>
                    <a:pt x="37" y="38"/>
                  </a:cubicBezTo>
                  <a:cubicBezTo>
                    <a:pt x="19" y="56"/>
                    <a:pt x="19" y="56"/>
                    <a:pt x="19" y="56"/>
                  </a:cubicBezTo>
                  <a:cubicBezTo>
                    <a:pt x="18" y="57"/>
                    <a:pt x="18" y="57"/>
                    <a:pt x="18" y="58"/>
                  </a:cubicBezTo>
                  <a:lnTo>
                    <a:pt x="18" y="61"/>
                  </a:lnTo>
                  <a:close/>
                  <a:moveTo>
                    <a:pt x="51" y="118"/>
                  </a:moveTo>
                  <a:cubicBezTo>
                    <a:pt x="53" y="115"/>
                    <a:pt x="54" y="113"/>
                    <a:pt x="54" y="109"/>
                  </a:cubicBezTo>
                  <a:cubicBezTo>
                    <a:pt x="54" y="106"/>
                    <a:pt x="53" y="103"/>
                    <a:pt x="51" y="101"/>
                  </a:cubicBezTo>
                  <a:cubicBezTo>
                    <a:pt x="49" y="98"/>
                    <a:pt x="46" y="97"/>
                    <a:pt x="42" y="97"/>
                  </a:cubicBezTo>
                  <a:cubicBezTo>
                    <a:pt x="39" y="97"/>
                    <a:pt x="36" y="98"/>
                    <a:pt x="34" y="101"/>
                  </a:cubicBezTo>
                  <a:cubicBezTo>
                    <a:pt x="31" y="103"/>
                    <a:pt x="30" y="106"/>
                    <a:pt x="30" y="109"/>
                  </a:cubicBezTo>
                  <a:cubicBezTo>
                    <a:pt x="30" y="113"/>
                    <a:pt x="31" y="115"/>
                    <a:pt x="34" y="118"/>
                  </a:cubicBezTo>
                  <a:cubicBezTo>
                    <a:pt x="36" y="120"/>
                    <a:pt x="39" y="121"/>
                    <a:pt x="42" y="121"/>
                  </a:cubicBezTo>
                  <a:cubicBezTo>
                    <a:pt x="46" y="121"/>
                    <a:pt x="49" y="120"/>
                    <a:pt x="51" y="118"/>
                  </a:cubicBezTo>
                  <a:close/>
                  <a:moveTo>
                    <a:pt x="136" y="118"/>
                  </a:moveTo>
                  <a:cubicBezTo>
                    <a:pt x="138" y="115"/>
                    <a:pt x="139" y="113"/>
                    <a:pt x="139" y="109"/>
                  </a:cubicBezTo>
                  <a:cubicBezTo>
                    <a:pt x="139" y="106"/>
                    <a:pt x="138" y="103"/>
                    <a:pt x="136" y="101"/>
                  </a:cubicBezTo>
                  <a:cubicBezTo>
                    <a:pt x="133" y="98"/>
                    <a:pt x="130" y="97"/>
                    <a:pt x="127" y="97"/>
                  </a:cubicBezTo>
                  <a:cubicBezTo>
                    <a:pt x="124" y="97"/>
                    <a:pt x="121" y="98"/>
                    <a:pt x="119" y="101"/>
                  </a:cubicBezTo>
                  <a:cubicBezTo>
                    <a:pt x="116" y="103"/>
                    <a:pt x="115" y="106"/>
                    <a:pt x="115" y="109"/>
                  </a:cubicBezTo>
                  <a:cubicBezTo>
                    <a:pt x="115" y="113"/>
                    <a:pt x="116" y="115"/>
                    <a:pt x="119" y="118"/>
                  </a:cubicBezTo>
                  <a:cubicBezTo>
                    <a:pt x="121" y="120"/>
                    <a:pt x="124" y="121"/>
                    <a:pt x="127" y="121"/>
                  </a:cubicBezTo>
                  <a:cubicBezTo>
                    <a:pt x="130" y="121"/>
                    <a:pt x="133" y="120"/>
                    <a:pt x="136" y="118"/>
                  </a:cubicBezTo>
                  <a:close/>
                </a:path>
              </a:pathLst>
            </a:custGeom>
            <a:solidFill>
              <a:schemeClr val="lt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lt1"/>
                </a:solidFill>
                <a:latin typeface="Arial"/>
                <a:ea typeface="Arial"/>
                <a:cs typeface="Arial"/>
                <a:sym typeface="Arial"/>
              </a:endParaRPr>
            </a:p>
          </p:txBody>
        </p:sp>
        <p:pic>
          <p:nvPicPr>
            <p:cNvPr id="1691" name="Google Shape;1691;p59"/>
            <p:cNvPicPr preferRelativeResize="0"/>
            <p:nvPr/>
          </p:nvPicPr>
          <p:blipFill rotWithShape="1">
            <a:blip r:embed="rId3">
              <a:alphaModFix/>
            </a:blip>
            <a:srcRect/>
            <a:stretch/>
          </p:blipFill>
          <p:spPr>
            <a:xfrm>
              <a:off x="2558986" y="1674589"/>
              <a:ext cx="523635" cy="698180"/>
            </a:xfrm>
            <a:prstGeom prst="rect">
              <a:avLst/>
            </a:prstGeom>
            <a:noFill/>
            <a:ln>
              <a:noFill/>
            </a:ln>
          </p:spPr>
        </p:pic>
        <p:sp>
          <p:nvSpPr>
            <p:cNvPr id="1692" name="Google Shape;1692;p59"/>
            <p:cNvSpPr/>
            <p:nvPr/>
          </p:nvSpPr>
          <p:spPr>
            <a:xfrm>
              <a:off x="6610281" y="1782323"/>
              <a:ext cx="837301" cy="553583"/>
            </a:xfrm>
            <a:custGeom>
              <a:avLst/>
              <a:gdLst/>
              <a:ahLst/>
              <a:cxnLst/>
              <a:rect l="l" t="t" r="r" b="b"/>
              <a:pathLst>
                <a:path w="182" h="121" extrusionOk="0">
                  <a:moveTo>
                    <a:pt x="167" y="103"/>
                  </a:moveTo>
                  <a:cubicBezTo>
                    <a:pt x="182" y="103"/>
                    <a:pt x="182" y="103"/>
                    <a:pt x="182" y="103"/>
                  </a:cubicBezTo>
                  <a:cubicBezTo>
                    <a:pt x="182" y="112"/>
                    <a:pt x="182" y="112"/>
                    <a:pt x="182" y="112"/>
                  </a:cubicBezTo>
                  <a:cubicBezTo>
                    <a:pt x="182" y="115"/>
                    <a:pt x="180" y="117"/>
                    <a:pt x="178" y="119"/>
                  </a:cubicBezTo>
                  <a:cubicBezTo>
                    <a:pt x="175" y="121"/>
                    <a:pt x="171" y="121"/>
                    <a:pt x="167" y="121"/>
                  </a:cubicBezTo>
                  <a:cubicBezTo>
                    <a:pt x="16" y="121"/>
                    <a:pt x="16" y="121"/>
                    <a:pt x="16" y="121"/>
                  </a:cubicBezTo>
                  <a:cubicBezTo>
                    <a:pt x="11" y="121"/>
                    <a:pt x="8" y="121"/>
                    <a:pt x="5" y="119"/>
                  </a:cubicBezTo>
                  <a:cubicBezTo>
                    <a:pt x="2" y="117"/>
                    <a:pt x="0" y="115"/>
                    <a:pt x="0" y="112"/>
                  </a:cubicBezTo>
                  <a:cubicBezTo>
                    <a:pt x="0" y="103"/>
                    <a:pt x="0" y="103"/>
                    <a:pt x="0" y="103"/>
                  </a:cubicBezTo>
                  <a:cubicBezTo>
                    <a:pt x="16" y="103"/>
                    <a:pt x="16" y="103"/>
                    <a:pt x="16" y="103"/>
                  </a:cubicBezTo>
                  <a:lnTo>
                    <a:pt x="167" y="103"/>
                  </a:lnTo>
                  <a:close/>
                  <a:moveTo>
                    <a:pt x="40" y="97"/>
                  </a:moveTo>
                  <a:cubicBezTo>
                    <a:pt x="36" y="97"/>
                    <a:pt x="32" y="96"/>
                    <a:pt x="29" y="93"/>
                  </a:cubicBezTo>
                  <a:cubicBezTo>
                    <a:pt x="26" y="90"/>
                    <a:pt x="25" y="86"/>
                    <a:pt x="25" y="82"/>
                  </a:cubicBezTo>
                  <a:cubicBezTo>
                    <a:pt x="25" y="16"/>
                    <a:pt x="25" y="16"/>
                    <a:pt x="25" y="16"/>
                  </a:cubicBezTo>
                  <a:cubicBezTo>
                    <a:pt x="25" y="11"/>
                    <a:pt x="26" y="8"/>
                    <a:pt x="29" y="5"/>
                  </a:cubicBezTo>
                  <a:cubicBezTo>
                    <a:pt x="32" y="2"/>
                    <a:pt x="36" y="0"/>
                    <a:pt x="40" y="0"/>
                  </a:cubicBezTo>
                  <a:cubicBezTo>
                    <a:pt x="143" y="0"/>
                    <a:pt x="143" y="0"/>
                    <a:pt x="143" y="0"/>
                  </a:cubicBezTo>
                  <a:cubicBezTo>
                    <a:pt x="147" y="0"/>
                    <a:pt x="150" y="2"/>
                    <a:pt x="153" y="5"/>
                  </a:cubicBezTo>
                  <a:cubicBezTo>
                    <a:pt x="156" y="8"/>
                    <a:pt x="158" y="11"/>
                    <a:pt x="158" y="16"/>
                  </a:cubicBezTo>
                  <a:cubicBezTo>
                    <a:pt x="158" y="82"/>
                    <a:pt x="158" y="82"/>
                    <a:pt x="158" y="82"/>
                  </a:cubicBezTo>
                  <a:cubicBezTo>
                    <a:pt x="158" y="86"/>
                    <a:pt x="156" y="90"/>
                    <a:pt x="153" y="93"/>
                  </a:cubicBezTo>
                  <a:cubicBezTo>
                    <a:pt x="150" y="96"/>
                    <a:pt x="147" y="97"/>
                    <a:pt x="143" y="97"/>
                  </a:cubicBezTo>
                  <a:lnTo>
                    <a:pt x="40" y="97"/>
                  </a:lnTo>
                  <a:close/>
                  <a:moveTo>
                    <a:pt x="37" y="16"/>
                  </a:moveTo>
                  <a:cubicBezTo>
                    <a:pt x="37" y="82"/>
                    <a:pt x="37" y="82"/>
                    <a:pt x="37" y="82"/>
                  </a:cubicBezTo>
                  <a:cubicBezTo>
                    <a:pt x="37" y="83"/>
                    <a:pt x="37" y="84"/>
                    <a:pt x="38" y="84"/>
                  </a:cubicBezTo>
                  <a:cubicBezTo>
                    <a:pt x="38" y="85"/>
                    <a:pt x="39" y="85"/>
                    <a:pt x="40" y="85"/>
                  </a:cubicBezTo>
                  <a:cubicBezTo>
                    <a:pt x="143" y="85"/>
                    <a:pt x="143" y="85"/>
                    <a:pt x="143" y="85"/>
                  </a:cubicBezTo>
                  <a:cubicBezTo>
                    <a:pt x="143" y="85"/>
                    <a:pt x="144" y="85"/>
                    <a:pt x="145" y="84"/>
                  </a:cubicBezTo>
                  <a:cubicBezTo>
                    <a:pt x="145" y="84"/>
                    <a:pt x="146" y="83"/>
                    <a:pt x="146" y="82"/>
                  </a:cubicBezTo>
                  <a:cubicBezTo>
                    <a:pt x="146" y="16"/>
                    <a:pt x="146" y="16"/>
                    <a:pt x="146" y="16"/>
                  </a:cubicBezTo>
                  <a:cubicBezTo>
                    <a:pt x="146" y="15"/>
                    <a:pt x="145" y="14"/>
                    <a:pt x="145" y="13"/>
                  </a:cubicBezTo>
                  <a:cubicBezTo>
                    <a:pt x="144" y="13"/>
                    <a:pt x="143" y="13"/>
                    <a:pt x="143" y="13"/>
                  </a:cubicBezTo>
                  <a:cubicBezTo>
                    <a:pt x="40" y="13"/>
                    <a:pt x="40" y="13"/>
                    <a:pt x="40" y="13"/>
                  </a:cubicBezTo>
                  <a:cubicBezTo>
                    <a:pt x="39" y="13"/>
                    <a:pt x="38" y="13"/>
                    <a:pt x="38" y="13"/>
                  </a:cubicBezTo>
                  <a:cubicBezTo>
                    <a:pt x="37" y="14"/>
                    <a:pt x="37" y="15"/>
                    <a:pt x="37" y="16"/>
                  </a:cubicBezTo>
                  <a:close/>
                  <a:moveTo>
                    <a:pt x="99" y="112"/>
                  </a:moveTo>
                  <a:cubicBezTo>
                    <a:pt x="100" y="112"/>
                    <a:pt x="100" y="112"/>
                    <a:pt x="100" y="111"/>
                  </a:cubicBezTo>
                  <a:cubicBezTo>
                    <a:pt x="100" y="110"/>
                    <a:pt x="100" y="109"/>
                    <a:pt x="99" y="109"/>
                  </a:cubicBezTo>
                  <a:cubicBezTo>
                    <a:pt x="84" y="109"/>
                    <a:pt x="84" y="109"/>
                    <a:pt x="84" y="109"/>
                  </a:cubicBezTo>
                  <a:cubicBezTo>
                    <a:pt x="83" y="109"/>
                    <a:pt x="82" y="110"/>
                    <a:pt x="82" y="111"/>
                  </a:cubicBezTo>
                  <a:cubicBezTo>
                    <a:pt x="82" y="112"/>
                    <a:pt x="83" y="112"/>
                    <a:pt x="84" y="112"/>
                  </a:cubicBezTo>
                  <a:lnTo>
                    <a:pt x="99" y="112"/>
                  </a:lnTo>
                  <a:close/>
                </a:path>
              </a:pathLst>
            </a:custGeom>
            <a:solidFill>
              <a:schemeClr val="lt1"/>
            </a:solid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pic>
          <p:nvPicPr>
            <p:cNvPr id="1693" name="Google Shape;1693;p59"/>
            <p:cNvPicPr preferRelativeResize="0"/>
            <p:nvPr/>
          </p:nvPicPr>
          <p:blipFill rotWithShape="1">
            <a:blip r:embed="rId4">
              <a:alphaModFix/>
            </a:blip>
            <a:srcRect/>
            <a:stretch/>
          </p:blipFill>
          <p:spPr>
            <a:xfrm>
              <a:off x="830707" y="1638274"/>
              <a:ext cx="1108145" cy="856294"/>
            </a:xfrm>
            <a:prstGeom prst="rect">
              <a:avLst/>
            </a:prstGeom>
            <a:noFill/>
            <a:ln>
              <a:noFill/>
            </a:ln>
          </p:spPr>
        </p:pic>
      </p:grpSp>
    </p:spTree>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60"/>
          <p:cNvSpPr txBox="1">
            <a:spLocks noGrp="1"/>
          </p:cNvSpPr>
          <p:nvPr>
            <p:ph type="title"/>
          </p:nvPr>
        </p:nvSpPr>
        <p:spPr>
          <a:xfrm>
            <a:off x="395287" y="376239"/>
            <a:ext cx="8389937" cy="396271"/>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SzPts val="3000"/>
              <a:buNone/>
            </a:pPr>
            <a:r>
              <a:rPr lang="en-US" sz="2400">
                <a:solidFill>
                  <a:schemeClr val="dk1"/>
                </a:solidFill>
              </a:rPr>
              <a:t>Benchmarking</a:t>
            </a:r>
            <a:endParaRPr sz="2400">
              <a:solidFill>
                <a:schemeClr val="dk1"/>
              </a:solidFill>
            </a:endParaRPr>
          </a:p>
        </p:txBody>
      </p:sp>
      <p:sp>
        <p:nvSpPr>
          <p:cNvPr id="1700" name="Google Shape;1700;p60"/>
          <p:cNvSpPr txBox="1"/>
          <p:nvPr/>
        </p:nvSpPr>
        <p:spPr>
          <a:xfrm>
            <a:off x="628650" y="891925"/>
            <a:ext cx="3501675" cy="484718"/>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1" u="none" strike="noStrike" cap="none">
                <a:solidFill>
                  <a:srgbClr val="000000"/>
                </a:solidFill>
                <a:latin typeface="Arial"/>
                <a:ea typeface="Arial"/>
                <a:cs typeface="Arial"/>
                <a:sym typeface="Arial"/>
              </a:rPr>
              <a:t>Example of an Organization with </a:t>
            </a:r>
            <a:br>
              <a:rPr lang="en-US" sz="1350" b="0" i="1" u="none" strike="noStrike" cap="none">
                <a:solidFill>
                  <a:srgbClr val="000000"/>
                </a:solidFill>
                <a:latin typeface="Arial"/>
                <a:ea typeface="Arial"/>
                <a:cs typeface="Arial"/>
                <a:sym typeface="Arial"/>
              </a:rPr>
            </a:br>
            <a:r>
              <a:rPr lang="en-US" sz="1350" b="0" i="1" u="none" strike="noStrike" cap="none">
                <a:solidFill>
                  <a:srgbClr val="000000"/>
                </a:solidFill>
                <a:latin typeface="Arial"/>
                <a:ea typeface="Arial"/>
                <a:cs typeface="Arial"/>
                <a:sym typeface="Arial"/>
              </a:rPr>
              <a:t>Level 4 Average</a:t>
            </a:r>
            <a:endParaRPr sz="1350" b="0" i="1" u="none" strike="noStrike" cap="none">
              <a:solidFill>
                <a:srgbClr val="000000"/>
              </a:solidFill>
              <a:latin typeface="Arial"/>
              <a:ea typeface="Arial"/>
              <a:cs typeface="Arial"/>
              <a:sym typeface="Arial"/>
            </a:endParaRPr>
          </a:p>
        </p:txBody>
      </p:sp>
      <p:grpSp>
        <p:nvGrpSpPr>
          <p:cNvPr id="1701" name="Google Shape;1701;p60"/>
          <p:cNvGrpSpPr/>
          <p:nvPr/>
        </p:nvGrpSpPr>
        <p:grpSpPr>
          <a:xfrm>
            <a:off x="712758" y="1499242"/>
            <a:ext cx="1902494" cy="3213997"/>
            <a:chOff x="536218" y="2115409"/>
            <a:chExt cx="2536659" cy="4285329"/>
          </a:xfrm>
        </p:grpSpPr>
        <p:sp>
          <p:nvSpPr>
            <p:cNvPr id="1702" name="Google Shape;1702;p60"/>
            <p:cNvSpPr/>
            <p:nvPr/>
          </p:nvSpPr>
          <p:spPr>
            <a:xfrm>
              <a:off x="551507" y="3836425"/>
              <a:ext cx="2520600" cy="822600"/>
            </a:xfrm>
            <a:prstGeom prst="rect">
              <a:avLst/>
            </a:prstGeom>
            <a:solidFill>
              <a:srgbClr val="33ACBD"/>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3" name="Google Shape;1703;p60"/>
            <p:cNvSpPr/>
            <p:nvPr/>
          </p:nvSpPr>
          <p:spPr>
            <a:xfrm>
              <a:off x="551507" y="4698114"/>
              <a:ext cx="2520600" cy="822600"/>
            </a:xfrm>
            <a:prstGeom prst="rect">
              <a:avLst/>
            </a:prstGeom>
            <a:solidFill>
              <a:srgbClr val="007D8A"/>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4" name="Google Shape;1704;p60"/>
            <p:cNvSpPr/>
            <p:nvPr/>
          </p:nvSpPr>
          <p:spPr>
            <a:xfrm>
              <a:off x="551507" y="5578138"/>
              <a:ext cx="2520600" cy="822600"/>
            </a:xfrm>
            <a:prstGeom prst="rect">
              <a:avLst/>
            </a:prstGeom>
            <a:solidFill>
              <a:srgbClr val="19565E"/>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5" name="Google Shape;1705;p60"/>
            <p:cNvSpPr/>
            <p:nvPr/>
          </p:nvSpPr>
          <p:spPr>
            <a:xfrm>
              <a:off x="551507" y="2608056"/>
              <a:ext cx="2520600" cy="1173900"/>
            </a:xfrm>
            <a:prstGeom prst="rect">
              <a:avLst/>
            </a:prstGeom>
            <a:solidFill>
              <a:srgbClr val="8AD4DF"/>
            </a:solidFill>
            <a:ln>
              <a:noFill/>
            </a:ln>
          </p:spPr>
          <p:txBody>
            <a:bodyPr spcFirstLastPara="1" wrap="square" lIns="91425" tIns="45675" rIns="91425"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06" name="Google Shape;1706;p60"/>
            <p:cNvSpPr/>
            <p:nvPr/>
          </p:nvSpPr>
          <p:spPr>
            <a:xfrm>
              <a:off x="729600" y="2767222"/>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1</a:t>
              </a:r>
              <a:endParaRPr sz="1400" b="0" i="0" u="none" strike="noStrike" cap="none">
                <a:solidFill>
                  <a:srgbClr val="000000"/>
                </a:solidFill>
                <a:latin typeface="Arial"/>
                <a:ea typeface="Arial"/>
                <a:cs typeface="Arial"/>
                <a:sym typeface="Arial"/>
              </a:endParaRPr>
            </a:p>
          </p:txBody>
        </p:sp>
        <p:sp>
          <p:nvSpPr>
            <p:cNvPr id="1707" name="Google Shape;1707;p60"/>
            <p:cNvSpPr/>
            <p:nvPr/>
          </p:nvSpPr>
          <p:spPr>
            <a:xfrm>
              <a:off x="536218" y="2115409"/>
              <a:ext cx="9576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Levels</a:t>
              </a:r>
              <a:endParaRPr sz="1400" b="0" i="0" u="none" strike="noStrike" cap="none">
                <a:solidFill>
                  <a:srgbClr val="000000"/>
                </a:solidFill>
                <a:latin typeface="Arial"/>
                <a:ea typeface="Arial"/>
                <a:cs typeface="Arial"/>
                <a:sym typeface="Arial"/>
              </a:endParaRPr>
            </a:p>
          </p:txBody>
        </p:sp>
        <p:sp>
          <p:nvSpPr>
            <p:cNvPr id="1708" name="Google Shape;1708;p60"/>
            <p:cNvSpPr/>
            <p:nvPr/>
          </p:nvSpPr>
          <p:spPr>
            <a:xfrm>
              <a:off x="729600" y="3238348"/>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2</a:t>
              </a:r>
              <a:endParaRPr sz="1400" b="0" i="0" u="none" strike="noStrike" cap="none">
                <a:solidFill>
                  <a:srgbClr val="000000"/>
                </a:solidFill>
                <a:latin typeface="Arial"/>
                <a:ea typeface="Arial"/>
                <a:cs typeface="Arial"/>
                <a:sym typeface="Arial"/>
              </a:endParaRPr>
            </a:p>
          </p:txBody>
        </p:sp>
        <p:sp>
          <p:nvSpPr>
            <p:cNvPr id="1709" name="Google Shape;1709;p60"/>
            <p:cNvSpPr/>
            <p:nvPr/>
          </p:nvSpPr>
          <p:spPr>
            <a:xfrm>
              <a:off x="729600" y="4055978"/>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3</a:t>
              </a:r>
              <a:endParaRPr sz="1400" b="0" i="0" u="none" strike="noStrike" cap="none">
                <a:solidFill>
                  <a:srgbClr val="000000"/>
                </a:solidFill>
                <a:latin typeface="Arial"/>
                <a:ea typeface="Arial"/>
                <a:cs typeface="Arial"/>
                <a:sym typeface="Arial"/>
              </a:endParaRPr>
            </a:p>
          </p:txBody>
        </p:sp>
        <p:sp>
          <p:nvSpPr>
            <p:cNvPr id="1710" name="Google Shape;1710;p60"/>
            <p:cNvSpPr/>
            <p:nvPr/>
          </p:nvSpPr>
          <p:spPr>
            <a:xfrm>
              <a:off x="729600" y="4896822"/>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4</a:t>
              </a:r>
              <a:endParaRPr sz="1400" b="0" i="0" u="none" strike="noStrike" cap="none">
                <a:solidFill>
                  <a:srgbClr val="000000"/>
                </a:solidFill>
                <a:latin typeface="Arial"/>
                <a:ea typeface="Arial"/>
                <a:cs typeface="Arial"/>
                <a:sym typeface="Arial"/>
              </a:endParaRPr>
            </a:p>
          </p:txBody>
        </p:sp>
        <p:sp>
          <p:nvSpPr>
            <p:cNvPr id="1711" name="Google Shape;1711;p60"/>
            <p:cNvSpPr/>
            <p:nvPr/>
          </p:nvSpPr>
          <p:spPr>
            <a:xfrm>
              <a:off x="1287577" y="2772455"/>
              <a:ext cx="1492800" cy="861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Minimal &amp; Regulatory Compliance</a:t>
              </a:r>
              <a:endParaRPr sz="1400" b="0" i="0" u="none" strike="noStrike" cap="none">
                <a:solidFill>
                  <a:srgbClr val="000000"/>
                </a:solidFill>
                <a:latin typeface="Arial"/>
                <a:ea typeface="Arial"/>
                <a:cs typeface="Arial"/>
                <a:sym typeface="Arial"/>
              </a:endParaRPr>
            </a:p>
          </p:txBody>
        </p:sp>
        <p:sp>
          <p:nvSpPr>
            <p:cNvPr id="1712" name="Google Shape;1712;p60"/>
            <p:cNvSpPr/>
            <p:nvPr/>
          </p:nvSpPr>
          <p:spPr>
            <a:xfrm>
              <a:off x="1287578" y="3966418"/>
              <a:ext cx="1691400" cy="57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Foundational Demonstration</a:t>
              </a:r>
              <a:endParaRPr sz="1400" b="0" i="0" u="none" strike="noStrike" cap="none">
                <a:solidFill>
                  <a:schemeClr val="dk1"/>
                </a:solidFill>
                <a:latin typeface="Arial"/>
                <a:ea typeface="Arial"/>
                <a:cs typeface="Arial"/>
                <a:sym typeface="Arial"/>
              </a:endParaRPr>
            </a:p>
          </p:txBody>
        </p:sp>
        <p:sp>
          <p:nvSpPr>
            <p:cNvPr id="1713" name="Google Shape;1713;p60"/>
            <p:cNvSpPr/>
            <p:nvPr/>
          </p:nvSpPr>
          <p:spPr>
            <a:xfrm>
              <a:off x="1287577" y="4824765"/>
              <a:ext cx="1785300" cy="57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Advanced Implementation</a:t>
              </a:r>
              <a:endParaRPr sz="1400" b="0" i="0" u="none" strike="noStrike" cap="none">
                <a:solidFill>
                  <a:srgbClr val="000000"/>
                </a:solidFill>
                <a:latin typeface="Arial"/>
                <a:ea typeface="Arial"/>
                <a:cs typeface="Arial"/>
                <a:sym typeface="Arial"/>
              </a:endParaRPr>
            </a:p>
          </p:txBody>
        </p:sp>
        <p:sp>
          <p:nvSpPr>
            <p:cNvPr id="1714" name="Google Shape;1714;p60"/>
            <p:cNvSpPr/>
            <p:nvPr/>
          </p:nvSpPr>
          <p:spPr>
            <a:xfrm>
              <a:off x="729600" y="5777852"/>
              <a:ext cx="400800" cy="399300"/>
            </a:xfrm>
            <a:prstGeom prst="ellipse">
              <a:avLst/>
            </a:prstGeom>
            <a:solidFill>
              <a:schemeClr val="dk1"/>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5</a:t>
              </a:r>
              <a:endParaRPr sz="1400" b="0" i="0" u="none" strike="noStrike" cap="none">
                <a:solidFill>
                  <a:srgbClr val="000000"/>
                </a:solidFill>
                <a:latin typeface="Arial"/>
                <a:ea typeface="Arial"/>
                <a:cs typeface="Arial"/>
                <a:sym typeface="Arial"/>
              </a:endParaRPr>
            </a:p>
          </p:txBody>
        </p:sp>
        <p:sp>
          <p:nvSpPr>
            <p:cNvPr id="1715" name="Google Shape;1715;p60"/>
            <p:cNvSpPr/>
            <p:nvPr/>
          </p:nvSpPr>
          <p:spPr>
            <a:xfrm>
              <a:off x="1287577" y="5696629"/>
              <a:ext cx="1785300" cy="57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Strategic Integration</a:t>
              </a:r>
              <a:endParaRPr sz="1400" b="0" i="0" u="none" strike="noStrike" cap="none">
                <a:solidFill>
                  <a:srgbClr val="000000"/>
                </a:solidFill>
                <a:latin typeface="Arial"/>
                <a:ea typeface="Arial"/>
                <a:cs typeface="Arial"/>
                <a:sym typeface="Arial"/>
              </a:endParaRPr>
            </a:p>
          </p:txBody>
        </p:sp>
      </p:grpSp>
      <p:grpSp>
        <p:nvGrpSpPr>
          <p:cNvPr id="1716" name="Google Shape;1716;p60"/>
          <p:cNvGrpSpPr/>
          <p:nvPr/>
        </p:nvGrpSpPr>
        <p:grpSpPr>
          <a:xfrm>
            <a:off x="3216958" y="419862"/>
            <a:ext cx="5984531" cy="4357132"/>
            <a:chOff x="4291750" y="1022715"/>
            <a:chExt cx="7763546" cy="5517624"/>
          </a:xfrm>
        </p:grpSpPr>
        <p:sp>
          <p:nvSpPr>
            <p:cNvPr id="1717" name="Google Shape;1717;p60"/>
            <p:cNvSpPr/>
            <p:nvPr/>
          </p:nvSpPr>
          <p:spPr>
            <a:xfrm>
              <a:off x="5454938" y="1022715"/>
              <a:ext cx="2618770" cy="892724"/>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Outreach &amp; Expanding the Pool</a:t>
              </a:r>
              <a:endParaRPr sz="1400" b="0" i="0" u="none" strike="noStrike" cap="none">
                <a:solidFill>
                  <a:srgbClr val="000000"/>
                </a:solidFill>
                <a:latin typeface="Arial"/>
                <a:ea typeface="Arial"/>
                <a:cs typeface="Arial"/>
                <a:sym typeface="Arial"/>
              </a:endParaRPr>
            </a:p>
          </p:txBody>
        </p:sp>
        <p:grpSp>
          <p:nvGrpSpPr>
            <p:cNvPr id="1718" name="Google Shape;1718;p60"/>
            <p:cNvGrpSpPr/>
            <p:nvPr/>
          </p:nvGrpSpPr>
          <p:grpSpPr>
            <a:xfrm>
              <a:off x="4291750" y="1498343"/>
              <a:ext cx="7763546" cy="5041995"/>
              <a:chOff x="4291750" y="1498343"/>
              <a:chExt cx="7763546" cy="5041995"/>
            </a:xfrm>
          </p:grpSpPr>
          <p:pic>
            <p:nvPicPr>
              <p:cNvPr id="1719" name="Google Shape;1719;p60"/>
              <p:cNvPicPr preferRelativeResize="0"/>
              <p:nvPr/>
            </p:nvPicPr>
            <p:blipFill rotWithShape="1">
              <a:blip r:embed="rId3">
                <a:alphaModFix/>
              </a:blip>
              <a:srcRect/>
              <a:stretch/>
            </p:blipFill>
            <p:spPr>
              <a:xfrm rot="-7160492">
                <a:off x="6044844" y="3425643"/>
                <a:ext cx="1438957" cy="1121540"/>
              </a:xfrm>
              <a:prstGeom prst="rect">
                <a:avLst/>
              </a:prstGeom>
              <a:noFill/>
              <a:ln>
                <a:noFill/>
              </a:ln>
            </p:spPr>
          </p:pic>
          <p:pic>
            <p:nvPicPr>
              <p:cNvPr id="1720" name="Google Shape;1720;p60"/>
              <p:cNvPicPr preferRelativeResize="0"/>
              <p:nvPr/>
            </p:nvPicPr>
            <p:blipFill rotWithShape="1">
              <a:blip r:embed="rId4">
                <a:alphaModFix/>
              </a:blip>
              <a:srcRect/>
              <a:stretch/>
            </p:blipFill>
            <p:spPr>
              <a:xfrm rot="-7160491">
                <a:off x="5577638" y="3386397"/>
                <a:ext cx="1720311" cy="1168111"/>
              </a:xfrm>
              <a:prstGeom prst="rect">
                <a:avLst/>
              </a:prstGeom>
              <a:noFill/>
              <a:ln>
                <a:noFill/>
              </a:ln>
            </p:spPr>
          </p:pic>
          <p:pic>
            <p:nvPicPr>
              <p:cNvPr id="1721" name="Google Shape;1721;p60"/>
              <p:cNvPicPr preferRelativeResize="0"/>
              <p:nvPr/>
            </p:nvPicPr>
            <p:blipFill rotWithShape="1">
              <a:blip r:embed="rId5">
                <a:alphaModFix/>
              </a:blip>
              <a:srcRect/>
              <a:stretch/>
            </p:blipFill>
            <p:spPr>
              <a:xfrm rot="10800000">
                <a:off x="6399638" y="4870746"/>
                <a:ext cx="1720311" cy="1168111"/>
              </a:xfrm>
              <a:prstGeom prst="rect">
                <a:avLst/>
              </a:prstGeom>
              <a:noFill/>
              <a:ln>
                <a:noFill/>
              </a:ln>
            </p:spPr>
          </p:pic>
          <p:pic>
            <p:nvPicPr>
              <p:cNvPr id="1722" name="Google Shape;1722;p60"/>
              <p:cNvPicPr preferRelativeResize="0"/>
              <p:nvPr/>
            </p:nvPicPr>
            <p:blipFill rotWithShape="1">
              <a:blip r:embed="rId6">
                <a:alphaModFix/>
              </a:blip>
              <a:srcRect/>
              <a:stretch/>
            </p:blipFill>
            <p:spPr>
              <a:xfrm rot="-3553865">
                <a:off x="6766166" y="2266494"/>
                <a:ext cx="1438957" cy="1121540"/>
              </a:xfrm>
              <a:prstGeom prst="rect">
                <a:avLst/>
              </a:prstGeom>
              <a:noFill/>
              <a:ln>
                <a:noFill/>
              </a:ln>
            </p:spPr>
          </p:pic>
          <p:pic>
            <p:nvPicPr>
              <p:cNvPr id="1723" name="Google Shape;1723;p60"/>
              <p:cNvPicPr preferRelativeResize="0"/>
              <p:nvPr/>
            </p:nvPicPr>
            <p:blipFill rotWithShape="1">
              <a:blip r:embed="rId4">
                <a:alphaModFix/>
              </a:blip>
              <a:srcRect/>
              <a:stretch/>
            </p:blipFill>
            <p:spPr>
              <a:xfrm rot="-3553865">
                <a:off x="6476609" y="1952155"/>
                <a:ext cx="1720311" cy="1168111"/>
              </a:xfrm>
              <a:prstGeom prst="rect">
                <a:avLst/>
              </a:prstGeom>
              <a:noFill/>
              <a:ln>
                <a:noFill/>
              </a:ln>
            </p:spPr>
          </p:pic>
          <p:pic>
            <p:nvPicPr>
              <p:cNvPr id="1724" name="Google Shape;1724;p60"/>
              <p:cNvPicPr preferRelativeResize="0"/>
              <p:nvPr/>
            </p:nvPicPr>
            <p:blipFill rotWithShape="1">
              <a:blip r:embed="rId6">
                <a:alphaModFix/>
              </a:blip>
              <a:srcRect/>
              <a:stretch/>
            </p:blipFill>
            <p:spPr>
              <a:xfrm rot="3596285">
                <a:off x="8771063" y="3483518"/>
                <a:ext cx="1438957" cy="1121540"/>
              </a:xfrm>
              <a:prstGeom prst="rect">
                <a:avLst/>
              </a:prstGeom>
              <a:noFill/>
              <a:ln>
                <a:noFill/>
              </a:ln>
            </p:spPr>
          </p:pic>
          <p:pic>
            <p:nvPicPr>
              <p:cNvPr id="1725" name="Google Shape;1725;p60"/>
              <p:cNvPicPr preferRelativeResize="0"/>
              <p:nvPr/>
            </p:nvPicPr>
            <p:blipFill rotWithShape="1">
              <a:blip r:embed="rId4">
                <a:alphaModFix/>
              </a:blip>
              <a:srcRect/>
              <a:stretch/>
            </p:blipFill>
            <p:spPr>
              <a:xfrm rot="3596287">
                <a:off x="8957093" y="3472089"/>
                <a:ext cx="1720311" cy="1168111"/>
              </a:xfrm>
              <a:prstGeom prst="rect">
                <a:avLst/>
              </a:prstGeom>
              <a:noFill/>
              <a:ln>
                <a:noFill/>
              </a:ln>
            </p:spPr>
          </p:pic>
          <p:pic>
            <p:nvPicPr>
              <p:cNvPr id="1726" name="Google Shape;1726;p60"/>
              <p:cNvPicPr preferRelativeResize="0"/>
              <p:nvPr/>
            </p:nvPicPr>
            <p:blipFill rotWithShape="1">
              <a:blip r:embed="rId6">
                <a:alphaModFix/>
              </a:blip>
              <a:srcRect/>
              <a:stretch/>
            </p:blipFill>
            <p:spPr>
              <a:xfrm rot="7226488">
                <a:off x="8067786" y="4651874"/>
                <a:ext cx="1438957" cy="1121540"/>
              </a:xfrm>
              <a:prstGeom prst="rect">
                <a:avLst/>
              </a:prstGeom>
              <a:noFill/>
              <a:ln>
                <a:noFill/>
              </a:ln>
            </p:spPr>
          </p:pic>
          <p:pic>
            <p:nvPicPr>
              <p:cNvPr id="1727" name="Google Shape;1727;p60"/>
              <p:cNvPicPr preferRelativeResize="0"/>
              <p:nvPr/>
            </p:nvPicPr>
            <p:blipFill rotWithShape="1">
              <a:blip r:embed="rId4">
                <a:alphaModFix/>
              </a:blip>
              <a:srcRect/>
              <a:stretch/>
            </p:blipFill>
            <p:spPr>
              <a:xfrm rot="7226490">
                <a:off x="8077651" y="4918786"/>
                <a:ext cx="1720311" cy="1168111"/>
              </a:xfrm>
              <a:prstGeom prst="rect">
                <a:avLst/>
              </a:prstGeom>
              <a:noFill/>
              <a:ln>
                <a:noFill/>
              </a:ln>
            </p:spPr>
          </p:pic>
          <p:pic>
            <p:nvPicPr>
              <p:cNvPr id="1728" name="Google Shape;1728;p60"/>
              <p:cNvPicPr preferRelativeResize="0"/>
              <p:nvPr/>
            </p:nvPicPr>
            <p:blipFill rotWithShape="1">
              <a:blip r:embed="rId5">
                <a:alphaModFix/>
              </a:blip>
              <a:srcRect/>
              <a:stretch/>
            </p:blipFill>
            <p:spPr>
              <a:xfrm>
                <a:off x="8148897" y="2002985"/>
                <a:ext cx="1720311" cy="1168111"/>
              </a:xfrm>
              <a:prstGeom prst="rect">
                <a:avLst/>
              </a:prstGeom>
              <a:noFill/>
              <a:ln>
                <a:noFill/>
              </a:ln>
            </p:spPr>
          </p:pic>
          <p:pic>
            <p:nvPicPr>
              <p:cNvPr id="1729" name="Google Shape;1729;p60"/>
              <p:cNvPicPr preferRelativeResize="0"/>
              <p:nvPr/>
            </p:nvPicPr>
            <p:blipFill rotWithShape="1">
              <a:blip r:embed="rId6">
                <a:alphaModFix/>
              </a:blip>
              <a:srcRect/>
              <a:stretch/>
            </p:blipFill>
            <p:spPr>
              <a:xfrm>
                <a:off x="8115652" y="2303090"/>
                <a:ext cx="1438957" cy="1121540"/>
              </a:xfrm>
              <a:prstGeom prst="rect">
                <a:avLst/>
              </a:prstGeom>
              <a:noFill/>
              <a:ln>
                <a:noFill/>
              </a:ln>
            </p:spPr>
          </p:pic>
          <p:pic>
            <p:nvPicPr>
              <p:cNvPr id="1730" name="Google Shape;1730;p60"/>
              <p:cNvPicPr preferRelativeResize="0"/>
              <p:nvPr/>
            </p:nvPicPr>
            <p:blipFill rotWithShape="1">
              <a:blip r:embed="rId7">
                <a:alphaModFix/>
              </a:blip>
              <a:srcRect/>
              <a:stretch/>
            </p:blipFill>
            <p:spPr>
              <a:xfrm>
                <a:off x="8140003" y="2782814"/>
                <a:ext cx="1060800" cy="790399"/>
              </a:xfrm>
              <a:prstGeom prst="rect">
                <a:avLst/>
              </a:prstGeom>
              <a:noFill/>
              <a:ln>
                <a:noFill/>
              </a:ln>
            </p:spPr>
          </p:pic>
          <p:pic>
            <p:nvPicPr>
              <p:cNvPr id="1731" name="Google Shape;1731;p60"/>
              <p:cNvPicPr preferRelativeResize="0"/>
              <p:nvPr/>
            </p:nvPicPr>
            <p:blipFill rotWithShape="1">
              <a:blip r:embed="rId8">
                <a:alphaModFix/>
              </a:blip>
              <a:srcRect/>
              <a:stretch/>
            </p:blipFill>
            <p:spPr>
              <a:xfrm>
                <a:off x="8128790" y="3496677"/>
                <a:ext cx="456332" cy="521521"/>
              </a:xfrm>
              <a:prstGeom prst="rect">
                <a:avLst/>
              </a:prstGeom>
              <a:noFill/>
              <a:ln>
                <a:noFill/>
              </a:ln>
            </p:spPr>
          </p:pic>
          <p:pic>
            <p:nvPicPr>
              <p:cNvPr id="1732" name="Google Shape;1732;p60"/>
              <p:cNvPicPr preferRelativeResize="0"/>
              <p:nvPr/>
            </p:nvPicPr>
            <p:blipFill rotWithShape="1">
              <a:blip r:embed="rId9">
                <a:alphaModFix/>
              </a:blip>
              <a:srcRect/>
              <a:stretch/>
            </p:blipFill>
            <p:spPr>
              <a:xfrm>
                <a:off x="8126707" y="3162904"/>
                <a:ext cx="746367" cy="580507"/>
              </a:xfrm>
              <a:prstGeom prst="rect">
                <a:avLst/>
              </a:prstGeom>
              <a:noFill/>
              <a:ln>
                <a:noFill/>
              </a:ln>
            </p:spPr>
          </p:pic>
          <p:pic>
            <p:nvPicPr>
              <p:cNvPr id="1733" name="Google Shape;1733;p60"/>
              <p:cNvPicPr preferRelativeResize="0"/>
              <p:nvPr/>
            </p:nvPicPr>
            <p:blipFill rotWithShape="1">
              <a:blip r:embed="rId8">
                <a:alphaModFix/>
              </a:blip>
              <a:srcRect/>
              <a:stretch/>
            </p:blipFill>
            <p:spPr>
              <a:xfrm rot="10800000">
                <a:off x="7683723" y="4023644"/>
                <a:ext cx="456332" cy="521521"/>
              </a:xfrm>
              <a:prstGeom prst="rect">
                <a:avLst/>
              </a:prstGeom>
              <a:noFill/>
              <a:ln>
                <a:noFill/>
              </a:ln>
            </p:spPr>
          </p:pic>
          <p:pic>
            <p:nvPicPr>
              <p:cNvPr id="1734" name="Google Shape;1734;p60"/>
              <p:cNvPicPr preferRelativeResize="0"/>
              <p:nvPr/>
            </p:nvPicPr>
            <p:blipFill rotWithShape="1">
              <a:blip r:embed="rId9">
                <a:alphaModFix/>
              </a:blip>
              <a:srcRect/>
              <a:stretch/>
            </p:blipFill>
            <p:spPr>
              <a:xfrm rot="10800000">
                <a:off x="7395773" y="4298428"/>
                <a:ext cx="746367" cy="580507"/>
              </a:xfrm>
              <a:prstGeom prst="rect">
                <a:avLst/>
              </a:prstGeom>
              <a:noFill/>
              <a:ln>
                <a:noFill/>
              </a:ln>
            </p:spPr>
          </p:pic>
          <p:pic>
            <p:nvPicPr>
              <p:cNvPr id="1735" name="Google Shape;1735;p60"/>
              <p:cNvPicPr preferRelativeResize="0"/>
              <p:nvPr/>
            </p:nvPicPr>
            <p:blipFill rotWithShape="1">
              <a:blip r:embed="rId7">
                <a:alphaModFix/>
              </a:blip>
              <a:srcRect/>
              <a:stretch/>
            </p:blipFill>
            <p:spPr>
              <a:xfrm rot="10800000">
                <a:off x="7068041" y="4468629"/>
                <a:ext cx="1060800" cy="790399"/>
              </a:xfrm>
              <a:prstGeom prst="rect">
                <a:avLst/>
              </a:prstGeom>
              <a:noFill/>
              <a:ln>
                <a:noFill/>
              </a:ln>
            </p:spPr>
          </p:pic>
          <p:pic>
            <p:nvPicPr>
              <p:cNvPr id="1736" name="Google Shape;1736;p60"/>
              <p:cNvPicPr preferRelativeResize="0"/>
              <p:nvPr/>
            </p:nvPicPr>
            <p:blipFill rotWithShape="1">
              <a:blip r:embed="rId6">
                <a:alphaModFix/>
              </a:blip>
              <a:srcRect/>
              <a:stretch/>
            </p:blipFill>
            <p:spPr>
              <a:xfrm rot="10800000">
                <a:off x="6714234" y="4617211"/>
                <a:ext cx="1438957" cy="1121540"/>
              </a:xfrm>
              <a:prstGeom prst="rect">
                <a:avLst/>
              </a:prstGeom>
              <a:noFill/>
              <a:ln>
                <a:noFill/>
              </a:ln>
            </p:spPr>
          </p:pic>
          <p:pic>
            <p:nvPicPr>
              <p:cNvPr id="1737" name="Google Shape;1737;p60"/>
              <p:cNvPicPr preferRelativeResize="0"/>
              <p:nvPr/>
            </p:nvPicPr>
            <p:blipFill rotWithShape="1">
              <a:blip r:embed="rId8">
                <a:alphaModFix/>
              </a:blip>
              <a:srcRect/>
              <a:stretch/>
            </p:blipFill>
            <p:spPr>
              <a:xfrm rot="3596286">
                <a:off x="8249462" y="3817297"/>
                <a:ext cx="456332" cy="521521"/>
              </a:xfrm>
              <a:prstGeom prst="rect">
                <a:avLst/>
              </a:prstGeom>
              <a:noFill/>
              <a:ln>
                <a:noFill/>
              </a:ln>
            </p:spPr>
          </p:pic>
          <p:pic>
            <p:nvPicPr>
              <p:cNvPr id="1738" name="Google Shape;1738;p60"/>
              <p:cNvPicPr preferRelativeResize="0"/>
              <p:nvPr/>
            </p:nvPicPr>
            <p:blipFill rotWithShape="1">
              <a:blip r:embed="rId9">
                <a:alphaModFix/>
              </a:blip>
              <a:srcRect/>
              <a:stretch/>
            </p:blipFill>
            <p:spPr>
              <a:xfrm rot="3596286">
                <a:off x="8439395" y="3759088"/>
                <a:ext cx="746367" cy="580507"/>
              </a:xfrm>
              <a:prstGeom prst="rect">
                <a:avLst/>
              </a:prstGeom>
              <a:noFill/>
              <a:ln>
                <a:noFill/>
              </a:ln>
            </p:spPr>
          </p:pic>
          <p:pic>
            <p:nvPicPr>
              <p:cNvPr id="1739" name="Google Shape;1739;p60"/>
              <p:cNvPicPr preferRelativeResize="0"/>
              <p:nvPr/>
            </p:nvPicPr>
            <p:blipFill rotWithShape="1">
              <a:blip r:embed="rId7">
                <a:alphaModFix/>
              </a:blip>
              <a:srcRect/>
              <a:stretch/>
            </p:blipFill>
            <p:spPr>
              <a:xfrm rot="3596286">
                <a:off x="8605728" y="3663888"/>
                <a:ext cx="1060800" cy="790397"/>
              </a:xfrm>
              <a:prstGeom prst="rect">
                <a:avLst/>
              </a:prstGeom>
              <a:noFill/>
              <a:ln>
                <a:noFill/>
              </a:ln>
            </p:spPr>
          </p:pic>
          <p:pic>
            <p:nvPicPr>
              <p:cNvPr id="1740" name="Google Shape;1740;p60"/>
              <p:cNvPicPr preferRelativeResize="0"/>
              <p:nvPr/>
            </p:nvPicPr>
            <p:blipFill rotWithShape="1">
              <a:blip r:embed="rId8">
                <a:alphaModFix/>
              </a:blip>
              <a:srcRect/>
              <a:stretch/>
            </p:blipFill>
            <p:spPr>
              <a:xfrm rot="-7160491">
                <a:off x="7549415" y="3704621"/>
                <a:ext cx="456332" cy="521521"/>
              </a:xfrm>
              <a:prstGeom prst="rect">
                <a:avLst/>
              </a:prstGeom>
              <a:noFill/>
              <a:ln>
                <a:noFill/>
              </a:ln>
            </p:spPr>
          </p:pic>
          <p:pic>
            <p:nvPicPr>
              <p:cNvPr id="1741" name="Google Shape;1741;p60"/>
              <p:cNvPicPr preferRelativeResize="0"/>
              <p:nvPr/>
            </p:nvPicPr>
            <p:blipFill rotWithShape="1">
              <a:blip r:embed="rId9">
                <a:alphaModFix/>
              </a:blip>
              <a:srcRect/>
              <a:stretch/>
            </p:blipFill>
            <p:spPr>
              <a:xfrm rot="-7160490">
                <a:off x="7069114" y="3699629"/>
                <a:ext cx="746367" cy="580507"/>
              </a:xfrm>
              <a:prstGeom prst="rect">
                <a:avLst/>
              </a:prstGeom>
              <a:noFill/>
              <a:ln>
                <a:noFill/>
              </a:ln>
            </p:spPr>
          </p:pic>
          <p:pic>
            <p:nvPicPr>
              <p:cNvPr id="1742" name="Google Shape;1742;p60"/>
              <p:cNvPicPr preferRelativeResize="0"/>
              <p:nvPr/>
            </p:nvPicPr>
            <p:blipFill rotWithShape="1">
              <a:blip r:embed="rId7">
                <a:alphaModFix/>
              </a:blip>
              <a:srcRect/>
              <a:stretch/>
            </p:blipFill>
            <p:spPr>
              <a:xfrm rot="-7160490">
                <a:off x="6588495" y="3580871"/>
                <a:ext cx="1060800" cy="790397"/>
              </a:xfrm>
              <a:prstGeom prst="rect">
                <a:avLst/>
              </a:prstGeom>
              <a:noFill/>
              <a:ln>
                <a:noFill/>
              </a:ln>
            </p:spPr>
          </p:pic>
          <p:pic>
            <p:nvPicPr>
              <p:cNvPr id="1743" name="Google Shape;1743;p60"/>
              <p:cNvPicPr preferRelativeResize="0"/>
              <p:nvPr/>
            </p:nvPicPr>
            <p:blipFill rotWithShape="1">
              <a:blip r:embed="rId8">
                <a:alphaModFix/>
              </a:blip>
              <a:srcRect/>
              <a:stretch/>
            </p:blipFill>
            <p:spPr>
              <a:xfrm rot="-3553864">
                <a:off x="7780650" y="3434504"/>
                <a:ext cx="456332" cy="521521"/>
              </a:xfrm>
              <a:prstGeom prst="rect">
                <a:avLst/>
              </a:prstGeom>
              <a:noFill/>
              <a:ln>
                <a:noFill/>
              </a:ln>
            </p:spPr>
          </p:pic>
          <p:pic>
            <p:nvPicPr>
              <p:cNvPr id="1744" name="Google Shape;1744;p60"/>
              <p:cNvPicPr preferRelativeResize="0"/>
              <p:nvPr/>
            </p:nvPicPr>
            <p:blipFill rotWithShape="1">
              <a:blip r:embed="rId9">
                <a:alphaModFix/>
              </a:blip>
              <a:srcRect/>
              <a:stretch/>
            </p:blipFill>
            <p:spPr>
              <a:xfrm rot="-3553864">
                <a:off x="7447306" y="3126533"/>
                <a:ext cx="746367" cy="580507"/>
              </a:xfrm>
              <a:prstGeom prst="rect">
                <a:avLst/>
              </a:prstGeom>
              <a:noFill/>
              <a:ln>
                <a:noFill/>
              </a:ln>
            </p:spPr>
          </p:pic>
          <p:pic>
            <p:nvPicPr>
              <p:cNvPr id="1745" name="Google Shape;1745;p60"/>
              <p:cNvPicPr preferRelativeResize="0"/>
              <p:nvPr/>
            </p:nvPicPr>
            <p:blipFill rotWithShape="1">
              <a:blip r:embed="rId7">
                <a:alphaModFix/>
              </a:blip>
              <a:srcRect/>
              <a:stretch/>
            </p:blipFill>
            <p:spPr>
              <a:xfrm rot="-3553864">
                <a:off x="7140904" y="2734320"/>
                <a:ext cx="1060800" cy="790397"/>
              </a:xfrm>
              <a:prstGeom prst="rect">
                <a:avLst/>
              </a:prstGeom>
              <a:noFill/>
              <a:ln>
                <a:noFill/>
              </a:ln>
            </p:spPr>
          </p:pic>
          <p:pic>
            <p:nvPicPr>
              <p:cNvPr id="1746" name="Google Shape;1746;p60"/>
              <p:cNvPicPr preferRelativeResize="0"/>
              <p:nvPr/>
            </p:nvPicPr>
            <p:blipFill rotWithShape="1">
              <a:blip r:embed="rId8">
                <a:alphaModFix/>
              </a:blip>
              <a:srcRect/>
              <a:stretch/>
            </p:blipFill>
            <p:spPr>
              <a:xfrm rot="7226488">
                <a:off x="8030975" y="4086886"/>
                <a:ext cx="456332" cy="521521"/>
              </a:xfrm>
              <a:prstGeom prst="rect">
                <a:avLst/>
              </a:prstGeom>
              <a:noFill/>
              <a:ln>
                <a:noFill/>
              </a:ln>
            </p:spPr>
          </p:pic>
          <p:pic>
            <p:nvPicPr>
              <p:cNvPr id="1747" name="Google Shape;1747;p60"/>
              <p:cNvPicPr preferRelativeResize="0"/>
              <p:nvPr/>
            </p:nvPicPr>
            <p:blipFill rotWithShape="1">
              <a:blip r:embed="rId9">
                <a:alphaModFix/>
              </a:blip>
              <a:srcRect/>
              <a:stretch/>
            </p:blipFill>
            <p:spPr>
              <a:xfrm rot="7226490">
                <a:off x="8075871" y="4334789"/>
                <a:ext cx="746367" cy="580507"/>
              </a:xfrm>
              <a:prstGeom prst="rect">
                <a:avLst/>
              </a:prstGeom>
              <a:noFill/>
              <a:ln>
                <a:noFill/>
              </a:ln>
            </p:spPr>
          </p:pic>
          <p:pic>
            <p:nvPicPr>
              <p:cNvPr id="1748" name="Google Shape;1748;p60"/>
              <p:cNvPicPr preferRelativeResize="0"/>
              <p:nvPr/>
            </p:nvPicPr>
            <p:blipFill rotWithShape="1">
              <a:blip r:embed="rId7">
                <a:alphaModFix/>
              </a:blip>
              <a:srcRect/>
              <a:stretch/>
            </p:blipFill>
            <p:spPr>
              <a:xfrm rot="7226490">
                <a:off x="8069479" y="4516255"/>
                <a:ext cx="1060800" cy="790397"/>
              </a:xfrm>
              <a:prstGeom prst="rect">
                <a:avLst/>
              </a:prstGeom>
              <a:noFill/>
              <a:ln>
                <a:noFill/>
              </a:ln>
            </p:spPr>
          </p:pic>
          <p:sp>
            <p:nvSpPr>
              <p:cNvPr id="1749" name="Google Shape;1749;p60"/>
              <p:cNvSpPr/>
              <p:nvPr/>
            </p:nvSpPr>
            <p:spPr>
              <a:xfrm>
                <a:off x="9564690" y="5777005"/>
                <a:ext cx="1801300" cy="636007"/>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HR Practices</a:t>
                </a:r>
                <a:endParaRPr sz="1400" b="0" i="0" u="none" strike="noStrike" cap="none">
                  <a:solidFill>
                    <a:srgbClr val="000000"/>
                  </a:solidFill>
                  <a:latin typeface="Arial"/>
                  <a:ea typeface="Arial"/>
                  <a:cs typeface="Arial"/>
                  <a:sym typeface="Arial"/>
                </a:endParaRPr>
              </a:p>
            </p:txBody>
          </p:sp>
          <p:sp>
            <p:nvSpPr>
              <p:cNvPr id="1750" name="Google Shape;1750;p60"/>
              <p:cNvSpPr/>
              <p:nvPr/>
            </p:nvSpPr>
            <p:spPr>
              <a:xfrm>
                <a:off x="9396110" y="1549201"/>
                <a:ext cx="1832482" cy="636007"/>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Governance &amp; Leadership</a:t>
                </a:r>
                <a:endParaRPr sz="1400" b="0" i="0" u="none" strike="noStrike" cap="none">
                  <a:solidFill>
                    <a:srgbClr val="000000"/>
                  </a:solidFill>
                  <a:latin typeface="Arial"/>
                  <a:ea typeface="Arial"/>
                  <a:cs typeface="Arial"/>
                  <a:sym typeface="Arial"/>
                </a:endParaRPr>
              </a:p>
            </p:txBody>
          </p:sp>
          <p:sp>
            <p:nvSpPr>
              <p:cNvPr id="1751" name="Google Shape;1751;p60"/>
              <p:cNvSpPr/>
              <p:nvPr/>
            </p:nvSpPr>
            <p:spPr>
              <a:xfrm>
                <a:off x="5372404" y="5775051"/>
                <a:ext cx="1217984" cy="379699"/>
              </a:xfrm>
              <a:prstGeom prst="rect">
                <a:avLst/>
              </a:prstGeom>
              <a:noFill/>
              <a:ln>
                <a:noFill/>
              </a:ln>
            </p:spPr>
            <p:txBody>
              <a:bodyPr spcFirstLastPara="1" wrap="square" lIns="91425" tIns="45675" rIns="91425" bIns="4567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Culture</a:t>
                </a:r>
                <a:endParaRPr sz="1400" b="0" i="0" u="none" strike="noStrike" cap="none">
                  <a:solidFill>
                    <a:srgbClr val="000000"/>
                  </a:solidFill>
                  <a:latin typeface="Arial"/>
                  <a:ea typeface="Arial"/>
                  <a:cs typeface="Arial"/>
                  <a:sym typeface="Arial"/>
                </a:endParaRPr>
              </a:p>
            </p:txBody>
          </p:sp>
          <p:sp>
            <p:nvSpPr>
              <p:cNvPr id="1752" name="Google Shape;1752;p60"/>
              <p:cNvSpPr/>
              <p:nvPr/>
            </p:nvSpPr>
            <p:spPr>
              <a:xfrm>
                <a:off x="4291750" y="3612468"/>
                <a:ext cx="1083900" cy="579600"/>
              </a:xfrm>
              <a:prstGeom prst="rect">
                <a:avLst/>
              </a:prstGeom>
              <a:noFill/>
              <a:ln>
                <a:noFill/>
              </a:ln>
            </p:spPr>
            <p:txBody>
              <a:bodyPr spcFirstLastPara="1" wrap="square" lIns="91425" tIns="45675" rIns="91425" bIns="45675"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Value Chain</a:t>
                </a:r>
                <a:endParaRPr sz="1400" b="0" i="0" u="none" strike="noStrike" cap="none">
                  <a:solidFill>
                    <a:srgbClr val="000000"/>
                  </a:solidFill>
                  <a:latin typeface="Arial"/>
                  <a:ea typeface="Arial"/>
                  <a:cs typeface="Arial"/>
                  <a:sym typeface="Arial"/>
                </a:endParaRPr>
              </a:p>
            </p:txBody>
          </p:sp>
          <p:sp>
            <p:nvSpPr>
              <p:cNvPr id="1753" name="Google Shape;1753;p60"/>
              <p:cNvSpPr/>
              <p:nvPr/>
            </p:nvSpPr>
            <p:spPr>
              <a:xfrm>
                <a:off x="10155317" y="3840935"/>
                <a:ext cx="1899979" cy="636000"/>
              </a:xfrm>
              <a:prstGeom prst="rect">
                <a:avLst/>
              </a:prstGeom>
              <a:noFill/>
              <a:ln>
                <a:noFill/>
              </a:ln>
            </p:spPr>
            <p:txBody>
              <a:bodyPr spcFirstLastPara="1" wrap="square" lIns="91425" tIns="45675" rIns="91425" bIns="456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Measurement &amp; Tracking</a:t>
                </a:r>
                <a:endParaRPr sz="1400" b="0" i="0" u="none" strike="noStrike" cap="none">
                  <a:solidFill>
                    <a:srgbClr val="000000"/>
                  </a:solidFill>
                  <a:latin typeface="Arial"/>
                  <a:ea typeface="Arial"/>
                  <a:cs typeface="Arial"/>
                  <a:sym typeface="Arial"/>
                </a:endParaRPr>
              </a:p>
            </p:txBody>
          </p:sp>
          <p:sp>
            <p:nvSpPr>
              <p:cNvPr id="1754" name="Google Shape;1754;p60"/>
              <p:cNvSpPr/>
              <p:nvPr/>
            </p:nvSpPr>
            <p:spPr>
              <a:xfrm>
                <a:off x="8279912" y="369707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1</a:t>
                </a:r>
                <a:endParaRPr sz="1400" b="0" i="0" u="none" strike="noStrike" cap="none">
                  <a:solidFill>
                    <a:srgbClr val="000000"/>
                  </a:solidFill>
                  <a:latin typeface="Arial"/>
                  <a:ea typeface="Arial"/>
                  <a:cs typeface="Arial"/>
                  <a:sym typeface="Arial"/>
                </a:endParaRPr>
              </a:p>
            </p:txBody>
          </p:sp>
          <p:sp>
            <p:nvSpPr>
              <p:cNvPr id="1755" name="Google Shape;1755;p60"/>
              <p:cNvSpPr/>
              <p:nvPr/>
            </p:nvSpPr>
            <p:spPr>
              <a:xfrm>
                <a:off x="8584775" y="351685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2</a:t>
                </a:r>
                <a:endParaRPr sz="1400" b="0" i="0" u="none" strike="noStrike" cap="none">
                  <a:solidFill>
                    <a:srgbClr val="000000"/>
                  </a:solidFill>
                  <a:latin typeface="Arial"/>
                  <a:ea typeface="Arial"/>
                  <a:cs typeface="Arial"/>
                  <a:sym typeface="Arial"/>
                </a:endParaRPr>
              </a:p>
            </p:txBody>
          </p:sp>
          <p:sp>
            <p:nvSpPr>
              <p:cNvPr id="1756" name="Google Shape;1756;p60"/>
              <p:cNvSpPr/>
              <p:nvPr/>
            </p:nvSpPr>
            <p:spPr>
              <a:xfrm>
                <a:off x="8891075" y="3355251"/>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3</a:t>
                </a:r>
                <a:endParaRPr sz="1400" b="0" i="0" u="none" strike="noStrike" cap="none">
                  <a:solidFill>
                    <a:srgbClr val="000000"/>
                  </a:solidFill>
                  <a:latin typeface="Arial"/>
                  <a:ea typeface="Arial"/>
                  <a:cs typeface="Arial"/>
                  <a:sym typeface="Arial"/>
                </a:endParaRPr>
              </a:p>
            </p:txBody>
          </p:sp>
          <p:sp>
            <p:nvSpPr>
              <p:cNvPr id="1757" name="Google Shape;1757;p60"/>
              <p:cNvSpPr/>
              <p:nvPr/>
            </p:nvSpPr>
            <p:spPr>
              <a:xfrm>
                <a:off x="9525166" y="2969366"/>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5</a:t>
                </a:r>
                <a:endParaRPr sz="1400" b="0" i="0" u="none" strike="noStrike" cap="none">
                  <a:solidFill>
                    <a:srgbClr val="000000"/>
                  </a:solidFill>
                  <a:latin typeface="Arial"/>
                  <a:ea typeface="Arial"/>
                  <a:cs typeface="Arial"/>
                  <a:sym typeface="Arial"/>
                </a:endParaRPr>
              </a:p>
            </p:txBody>
          </p:sp>
          <p:sp>
            <p:nvSpPr>
              <p:cNvPr id="1758" name="Google Shape;1758;p60"/>
              <p:cNvSpPr/>
              <p:nvPr/>
            </p:nvSpPr>
            <p:spPr>
              <a:xfrm>
                <a:off x="9207790" y="3171334"/>
                <a:ext cx="306000" cy="305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0" tIns="3600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lt1"/>
                    </a:solidFill>
                    <a:latin typeface="Helvetica Neue"/>
                    <a:ea typeface="Helvetica Neue"/>
                    <a:cs typeface="Helvetica Neue"/>
                    <a:sym typeface="Helvetica Neue"/>
                  </a:rPr>
                  <a:t>4</a:t>
                </a:r>
                <a:endParaRPr sz="1400" b="0" i="0" u="none" strike="noStrike" cap="none">
                  <a:solidFill>
                    <a:srgbClr val="000000"/>
                  </a:solidFill>
                  <a:latin typeface="Arial"/>
                  <a:ea typeface="Arial"/>
                  <a:cs typeface="Arial"/>
                  <a:sym typeface="Arial"/>
                </a:endParaRPr>
              </a:p>
            </p:txBody>
          </p:sp>
          <p:sp>
            <p:nvSpPr>
              <p:cNvPr id="1759" name="Google Shape;1759;p60"/>
              <p:cNvSpPr/>
              <p:nvPr/>
            </p:nvSpPr>
            <p:spPr>
              <a:xfrm rot="-5801931" flipH="1">
                <a:off x="9191424" y="5799691"/>
                <a:ext cx="341119" cy="338648"/>
              </a:xfrm>
              <a:custGeom>
                <a:avLst/>
                <a:gdLst/>
                <a:ahLst/>
                <a:cxnLst/>
                <a:rect l="l" t="t" r="r" b="b"/>
                <a:pathLst>
                  <a:path w="208" h="208" extrusionOk="0">
                    <a:moveTo>
                      <a:pt x="0" y="78"/>
                    </a:moveTo>
                    <a:cubicBezTo>
                      <a:pt x="0" y="64"/>
                      <a:pt x="3" y="51"/>
                      <a:pt x="10" y="39"/>
                    </a:cubicBezTo>
                    <a:cubicBezTo>
                      <a:pt x="17" y="27"/>
                      <a:pt x="26" y="18"/>
                      <a:pt x="38" y="11"/>
                    </a:cubicBezTo>
                    <a:cubicBezTo>
                      <a:pt x="51" y="4"/>
                      <a:pt x="64" y="0"/>
                      <a:pt x="78" y="0"/>
                    </a:cubicBezTo>
                    <a:cubicBezTo>
                      <a:pt x="92" y="0"/>
                      <a:pt x="105" y="4"/>
                      <a:pt x="117" y="11"/>
                    </a:cubicBezTo>
                    <a:cubicBezTo>
                      <a:pt x="129" y="18"/>
                      <a:pt x="138" y="27"/>
                      <a:pt x="145" y="39"/>
                    </a:cubicBezTo>
                    <a:cubicBezTo>
                      <a:pt x="152" y="51"/>
                      <a:pt x="156" y="64"/>
                      <a:pt x="156" y="78"/>
                    </a:cubicBezTo>
                    <a:cubicBezTo>
                      <a:pt x="156" y="92"/>
                      <a:pt x="152" y="105"/>
                      <a:pt x="146" y="117"/>
                    </a:cubicBezTo>
                    <a:cubicBezTo>
                      <a:pt x="202" y="173"/>
                      <a:pt x="202" y="173"/>
                      <a:pt x="202" y="173"/>
                    </a:cubicBezTo>
                    <a:cubicBezTo>
                      <a:pt x="206" y="177"/>
                      <a:pt x="208" y="182"/>
                      <a:pt x="208" y="187"/>
                    </a:cubicBezTo>
                    <a:cubicBezTo>
                      <a:pt x="208" y="190"/>
                      <a:pt x="207" y="193"/>
                      <a:pt x="206" y="195"/>
                    </a:cubicBezTo>
                    <a:cubicBezTo>
                      <a:pt x="205" y="198"/>
                      <a:pt x="204" y="200"/>
                      <a:pt x="202" y="202"/>
                    </a:cubicBezTo>
                    <a:cubicBezTo>
                      <a:pt x="200" y="204"/>
                      <a:pt x="197" y="206"/>
                      <a:pt x="195" y="207"/>
                    </a:cubicBezTo>
                    <a:cubicBezTo>
                      <a:pt x="193" y="208"/>
                      <a:pt x="190" y="208"/>
                      <a:pt x="187" y="208"/>
                    </a:cubicBezTo>
                    <a:cubicBezTo>
                      <a:pt x="181" y="208"/>
                      <a:pt x="176" y="206"/>
                      <a:pt x="172" y="202"/>
                    </a:cubicBezTo>
                    <a:cubicBezTo>
                      <a:pt x="116" y="146"/>
                      <a:pt x="116" y="146"/>
                      <a:pt x="116" y="146"/>
                    </a:cubicBezTo>
                    <a:cubicBezTo>
                      <a:pt x="104" y="153"/>
                      <a:pt x="91" y="156"/>
                      <a:pt x="78" y="156"/>
                    </a:cubicBezTo>
                    <a:cubicBezTo>
                      <a:pt x="64" y="156"/>
                      <a:pt x="50" y="153"/>
                      <a:pt x="38" y="146"/>
                    </a:cubicBezTo>
                    <a:cubicBezTo>
                      <a:pt x="27" y="139"/>
                      <a:pt x="17" y="129"/>
                      <a:pt x="10" y="118"/>
                    </a:cubicBezTo>
                    <a:cubicBezTo>
                      <a:pt x="3" y="105"/>
                      <a:pt x="0" y="92"/>
                      <a:pt x="0" y="78"/>
                    </a:cubicBezTo>
                    <a:close/>
                    <a:moveTo>
                      <a:pt x="21" y="78"/>
                    </a:moveTo>
                    <a:cubicBezTo>
                      <a:pt x="20" y="86"/>
                      <a:pt x="22" y="93"/>
                      <a:pt x="25" y="100"/>
                    </a:cubicBezTo>
                    <a:cubicBezTo>
                      <a:pt x="28" y="107"/>
                      <a:pt x="32" y="113"/>
                      <a:pt x="37" y="119"/>
                    </a:cubicBezTo>
                    <a:cubicBezTo>
                      <a:pt x="43" y="124"/>
                      <a:pt x="49" y="128"/>
                      <a:pt x="56" y="131"/>
                    </a:cubicBezTo>
                    <a:cubicBezTo>
                      <a:pt x="63" y="134"/>
                      <a:pt x="70" y="136"/>
                      <a:pt x="78" y="136"/>
                    </a:cubicBezTo>
                    <a:cubicBezTo>
                      <a:pt x="83" y="136"/>
                      <a:pt x="88" y="135"/>
                      <a:pt x="93" y="133"/>
                    </a:cubicBezTo>
                    <a:cubicBezTo>
                      <a:pt x="97" y="132"/>
                      <a:pt x="102" y="130"/>
                      <a:pt x="106" y="128"/>
                    </a:cubicBezTo>
                    <a:cubicBezTo>
                      <a:pt x="110" y="125"/>
                      <a:pt x="114" y="122"/>
                      <a:pt x="118" y="119"/>
                    </a:cubicBezTo>
                    <a:cubicBezTo>
                      <a:pt x="121" y="115"/>
                      <a:pt x="124" y="111"/>
                      <a:pt x="127" y="107"/>
                    </a:cubicBezTo>
                    <a:cubicBezTo>
                      <a:pt x="129" y="103"/>
                      <a:pt x="131" y="98"/>
                      <a:pt x="133" y="93"/>
                    </a:cubicBezTo>
                    <a:cubicBezTo>
                      <a:pt x="134" y="88"/>
                      <a:pt x="135" y="84"/>
                      <a:pt x="135" y="78"/>
                    </a:cubicBezTo>
                    <a:cubicBezTo>
                      <a:pt x="135" y="71"/>
                      <a:pt x="133" y="63"/>
                      <a:pt x="130" y="56"/>
                    </a:cubicBezTo>
                    <a:cubicBezTo>
                      <a:pt x="127" y="49"/>
                      <a:pt x="123" y="43"/>
                      <a:pt x="118" y="38"/>
                    </a:cubicBezTo>
                    <a:cubicBezTo>
                      <a:pt x="113" y="33"/>
                      <a:pt x="107" y="29"/>
                      <a:pt x="100" y="26"/>
                    </a:cubicBezTo>
                    <a:cubicBezTo>
                      <a:pt x="93" y="23"/>
                      <a:pt x="85" y="21"/>
                      <a:pt x="78" y="21"/>
                    </a:cubicBezTo>
                    <a:cubicBezTo>
                      <a:pt x="70" y="21"/>
                      <a:pt x="62" y="23"/>
                      <a:pt x="56" y="26"/>
                    </a:cubicBezTo>
                    <a:cubicBezTo>
                      <a:pt x="49" y="28"/>
                      <a:pt x="43" y="32"/>
                      <a:pt x="37" y="38"/>
                    </a:cubicBezTo>
                    <a:cubicBezTo>
                      <a:pt x="32" y="44"/>
                      <a:pt x="27" y="50"/>
                      <a:pt x="25" y="56"/>
                    </a:cubicBezTo>
                    <a:cubicBezTo>
                      <a:pt x="22" y="63"/>
                      <a:pt x="21" y="70"/>
                      <a:pt x="21" y="78"/>
                    </a:cubicBez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760" name="Google Shape;1760;p60"/>
              <p:cNvSpPr/>
              <p:nvPr/>
            </p:nvSpPr>
            <p:spPr>
              <a:xfrm flipH="1">
                <a:off x="10280008" y="3420717"/>
                <a:ext cx="320523" cy="345761"/>
              </a:xfrm>
              <a:custGeom>
                <a:avLst/>
                <a:gdLst/>
                <a:ahLst/>
                <a:cxnLst/>
                <a:rect l="l" t="t" r="r" b="b"/>
                <a:pathLst>
                  <a:path w="127" h="137" extrusionOk="0">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761" name="Google Shape;1761;p60"/>
              <p:cNvSpPr/>
              <p:nvPr/>
            </p:nvSpPr>
            <p:spPr>
              <a:xfrm flipH="1">
                <a:off x="5445280" y="3780930"/>
                <a:ext cx="439299" cy="380465"/>
              </a:xfrm>
              <a:custGeom>
                <a:avLst/>
                <a:gdLst/>
                <a:ahLst/>
                <a:cxnLst/>
                <a:rect l="l" t="t" r="r" b="b"/>
                <a:pathLst>
                  <a:path w="169" h="146" extrusionOk="0">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762" name="Google Shape;1762;p60"/>
              <p:cNvSpPr/>
              <p:nvPr/>
            </p:nvSpPr>
            <p:spPr>
              <a:xfrm flipH="1">
                <a:off x="6705582" y="1805006"/>
                <a:ext cx="437283" cy="386583"/>
              </a:xfrm>
              <a:custGeom>
                <a:avLst/>
                <a:gdLst/>
                <a:ahLst/>
                <a:cxnLst/>
                <a:rect l="l" t="t" r="r" b="b"/>
                <a:pathLst>
                  <a:path w="209" h="185" extrusionOk="0">
                    <a:moveTo>
                      <a:pt x="0" y="6"/>
                    </a:moveTo>
                    <a:cubicBezTo>
                      <a:pt x="0" y="4"/>
                      <a:pt x="1" y="3"/>
                      <a:pt x="2" y="1"/>
                    </a:cubicBezTo>
                    <a:cubicBezTo>
                      <a:pt x="3" y="0"/>
                      <a:pt x="5" y="0"/>
                      <a:pt x="7" y="0"/>
                    </a:cubicBezTo>
                    <a:cubicBezTo>
                      <a:pt x="202" y="0"/>
                      <a:pt x="202" y="0"/>
                      <a:pt x="202" y="0"/>
                    </a:cubicBezTo>
                    <a:cubicBezTo>
                      <a:pt x="204" y="0"/>
                      <a:pt x="205" y="0"/>
                      <a:pt x="207" y="1"/>
                    </a:cubicBezTo>
                    <a:cubicBezTo>
                      <a:pt x="208" y="3"/>
                      <a:pt x="209" y="4"/>
                      <a:pt x="209" y="6"/>
                    </a:cubicBezTo>
                    <a:cubicBezTo>
                      <a:pt x="209" y="139"/>
                      <a:pt x="209" y="139"/>
                      <a:pt x="209" y="139"/>
                    </a:cubicBezTo>
                    <a:cubicBezTo>
                      <a:pt x="209" y="141"/>
                      <a:pt x="208" y="142"/>
                      <a:pt x="207" y="144"/>
                    </a:cubicBezTo>
                    <a:cubicBezTo>
                      <a:pt x="205" y="145"/>
                      <a:pt x="204" y="145"/>
                      <a:pt x="202" y="145"/>
                    </a:cubicBezTo>
                    <a:cubicBezTo>
                      <a:pt x="169" y="145"/>
                      <a:pt x="169" y="145"/>
                      <a:pt x="169" y="145"/>
                    </a:cubicBezTo>
                    <a:cubicBezTo>
                      <a:pt x="169" y="185"/>
                      <a:pt x="169" y="185"/>
                      <a:pt x="169" y="185"/>
                    </a:cubicBezTo>
                    <a:cubicBezTo>
                      <a:pt x="131" y="145"/>
                      <a:pt x="131" y="145"/>
                      <a:pt x="131" y="145"/>
                    </a:cubicBezTo>
                    <a:cubicBezTo>
                      <a:pt x="7" y="145"/>
                      <a:pt x="7" y="145"/>
                      <a:pt x="7" y="145"/>
                    </a:cubicBezTo>
                    <a:cubicBezTo>
                      <a:pt x="5" y="145"/>
                      <a:pt x="3" y="145"/>
                      <a:pt x="2" y="144"/>
                    </a:cubicBezTo>
                    <a:cubicBezTo>
                      <a:pt x="1" y="142"/>
                      <a:pt x="0" y="141"/>
                      <a:pt x="0" y="139"/>
                    </a:cubicBezTo>
                    <a:lnTo>
                      <a:pt x="0" y="6"/>
                    </a:ln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sp>
            <p:nvSpPr>
              <p:cNvPr id="1763" name="Google Shape;1763;p60"/>
              <p:cNvSpPr/>
              <p:nvPr/>
            </p:nvSpPr>
            <p:spPr>
              <a:xfrm rot="-865935" flipH="1">
                <a:off x="8952037" y="1628366"/>
                <a:ext cx="449217" cy="537700"/>
              </a:xfrm>
              <a:custGeom>
                <a:avLst/>
                <a:gdLst/>
                <a:ahLst/>
                <a:cxnLst/>
                <a:rect l="l" t="t" r="r" b="b"/>
                <a:pathLst>
                  <a:path w="241" h="288" extrusionOk="0">
                    <a:moveTo>
                      <a:pt x="238" y="108"/>
                    </a:moveTo>
                    <a:cubicBezTo>
                      <a:pt x="114" y="288"/>
                      <a:pt x="157" y="105"/>
                      <a:pt x="52" y="193"/>
                    </a:cubicBezTo>
                    <a:cubicBezTo>
                      <a:pt x="76" y="287"/>
                      <a:pt x="76" y="287"/>
                      <a:pt x="76" y="287"/>
                    </a:cubicBezTo>
                    <a:cubicBezTo>
                      <a:pt x="49" y="287"/>
                      <a:pt x="49" y="287"/>
                      <a:pt x="49" y="287"/>
                    </a:cubicBezTo>
                    <a:cubicBezTo>
                      <a:pt x="0" y="95"/>
                      <a:pt x="0" y="95"/>
                      <a:pt x="0" y="95"/>
                    </a:cubicBezTo>
                    <a:cubicBezTo>
                      <a:pt x="25" y="86"/>
                      <a:pt x="25" y="86"/>
                      <a:pt x="25" y="86"/>
                    </a:cubicBezTo>
                    <a:cubicBezTo>
                      <a:pt x="142" y="0"/>
                      <a:pt x="81" y="163"/>
                      <a:pt x="233" y="103"/>
                    </a:cubicBezTo>
                    <a:cubicBezTo>
                      <a:pt x="237" y="101"/>
                      <a:pt x="241" y="104"/>
                      <a:pt x="238" y="108"/>
                    </a:cubicBezTo>
                    <a:close/>
                  </a:path>
                </a:pathLst>
              </a:custGeom>
              <a:solidFill>
                <a:schemeClr val="dk1"/>
              </a:solidFill>
              <a:ln>
                <a:noFill/>
              </a:ln>
            </p:spPr>
            <p:txBody>
              <a:bodyPr spcFirstLastPara="1" wrap="square" lIns="99025" tIns="49500" rIns="99025" bIns="49500" anchor="t" anchorCtr="0">
                <a:noAutofit/>
              </a:bodyPr>
              <a:lstStyle/>
              <a:p>
                <a:pPr marL="0" marR="0" lvl="0" indent="0" algn="l" rtl="0">
                  <a:lnSpc>
                    <a:spcPct val="100000"/>
                  </a:lnSpc>
                  <a:spcBef>
                    <a:spcPts val="0"/>
                  </a:spcBef>
                  <a:spcAft>
                    <a:spcPts val="0"/>
                  </a:spcAft>
                  <a:buClr>
                    <a:srgbClr val="000000"/>
                  </a:buClr>
                  <a:buSzPts val="1716"/>
                  <a:buFont typeface="Arial"/>
                  <a:buNone/>
                </a:pPr>
                <a:endParaRPr sz="1716" b="0" i="0" u="none" strike="noStrike" cap="none">
                  <a:solidFill>
                    <a:schemeClr val="dk1"/>
                  </a:solidFill>
                  <a:latin typeface="Arial"/>
                  <a:ea typeface="Arial"/>
                  <a:cs typeface="Arial"/>
                  <a:sym typeface="Arial"/>
                </a:endParaRPr>
              </a:p>
            </p:txBody>
          </p:sp>
          <p:pic>
            <p:nvPicPr>
              <p:cNvPr id="1764" name="Google Shape;1764;p60"/>
              <p:cNvPicPr preferRelativeResize="0"/>
              <p:nvPr/>
            </p:nvPicPr>
            <p:blipFill rotWithShape="1">
              <a:blip r:embed="rId10">
                <a:alphaModFix/>
              </a:blip>
              <a:srcRect/>
              <a:stretch/>
            </p:blipFill>
            <p:spPr>
              <a:xfrm flipH="1">
                <a:off x="6594389" y="5755995"/>
                <a:ext cx="415792" cy="409395"/>
              </a:xfrm>
              <a:prstGeom prst="rect">
                <a:avLst/>
              </a:prstGeom>
              <a:noFill/>
              <a:ln>
                <a:noFill/>
              </a:ln>
            </p:spPr>
          </p:pic>
        </p:gr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61"/>
          <p:cNvSpPr txBox="1">
            <a:spLocks noGrp="1"/>
          </p:cNvSpPr>
          <p:nvPr>
            <p:ph type="title"/>
          </p:nvPr>
        </p:nvSpPr>
        <p:spPr>
          <a:xfrm>
            <a:off x="395287" y="376239"/>
            <a:ext cx="5046288" cy="39627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Arial"/>
              <a:buNone/>
            </a:pPr>
            <a:r>
              <a:rPr lang="en-US" sz="2400">
                <a:solidFill>
                  <a:schemeClr val="dk1"/>
                </a:solidFill>
                <a:latin typeface="Arial"/>
                <a:ea typeface="Arial"/>
                <a:cs typeface="Arial"/>
                <a:sym typeface="Arial"/>
              </a:rPr>
              <a:t>The 50 – 30 Challenge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1770" name="Google Shape;1770;p61"/>
          <p:cNvSpPr txBox="1">
            <a:spLocks noGrp="1"/>
          </p:cNvSpPr>
          <p:nvPr>
            <p:ph type="sldNum" idx="12"/>
          </p:nvPr>
        </p:nvSpPr>
        <p:spPr>
          <a:xfrm>
            <a:off x="4380381" y="4767263"/>
            <a:ext cx="383238" cy="2746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68</a:t>
            </a:fld>
            <a:endParaRPr/>
          </a:p>
        </p:txBody>
      </p:sp>
      <p:pic>
        <p:nvPicPr>
          <p:cNvPr id="1771" name="Google Shape;1771;p61"/>
          <p:cNvPicPr preferRelativeResize="0">
            <a:picLocks noGrp="1"/>
          </p:cNvPicPr>
          <p:nvPr>
            <p:ph type="pic" idx="2"/>
          </p:nvPr>
        </p:nvPicPr>
        <p:blipFill rotWithShape="1">
          <a:blip r:embed="rId3">
            <a:alphaModFix/>
          </a:blip>
          <a:srcRect t="1953" b="1953"/>
          <a:stretch/>
        </p:blipFill>
        <p:spPr>
          <a:xfrm>
            <a:off x="5935663" y="0"/>
            <a:ext cx="3208337" cy="5143500"/>
          </a:xfrm>
          <a:prstGeom prst="rect">
            <a:avLst/>
          </a:prstGeom>
          <a:solidFill>
            <a:schemeClr val="lt2"/>
          </a:solidFill>
          <a:ln>
            <a:noFill/>
          </a:ln>
          <a:effectLst>
            <a:outerShdw blurRad="292100" dist="165100" dir="10800000" sx="95000" sy="95000" algn="tr" rotWithShape="0">
              <a:srgbClr val="000000">
                <a:alpha val="8627"/>
              </a:srgbClr>
            </a:outerShdw>
          </a:effectLst>
        </p:spPr>
      </p:pic>
      <p:sp>
        <p:nvSpPr>
          <p:cNvPr id="1772" name="Google Shape;1772;p61"/>
          <p:cNvSpPr txBox="1">
            <a:spLocks noGrp="1"/>
          </p:cNvSpPr>
          <p:nvPr>
            <p:ph type="body" idx="1"/>
          </p:nvPr>
        </p:nvSpPr>
        <p:spPr>
          <a:xfrm>
            <a:off x="404297" y="985284"/>
            <a:ext cx="5037278" cy="3781979"/>
          </a:xfrm>
          <a:prstGeom prst="rect">
            <a:avLst/>
          </a:prstGeom>
          <a:noFill/>
          <a:ln>
            <a:noFill/>
          </a:ln>
        </p:spPr>
        <p:txBody>
          <a:bodyPr spcFirstLastPara="1" wrap="square" lIns="91425" tIns="45700" rIns="91425" bIns="45700" anchor="t" anchorCtr="0">
            <a:noAutofit/>
          </a:bodyPr>
          <a:lstStyle/>
          <a:p>
            <a:pPr marL="457200" marR="0" lvl="0" indent="-361950" algn="l" rtl="0">
              <a:lnSpc>
                <a:spcPct val="100000"/>
              </a:lnSpc>
              <a:spcBef>
                <a:spcPts val="300"/>
              </a:spcBef>
              <a:spcAft>
                <a:spcPts val="0"/>
              </a:spcAft>
              <a:buClr>
                <a:schemeClr val="dk1"/>
              </a:buClr>
              <a:buSzPts val="1800"/>
              <a:buFont typeface="Arial"/>
              <a:buChar char="•"/>
            </a:pPr>
            <a:r>
              <a:rPr lang="en-US">
                <a:solidFill>
                  <a:schemeClr val="dk1"/>
                </a:solidFill>
                <a:latin typeface="Arial"/>
                <a:ea typeface="Arial"/>
                <a:cs typeface="Arial"/>
                <a:sym typeface="Arial"/>
              </a:rPr>
              <a:t>Encourages organizations to advance gender parity (50% women and non-binary people) and increase diversity (30% other equity-deserving groups) on boards and/or in senior leadership roles</a:t>
            </a:r>
            <a:endParaRPr/>
          </a:p>
          <a:p>
            <a:pPr marL="457200" marR="0" lvl="0" indent="-361950" algn="l" rtl="0">
              <a:lnSpc>
                <a:spcPct val="100000"/>
              </a:lnSpc>
              <a:spcBef>
                <a:spcPts val="600"/>
              </a:spcBef>
              <a:spcAft>
                <a:spcPts val="0"/>
              </a:spcAft>
              <a:buClr>
                <a:schemeClr val="dk1"/>
              </a:buClr>
              <a:buSzPts val="1800"/>
              <a:buFont typeface="Arial"/>
              <a:buChar char="•"/>
            </a:pPr>
            <a:r>
              <a:rPr lang="en-US">
                <a:solidFill>
                  <a:schemeClr val="dk1"/>
                </a:solidFill>
                <a:latin typeface="Arial"/>
                <a:ea typeface="Arial"/>
                <a:cs typeface="Arial"/>
                <a:sym typeface="Arial"/>
              </a:rPr>
              <a:t>Organizations of all sizes across sectors can participate, including large corporations, small and medium-sized enterprises, nonprofits (including post-secondary institutions and health care organizations), and agencies, boards and commissions</a:t>
            </a:r>
            <a:endParaRPr/>
          </a:p>
          <a:p>
            <a:pPr marL="457200" marR="0" lvl="0" indent="-361950" algn="l" rtl="0">
              <a:lnSpc>
                <a:spcPct val="100000"/>
              </a:lnSpc>
              <a:spcBef>
                <a:spcPts val="600"/>
              </a:spcBef>
              <a:spcAft>
                <a:spcPts val="300"/>
              </a:spcAft>
              <a:buClr>
                <a:schemeClr val="dk1"/>
              </a:buClr>
              <a:buSzPts val="1800"/>
              <a:buFont typeface="Arial"/>
              <a:buChar char="•"/>
            </a:pPr>
            <a:r>
              <a:rPr lang="en-US">
                <a:solidFill>
                  <a:schemeClr val="dk1"/>
                </a:solidFill>
                <a:latin typeface="Arial"/>
                <a:ea typeface="Arial"/>
                <a:cs typeface="Arial"/>
                <a:sym typeface="Arial"/>
              </a:rPr>
              <a:t>DI is one of five ecosystem partners selected to promote the Challenge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34294e0d2df_0_450"/>
          <p:cNvSpPr txBox="1">
            <a:spLocks noGrp="1"/>
          </p:cNvSpPr>
          <p:nvPr>
            <p:ph type="sldNum" idx="12"/>
          </p:nvPr>
        </p:nvSpPr>
        <p:spPr>
          <a:xfrm>
            <a:off x="4339191" y="4775501"/>
            <a:ext cx="383100" cy="274500"/>
          </a:xfrm>
          <a:prstGeom prst="rect">
            <a:avLst/>
          </a:prstGeom>
          <a:noFill/>
          <a:ln>
            <a:noFill/>
          </a:ln>
        </p:spPr>
        <p:txBody>
          <a:bodyPr spcFirstLastPara="1" wrap="square" lIns="121875" tIns="60925" rIns="121875" bIns="60925"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7</a:t>
            </a:fld>
            <a:endParaRPr/>
          </a:p>
        </p:txBody>
      </p:sp>
      <p:sp>
        <p:nvSpPr>
          <p:cNvPr id="1017" name="Google Shape;1017;g34294e0d2df_0_450"/>
          <p:cNvSpPr txBox="1">
            <a:spLocks noGrp="1"/>
          </p:cNvSpPr>
          <p:nvPr>
            <p:ph type="title"/>
          </p:nvPr>
        </p:nvSpPr>
        <p:spPr>
          <a:xfrm>
            <a:off x="377112" y="259039"/>
            <a:ext cx="8389800" cy="3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700"/>
              <a:buNone/>
            </a:pPr>
            <a:r>
              <a:rPr lang="en-US" sz="2420"/>
              <a:t>Early signs in </a:t>
            </a:r>
            <a:r>
              <a:rPr lang="en-US" sz="242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Canada</a:t>
            </a:r>
            <a:endParaRPr sz="2420"/>
          </a:p>
        </p:txBody>
      </p:sp>
      <p:grpSp>
        <p:nvGrpSpPr>
          <p:cNvPr id="1018" name="Google Shape;1018;g34294e0d2df_0_450"/>
          <p:cNvGrpSpPr/>
          <p:nvPr/>
        </p:nvGrpSpPr>
        <p:grpSpPr>
          <a:xfrm>
            <a:off x="377102" y="804446"/>
            <a:ext cx="4363819" cy="1117571"/>
            <a:chOff x="477228" y="1628078"/>
            <a:chExt cx="3617224" cy="706474"/>
          </a:xfrm>
        </p:grpSpPr>
        <p:pic>
          <p:nvPicPr>
            <p:cNvPr id="1019" name="Google Shape;1019;g34294e0d2df_0_450"/>
            <p:cNvPicPr preferRelativeResize="0"/>
            <p:nvPr/>
          </p:nvPicPr>
          <p:blipFill rotWithShape="1">
            <a:blip r:embed="rId3">
              <a:alphaModFix/>
            </a:blip>
            <a:srcRect l="4428" t="56657" r="11062" b="4079"/>
            <a:stretch/>
          </p:blipFill>
          <p:spPr>
            <a:xfrm>
              <a:off x="477228" y="1628078"/>
              <a:ext cx="3617222" cy="706460"/>
            </a:xfrm>
            <a:prstGeom prst="rect">
              <a:avLst/>
            </a:prstGeom>
            <a:noFill/>
            <a:ln w="114300" cap="flat" cmpd="sng">
              <a:solidFill>
                <a:srgbClr val="A9E3E8"/>
              </a:solidFill>
              <a:prstDash val="solid"/>
              <a:round/>
              <a:headEnd type="none" w="sm" len="sm"/>
              <a:tailEnd type="none" w="sm" len="sm"/>
            </a:ln>
          </p:spPr>
        </p:pic>
        <p:pic>
          <p:nvPicPr>
            <p:cNvPr id="1020" name="Google Shape;1020;g34294e0d2df_0_450"/>
            <p:cNvPicPr preferRelativeResize="0"/>
            <p:nvPr/>
          </p:nvPicPr>
          <p:blipFill rotWithShape="1">
            <a:blip r:embed="rId4">
              <a:alphaModFix/>
            </a:blip>
            <a:srcRect l="44121" t="7566" r="44573" b="89368"/>
            <a:stretch/>
          </p:blipFill>
          <p:spPr>
            <a:xfrm>
              <a:off x="3101625" y="2187626"/>
              <a:ext cx="992827" cy="146926"/>
            </a:xfrm>
            <a:prstGeom prst="rect">
              <a:avLst/>
            </a:prstGeom>
            <a:noFill/>
            <a:ln>
              <a:noFill/>
            </a:ln>
          </p:spPr>
        </p:pic>
      </p:grpSp>
      <p:grpSp>
        <p:nvGrpSpPr>
          <p:cNvPr id="1021" name="Google Shape;1021;g34294e0d2df_0_450"/>
          <p:cNvGrpSpPr/>
          <p:nvPr/>
        </p:nvGrpSpPr>
        <p:grpSpPr>
          <a:xfrm>
            <a:off x="377177" y="3502337"/>
            <a:ext cx="4363671" cy="1117578"/>
            <a:chOff x="477222" y="3069500"/>
            <a:chExt cx="3122930" cy="785975"/>
          </a:xfrm>
        </p:grpSpPr>
        <p:pic>
          <p:nvPicPr>
            <p:cNvPr id="1022" name="Google Shape;1022;g34294e0d2df_0_450"/>
            <p:cNvPicPr preferRelativeResize="0"/>
            <p:nvPr/>
          </p:nvPicPr>
          <p:blipFill rotWithShape="1">
            <a:blip r:embed="rId5">
              <a:alphaModFix/>
            </a:blip>
            <a:srcRect l="22161" t="45467" r="48199" b="45292"/>
            <a:stretch/>
          </p:blipFill>
          <p:spPr>
            <a:xfrm>
              <a:off x="477222" y="3069500"/>
              <a:ext cx="3122923" cy="705175"/>
            </a:xfrm>
            <a:prstGeom prst="rect">
              <a:avLst/>
            </a:prstGeom>
            <a:noFill/>
            <a:ln w="114300" cap="flat" cmpd="sng">
              <a:solidFill>
                <a:srgbClr val="A9E3E8"/>
              </a:solidFill>
              <a:prstDash val="solid"/>
              <a:round/>
              <a:headEnd type="none" w="sm" len="sm"/>
              <a:tailEnd type="none" w="sm" len="sm"/>
            </a:ln>
          </p:spPr>
        </p:pic>
        <p:pic>
          <p:nvPicPr>
            <p:cNvPr id="1023" name="Google Shape;1023;g34294e0d2df_0_450"/>
            <p:cNvPicPr preferRelativeResize="0"/>
            <p:nvPr/>
          </p:nvPicPr>
          <p:blipFill rotWithShape="1">
            <a:blip r:embed="rId6">
              <a:alphaModFix/>
            </a:blip>
            <a:srcRect/>
            <a:stretch/>
          </p:blipFill>
          <p:spPr>
            <a:xfrm>
              <a:off x="3110875" y="3580976"/>
              <a:ext cx="489277" cy="274499"/>
            </a:xfrm>
            <a:prstGeom prst="rect">
              <a:avLst/>
            </a:prstGeom>
            <a:noFill/>
            <a:ln>
              <a:noFill/>
            </a:ln>
          </p:spPr>
        </p:pic>
      </p:grpSp>
      <p:grpSp>
        <p:nvGrpSpPr>
          <p:cNvPr id="1024" name="Google Shape;1024;g34294e0d2df_0_450"/>
          <p:cNvGrpSpPr/>
          <p:nvPr/>
        </p:nvGrpSpPr>
        <p:grpSpPr>
          <a:xfrm>
            <a:off x="5337850" y="457188"/>
            <a:ext cx="3082100" cy="3222126"/>
            <a:chOff x="5127350" y="1014650"/>
            <a:chExt cx="3082100" cy="3222126"/>
          </a:xfrm>
        </p:grpSpPr>
        <p:pic>
          <p:nvPicPr>
            <p:cNvPr id="1025" name="Google Shape;1025;g34294e0d2df_0_450"/>
            <p:cNvPicPr preferRelativeResize="0"/>
            <p:nvPr/>
          </p:nvPicPr>
          <p:blipFill rotWithShape="1">
            <a:blip r:embed="rId7">
              <a:alphaModFix/>
            </a:blip>
            <a:srcRect l="34677" t="27451" r="35561" b="10173"/>
            <a:stretch/>
          </p:blipFill>
          <p:spPr>
            <a:xfrm>
              <a:off x="5127350" y="1014650"/>
              <a:ext cx="3082099" cy="3222126"/>
            </a:xfrm>
            <a:prstGeom prst="rect">
              <a:avLst/>
            </a:prstGeom>
            <a:noFill/>
            <a:ln w="114300" cap="flat" cmpd="sng">
              <a:solidFill>
                <a:srgbClr val="A9E3E8"/>
              </a:solidFill>
              <a:prstDash val="solid"/>
              <a:round/>
              <a:headEnd type="none" w="sm" len="sm"/>
              <a:tailEnd type="none" w="sm" len="sm"/>
            </a:ln>
          </p:spPr>
        </p:pic>
        <p:pic>
          <p:nvPicPr>
            <p:cNvPr id="1026" name="Google Shape;1026;g34294e0d2df_0_450"/>
            <p:cNvPicPr preferRelativeResize="0"/>
            <p:nvPr/>
          </p:nvPicPr>
          <p:blipFill rotWithShape="1">
            <a:blip r:embed="rId7">
              <a:alphaModFix/>
            </a:blip>
            <a:srcRect l="44808" t="8187" r="46221" b="89154"/>
            <a:stretch/>
          </p:blipFill>
          <p:spPr>
            <a:xfrm>
              <a:off x="7280549" y="4099500"/>
              <a:ext cx="928901" cy="137276"/>
            </a:xfrm>
            <a:prstGeom prst="rect">
              <a:avLst/>
            </a:prstGeom>
            <a:noFill/>
            <a:ln>
              <a:noFill/>
            </a:ln>
          </p:spPr>
        </p:pic>
      </p:grpSp>
      <p:grpSp>
        <p:nvGrpSpPr>
          <p:cNvPr id="1027" name="Google Shape;1027;g34294e0d2df_0_450"/>
          <p:cNvGrpSpPr/>
          <p:nvPr/>
        </p:nvGrpSpPr>
        <p:grpSpPr>
          <a:xfrm>
            <a:off x="5102350" y="4054875"/>
            <a:ext cx="3794250" cy="811650"/>
            <a:chOff x="8534400" y="2206125"/>
            <a:chExt cx="3794250" cy="811650"/>
          </a:xfrm>
        </p:grpSpPr>
        <p:pic>
          <p:nvPicPr>
            <p:cNvPr id="1028" name="Google Shape;1028;g34294e0d2df_0_450"/>
            <p:cNvPicPr preferRelativeResize="0"/>
            <p:nvPr/>
          </p:nvPicPr>
          <p:blipFill rotWithShape="1">
            <a:blip r:embed="rId8">
              <a:alphaModFix/>
            </a:blip>
            <a:srcRect t="43851" r="8265" b="13329"/>
            <a:stretch/>
          </p:blipFill>
          <p:spPr>
            <a:xfrm>
              <a:off x="8534400" y="2206125"/>
              <a:ext cx="3794249" cy="811650"/>
            </a:xfrm>
            <a:prstGeom prst="rect">
              <a:avLst/>
            </a:prstGeom>
            <a:noFill/>
            <a:ln w="114300" cap="flat" cmpd="sng">
              <a:solidFill>
                <a:srgbClr val="A9E3E8"/>
              </a:solidFill>
              <a:prstDash val="solid"/>
              <a:round/>
              <a:headEnd type="none" w="sm" len="sm"/>
              <a:tailEnd type="none" w="sm" len="sm"/>
            </a:ln>
          </p:spPr>
        </p:pic>
        <p:pic>
          <p:nvPicPr>
            <p:cNvPr id="1029" name="Google Shape;1029;g34294e0d2df_0_450"/>
            <p:cNvPicPr preferRelativeResize="0"/>
            <p:nvPr/>
          </p:nvPicPr>
          <p:blipFill rotWithShape="1">
            <a:blip r:embed="rId8">
              <a:alphaModFix/>
            </a:blip>
            <a:srcRect l="33072" t="3924" r="33294" b="81593"/>
            <a:stretch/>
          </p:blipFill>
          <p:spPr>
            <a:xfrm>
              <a:off x="11550725" y="2864275"/>
              <a:ext cx="777925" cy="153500"/>
            </a:xfrm>
            <a:prstGeom prst="rect">
              <a:avLst/>
            </a:prstGeom>
            <a:noFill/>
            <a:ln>
              <a:noFill/>
            </a:ln>
          </p:spPr>
        </p:pic>
      </p:grpSp>
      <p:grpSp>
        <p:nvGrpSpPr>
          <p:cNvPr id="1030" name="Google Shape;1030;g34294e0d2df_0_450"/>
          <p:cNvGrpSpPr/>
          <p:nvPr/>
        </p:nvGrpSpPr>
        <p:grpSpPr>
          <a:xfrm>
            <a:off x="652647" y="2344795"/>
            <a:ext cx="4069628" cy="734864"/>
            <a:chOff x="486911" y="2489223"/>
            <a:chExt cx="3915362" cy="734864"/>
          </a:xfrm>
        </p:grpSpPr>
        <p:pic>
          <p:nvPicPr>
            <p:cNvPr id="1031" name="Google Shape;1031;g34294e0d2df_0_450"/>
            <p:cNvPicPr preferRelativeResize="0"/>
            <p:nvPr/>
          </p:nvPicPr>
          <p:blipFill rotWithShape="1">
            <a:blip r:embed="rId9">
              <a:alphaModFix/>
            </a:blip>
            <a:srcRect l="15851" t="27095" r="43947" b="64441"/>
            <a:stretch/>
          </p:blipFill>
          <p:spPr>
            <a:xfrm>
              <a:off x="486911" y="2489223"/>
              <a:ext cx="3915360" cy="734859"/>
            </a:xfrm>
            <a:prstGeom prst="rect">
              <a:avLst/>
            </a:prstGeom>
            <a:noFill/>
            <a:ln w="114300" cap="flat" cmpd="sng">
              <a:solidFill>
                <a:srgbClr val="A9E3E8"/>
              </a:solidFill>
              <a:prstDash val="solid"/>
              <a:round/>
              <a:headEnd type="none" w="sm" len="sm"/>
              <a:tailEnd type="none" w="sm" len="sm"/>
            </a:ln>
          </p:spPr>
        </p:pic>
        <p:pic>
          <p:nvPicPr>
            <p:cNvPr id="1032" name="Google Shape;1032;g34294e0d2df_0_450"/>
            <p:cNvPicPr preferRelativeResize="0"/>
            <p:nvPr/>
          </p:nvPicPr>
          <p:blipFill rotWithShape="1">
            <a:blip r:embed="rId6">
              <a:alphaModFix/>
            </a:blip>
            <a:srcRect/>
            <a:stretch/>
          </p:blipFill>
          <p:spPr>
            <a:xfrm>
              <a:off x="3718605" y="2833777"/>
              <a:ext cx="683668" cy="39031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Google Shape;1037;g34294e0d2df_0_471"/>
          <p:cNvPicPr preferRelativeResize="0"/>
          <p:nvPr/>
        </p:nvPicPr>
        <p:blipFill rotWithShape="1">
          <a:blip r:embed="rId3">
            <a:alphaModFix/>
          </a:blip>
          <a:srcRect t="14081"/>
          <a:stretch/>
        </p:blipFill>
        <p:spPr>
          <a:xfrm>
            <a:off x="645725" y="1016850"/>
            <a:ext cx="7224802" cy="4037699"/>
          </a:xfrm>
          <a:prstGeom prst="rect">
            <a:avLst/>
          </a:prstGeom>
          <a:noFill/>
          <a:ln>
            <a:noFill/>
          </a:ln>
        </p:spPr>
      </p:pic>
      <p:sp>
        <p:nvSpPr>
          <p:cNvPr id="1038" name="Google Shape;1038;g34294e0d2df_0_471"/>
          <p:cNvSpPr txBox="1">
            <a:spLocks noGrp="1"/>
          </p:cNvSpPr>
          <p:nvPr>
            <p:ph type="title"/>
          </p:nvPr>
        </p:nvSpPr>
        <p:spPr>
          <a:xfrm>
            <a:off x="377088" y="301788"/>
            <a:ext cx="8389800" cy="4068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41509"/>
              <a:buFont typeface="Arial"/>
              <a:buNone/>
            </a:pPr>
            <a:r>
              <a:rPr lang="en-US" sz="265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Attitudes shift quickly</a:t>
            </a:r>
            <a:endParaRPr sz="2650" b="0">
              <a:solidFill>
                <a:schemeClr val="dk1"/>
              </a:solidFill>
            </a:endParaRPr>
          </a:p>
          <a:p>
            <a:pPr marL="0" lvl="0" indent="0" algn="l" rtl="0">
              <a:lnSpc>
                <a:spcPct val="90000"/>
              </a:lnSpc>
              <a:spcBef>
                <a:spcPts val="0"/>
              </a:spcBef>
              <a:spcAft>
                <a:spcPts val="0"/>
              </a:spcAft>
              <a:buSzPct val="55000"/>
              <a:buNone/>
            </a:pPr>
            <a:r>
              <a:rPr lang="en-US" sz="2000" b="0">
                <a:solidFill>
                  <a:schemeClr val="dk1"/>
                </a:solidFill>
              </a:rPr>
              <a:t>Overall there is too much immigration to Canada 1977 - 2024</a:t>
            </a:r>
            <a:endParaRPr sz="2000"/>
          </a:p>
        </p:txBody>
      </p:sp>
      <p:sp>
        <p:nvSpPr>
          <p:cNvPr id="1039" name="Google Shape;1039;g34294e0d2df_0_471"/>
          <p:cNvSpPr txBox="1">
            <a:spLocks noGrp="1"/>
          </p:cNvSpPr>
          <p:nvPr>
            <p:ph type="sldNum" idx="12"/>
          </p:nvPr>
        </p:nvSpPr>
        <p:spPr>
          <a:xfrm>
            <a:off x="4380381" y="4767263"/>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g34294e0d2df_0_488"/>
          <p:cNvSpPr txBox="1">
            <a:spLocks noGrp="1"/>
          </p:cNvSpPr>
          <p:nvPr>
            <p:ph type="title"/>
          </p:nvPr>
        </p:nvSpPr>
        <p:spPr>
          <a:xfrm>
            <a:off x="377112" y="259039"/>
            <a:ext cx="8389800" cy="39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000"/>
              <a:buNone/>
            </a:pPr>
            <a:r>
              <a:rPr lang="en-US" sz="2400"/>
              <a:t>Experiences In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Canada</a:t>
            </a:r>
            <a:endParaRPr sz="2400"/>
          </a:p>
        </p:txBody>
      </p:sp>
      <p:sp>
        <p:nvSpPr>
          <p:cNvPr id="1075" name="Google Shape;1075;g34294e0d2df_0_488"/>
          <p:cNvSpPr txBox="1">
            <a:spLocks noGrp="1"/>
          </p:cNvSpPr>
          <p:nvPr>
            <p:ph type="sldNum" idx="12"/>
          </p:nvPr>
        </p:nvSpPr>
        <p:spPr>
          <a:xfrm>
            <a:off x="4339191" y="4775501"/>
            <a:ext cx="383100" cy="2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9</a:t>
            </a:fld>
            <a:endParaRPr/>
          </a:p>
        </p:txBody>
      </p:sp>
      <p:sp>
        <p:nvSpPr>
          <p:cNvPr id="1076" name="Google Shape;1076;g34294e0d2df_0_488"/>
          <p:cNvSpPr txBox="1"/>
          <p:nvPr/>
        </p:nvSpPr>
        <p:spPr>
          <a:xfrm>
            <a:off x="287950" y="3924675"/>
            <a:ext cx="2335800" cy="576600"/>
          </a:xfrm>
          <a:prstGeom prst="rect">
            <a:avLst/>
          </a:prstGeom>
          <a:solidFill>
            <a:srgbClr val="33ACBD"/>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Multinationals Operating in USA</a:t>
            </a:r>
            <a:endParaRPr sz="1800" b="1" i="0" u="none" strike="noStrike" cap="none">
              <a:solidFill>
                <a:schemeClr val="lt1"/>
              </a:solidFill>
              <a:latin typeface="Arial"/>
              <a:ea typeface="Arial"/>
              <a:cs typeface="Arial"/>
              <a:sym typeface="Arial"/>
            </a:endParaRPr>
          </a:p>
        </p:txBody>
      </p:sp>
      <p:pic>
        <p:nvPicPr>
          <p:cNvPr id="1077" name="Google Shape;1077;g34294e0d2df_0_488"/>
          <p:cNvPicPr preferRelativeResize="0"/>
          <p:nvPr/>
        </p:nvPicPr>
        <p:blipFill rotWithShape="1">
          <a:blip r:embed="rId3">
            <a:alphaModFix/>
          </a:blip>
          <a:srcRect t="8441"/>
          <a:stretch/>
        </p:blipFill>
        <p:spPr>
          <a:xfrm>
            <a:off x="2638075" y="2000663"/>
            <a:ext cx="6118732" cy="1400537"/>
          </a:xfrm>
          <a:prstGeom prst="rect">
            <a:avLst/>
          </a:prstGeom>
          <a:noFill/>
          <a:ln w="76200" cap="flat" cmpd="sng">
            <a:solidFill>
              <a:schemeClr val="accent2"/>
            </a:solidFill>
            <a:prstDash val="solid"/>
            <a:round/>
            <a:headEnd type="none" w="sm" len="sm"/>
            <a:tailEnd type="none" w="sm" len="sm"/>
          </a:ln>
        </p:spPr>
      </p:pic>
      <p:pic>
        <p:nvPicPr>
          <p:cNvPr id="1078" name="Google Shape;1078;g34294e0d2df_0_488"/>
          <p:cNvPicPr preferRelativeResize="0"/>
          <p:nvPr/>
        </p:nvPicPr>
        <p:blipFill rotWithShape="1">
          <a:blip r:embed="rId4">
            <a:alphaModFix/>
          </a:blip>
          <a:srcRect t="9616" r="8784"/>
          <a:stretch/>
        </p:blipFill>
        <p:spPr>
          <a:xfrm>
            <a:off x="2573625" y="806063"/>
            <a:ext cx="4594376" cy="1035350"/>
          </a:xfrm>
          <a:prstGeom prst="rect">
            <a:avLst/>
          </a:prstGeom>
          <a:noFill/>
          <a:ln w="76200" cap="flat" cmpd="sng">
            <a:solidFill>
              <a:schemeClr val="accent2"/>
            </a:solidFill>
            <a:prstDash val="solid"/>
            <a:round/>
            <a:headEnd type="none" w="sm" len="sm"/>
            <a:tailEnd type="none" w="sm" len="sm"/>
          </a:ln>
        </p:spPr>
      </p:pic>
      <p:pic>
        <p:nvPicPr>
          <p:cNvPr id="1079" name="Google Shape;1079;g34294e0d2df_0_488"/>
          <p:cNvPicPr preferRelativeResize="0"/>
          <p:nvPr/>
        </p:nvPicPr>
        <p:blipFill rotWithShape="1">
          <a:blip r:embed="rId5">
            <a:alphaModFix/>
          </a:blip>
          <a:srcRect/>
          <a:stretch/>
        </p:blipFill>
        <p:spPr>
          <a:xfrm>
            <a:off x="5566563" y="1479450"/>
            <a:ext cx="1457325" cy="361950"/>
          </a:xfrm>
          <a:prstGeom prst="rect">
            <a:avLst/>
          </a:prstGeom>
          <a:noFill/>
          <a:ln>
            <a:noFill/>
          </a:ln>
        </p:spPr>
      </p:pic>
      <p:pic>
        <p:nvPicPr>
          <p:cNvPr id="1080" name="Google Shape;1080;g34294e0d2df_0_488"/>
          <p:cNvPicPr preferRelativeResize="0"/>
          <p:nvPr/>
        </p:nvPicPr>
        <p:blipFill rotWithShape="1">
          <a:blip r:embed="rId6">
            <a:alphaModFix/>
          </a:blip>
          <a:srcRect/>
          <a:stretch/>
        </p:blipFill>
        <p:spPr>
          <a:xfrm>
            <a:off x="7201313" y="764587"/>
            <a:ext cx="1895849" cy="1118289"/>
          </a:xfrm>
          <a:prstGeom prst="rect">
            <a:avLst/>
          </a:prstGeom>
          <a:noFill/>
          <a:ln w="76200" cap="flat" cmpd="sng">
            <a:solidFill>
              <a:schemeClr val="accent2"/>
            </a:solidFill>
            <a:prstDash val="solid"/>
            <a:round/>
            <a:headEnd type="none" w="sm" len="sm"/>
            <a:tailEnd type="none" w="sm" len="sm"/>
          </a:ln>
        </p:spPr>
      </p:pic>
      <p:pic>
        <p:nvPicPr>
          <p:cNvPr id="1081" name="Google Shape;1081;g34294e0d2df_0_488"/>
          <p:cNvPicPr preferRelativeResize="0"/>
          <p:nvPr/>
        </p:nvPicPr>
        <p:blipFill rotWithShape="1">
          <a:blip r:embed="rId7">
            <a:alphaModFix/>
          </a:blip>
          <a:srcRect/>
          <a:stretch/>
        </p:blipFill>
        <p:spPr>
          <a:xfrm>
            <a:off x="2638087" y="3518975"/>
            <a:ext cx="5896325" cy="1560500"/>
          </a:xfrm>
          <a:prstGeom prst="rect">
            <a:avLst/>
          </a:prstGeom>
          <a:noFill/>
          <a:ln w="76200" cap="flat" cmpd="sng">
            <a:solidFill>
              <a:schemeClr val="accent2"/>
            </a:solidFill>
            <a:prstDash val="solid"/>
            <a:round/>
            <a:headEnd type="none" w="sm" len="sm"/>
            <a:tailEnd type="none" w="sm" len="sm"/>
          </a:ln>
        </p:spPr>
      </p:pic>
      <p:sp>
        <p:nvSpPr>
          <p:cNvPr id="1082" name="Google Shape;1082;g34294e0d2df_0_488"/>
          <p:cNvSpPr txBox="1"/>
          <p:nvPr/>
        </p:nvSpPr>
        <p:spPr>
          <a:xfrm>
            <a:off x="287950" y="929575"/>
            <a:ext cx="2252400" cy="576600"/>
          </a:xfrm>
          <a:prstGeom prst="rect">
            <a:avLst/>
          </a:prstGeom>
          <a:solidFill>
            <a:srgbClr val="33ACBD"/>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Endorsement from Political Leaders</a:t>
            </a:r>
            <a:endParaRPr sz="1800" b="1" i="0" u="none" strike="noStrike" cap="none">
              <a:solidFill>
                <a:schemeClr val="lt1"/>
              </a:solidFill>
              <a:latin typeface="Arial"/>
              <a:ea typeface="Arial"/>
              <a:cs typeface="Arial"/>
              <a:sym typeface="Arial"/>
            </a:endParaRPr>
          </a:p>
        </p:txBody>
      </p:sp>
      <p:sp>
        <p:nvSpPr>
          <p:cNvPr id="1083" name="Google Shape;1083;g34294e0d2df_0_488"/>
          <p:cNvSpPr txBox="1"/>
          <p:nvPr/>
        </p:nvSpPr>
        <p:spPr>
          <a:xfrm>
            <a:off x="287950" y="2283450"/>
            <a:ext cx="2252400" cy="576600"/>
          </a:xfrm>
          <a:prstGeom prst="rect">
            <a:avLst/>
          </a:prstGeom>
          <a:solidFill>
            <a:srgbClr val="33ACBD"/>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Spillover from the U.S.</a:t>
            </a:r>
            <a:endParaRPr sz="1800" b="1"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een">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ck">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ark 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ark Green">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reen">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al">
  <a:themeElements>
    <a:clrScheme name="DI 2021">
      <a:dk1>
        <a:srgbClr val="000000"/>
      </a:dk1>
      <a:lt1>
        <a:srgbClr val="FFFFFF"/>
      </a:lt1>
      <a:dk2>
        <a:srgbClr val="4D4D4D"/>
      </a:dk2>
      <a:lt2>
        <a:srgbClr val="D9D9D9"/>
      </a:lt2>
      <a:accent1>
        <a:srgbClr val="00A7B9"/>
      </a:accent1>
      <a:accent2>
        <a:srgbClr val="E9F7F9"/>
      </a:accent2>
      <a:accent3>
        <a:srgbClr val="007C8D"/>
      </a:accent3>
      <a:accent4>
        <a:srgbClr val="FA34E1"/>
      </a:accent4>
      <a:accent5>
        <a:srgbClr val="97D727"/>
      </a:accent5>
      <a:accent6>
        <a:srgbClr val="00B9C9"/>
      </a:accent6>
      <a:hlink>
        <a:srgbClr val="242024"/>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9187</Words>
  <Application>Microsoft Office PowerPoint</Application>
  <PresentationFormat>On-screen Show (16:9)</PresentationFormat>
  <Paragraphs>861</Paragraphs>
  <Slides>68</Slides>
  <Notes>68</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68</vt:i4>
      </vt:variant>
    </vt:vector>
  </HeadingPairs>
  <TitlesOfParts>
    <vt:vector size="80" baseType="lpstr">
      <vt:lpstr>Arial</vt:lpstr>
      <vt:lpstr>Noto Sans Symbols</vt:lpstr>
      <vt:lpstr>Calibri</vt:lpstr>
      <vt:lpstr>Helvetica Neue</vt:lpstr>
      <vt:lpstr>Teal</vt:lpstr>
      <vt:lpstr>Pink</vt:lpstr>
      <vt:lpstr>Green</vt:lpstr>
      <vt:lpstr>Black</vt:lpstr>
      <vt:lpstr>Dark Teal</vt:lpstr>
      <vt:lpstr>Dark Green</vt:lpstr>
      <vt:lpstr>Green</vt:lpstr>
      <vt:lpstr>Teal</vt:lpstr>
      <vt:lpstr>Countering the spillover effects of backlash against equity, diversity and inclusion</vt:lpstr>
      <vt:lpstr>Agenda</vt:lpstr>
      <vt:lpstr>PowerPoint Presentation</vt:lpstr>
      <vt:lpstr>Backlash  After significant progress in advancing EDI, we are seeing a significant shift and push back.</vt:lpstr>
      <vt:lpstr>Societal Level – Shifts in the US driven by Courts </vt:lpstr>
      <vt:lpstr>Misinformation and Loud Voices</vt:lpstr>
      <vt:lpstr>Early signs in Canada</vt:lpstr>
      <vt:lpstr>Attitudes shift quickly Overall there is too much immigration to Canada 1977 - 2024</vt:lpstr>
      <vt:lpstr>Experiences In Canada</vt:lpstr>
      <vt:lpstr>Not just EDI Backlash   </vt:lpstr>
      <vt:lpstr>Standing Firm</vt:lpstr>
      <vt:lpstr>Apple Pushes Back</vt:lpstr>
      <vt:lpstr>Walmart Shareholders Fight Back</vt:lpstr>
      <vt:lpstr>Reframing EDI Efforts</vt:lpstr>
      <vt:lpstr>Content analysis - Across four newspapers</vt:lpstr>
      <vt:lpstr>PowerPoint Presentation</vt:lpstr>
      <vt:lpstr>Evidence and Dog Whistling - CD Howe Debate</vt:lpstr>
      <vt:lpstr>Too Little, Too Late - Business Response  </vt:lpstr>
      <vt:lpstr>Strong [negative] impact on SMEs</vt:lpstr>
      <vt:lpstr>Backlash is not new </vt:lpstr>
      <vt:lpstr>Reasons for Backlash at Different Levels</vt:lpstr>
      <vt:lpstr>The Case for Equity, Diversity and Inclusion</vt:lpstr>
      <vt:lpstr>Changing Markets, Talent, Expectations Women are responsible for 75% to 80% of consumer spending through purchasing power or influence = about $1.2 trillion in 2023   </vt:lpstr>
      <vt:lpstr>Opportunities on Business Growth</vt:lpstr>
      <vt:lpstr>Attracting and Retaining Talent – Generational Differences</vt:lpstr>
      <vt:lpstr>Discrimination in the Workplace Impacts Performance</vt:lpstr>
      <vt:lpstr>Inclusive Product Design</vt:lpstr>
      <vt:lpstr>Managing Risks</vt:lpstr>
      <vt:lpstr>PowerPoint Presentation</vt:lpstr>
      <vt:lpstr>PowerPoint Presentation</vt:lpstr>
      <vt:lpstr>Societal Level </vt:lpstr>
      <vt:lpstr>Strategic Impact</vt:lpstr>
      <vt:lpstr>Benchmarking</vt:lpstr>
      <vt:lpstr>Mainstreaming Diversity through the Value Chain</vt:lpstr>
      <vt:lpstr>Responding to Backlash and Holding Firm</vt:lpstr>
      <vt:lpstr>Focusing on substantive rather than performative actions:</vt:lpstr>
      <vt:lpstr>Being an Inclusive Leader</vt:lpstr>
      <vt:lpstr>Remember: It’s not about them. It’s about us.</vt:lpstr>
      <vt:lpstr>The Way Forward: Brand Canada Narratives</vt:lpstr>
      <vt:lpstr>Thank You</vt:lpstr>
      <vt:lpstr>Arial 24 pt. Bold Title Case </vt:lpstr>
      <vt:lpstr>Add a Title to Each Slide</vt:lpstr>
      <vt:lpstr>Include a Title on Each Slide for Accessibility Purposes</vt:lpstr>
      <vt:lpstr>Title 24 pt. Arial, Bold Title Case</vt:lpstr>
      <vt:lpstr>Arial 24 pt. Bold </vt:lpstr>
      <vt:lpstr>Sample Visual Slide</vt:lpstr>
      <vt:lpstr>Title Case, Arial, 30 pt., Bold</vt:lpstr>
      <vt:lpstr>Sample Graph</vt:lpstr>
      <vt:lpstr>Lorum Ipsum</vt:lpstr>
      <vt:lpstr>Arial 24 pt. Bold</vt:lpstr>
      <vt:lpstr>Arial 24 pt. Bold</vt:lpstr>
      <vt:lpstr>This Is a Sample of a Visual Slide </vt:lpstr>
      <vt:lpstr>Lorum Ipsum</vt:lpstr>
      <vt:lpstr>Title Case, Arial, 30 pt., Bold</vt:lpstr>
      <vt:lpstr>Sample Table</vt:lpstr>
      <vt:lpstr>Arial 24 pt. Bold</vt:lpstr>
      <vt:lpstr>Arial 24 pt. Bold</vt:lpstr>
      <vt:lpstr>Content Title Here</vt:lpstr>
      <vt:lpstr>Black Section</vt:lpstr>
      <vt:lpstr>Dark Teal Section</vt:lpstr>
      <vt:lpstr>Dark Green Section</vt:lpstr>
      <vt:lpstr>About the Diversity Institute</vt:lpstr>
      <vt:lpstr>Diversity Leads (2011 – 2020)</vt:lpstr>
      <vt:lpstr>The Ecological Model</vt:lpstr>
      <vt:lpstr>Diversity Assessment Tool (DAT)</vt:lpstr>
      <vt:lpstr>Diversity and Inclusion Across the Value Chain</vt:lpstr>
      <vt:lpstr>Benchmarking</vt:lpstr>
      <vt:lpstr>The 50 – 30 Challenge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 is here</dc:title>
  <dc:creator>Diversity Institute</dc:creator>
  <cp:lastModifiedBy>Kernaghan Webb</cp:lastModifiedBy>
  <cp:revision>4</cp:revision>
  <dcterms:created xsi:type="dcterms:W3CDTF">2021-02-25T19:54:58Z</dcterms:created>
  <dcterms:modified xsi:type="dcterms:W3CDTF">2025-04-02T18:21:43Z</dcterms:modified>
</cp:coreProperties>
</file>