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2" r:id="rId3"/>
    <p:sldId id="270" r:id="rId4"/>
    <p:sldId id="264" r:id="rId5"/>
    <p:sldId id="274" r:id="rId6"/>
    <p:sldId id="267" r:id="rId7"/>
    <p:sldId id="275" r:id="rId8"/>
    <p:sldId id="277" r:id="rId9"/>
    <p:sldId id="278" r:id="rId10"/>
    <p:sldId id="268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120" d="100"/>
          <a:sy n="120" d="100"/>
        </p:scale>
        <p:origin x="14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31C3D-4697-4424-B3E7-2FB3E7D653BC}" type="datetimeFigureOut">
              <a:rPr lang="en-US" smtClean="0"/>
              <a:t>3/30/20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2C0AC-24D2-4725-907B-76EE9768E3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4D21D-E5B7-4FBA-882F-D997E204FA22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CD2F8-A7CE-48E9-88E6-03F3861FA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CD2F8-A7CE-48E9-88E6-03F3861FA3E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CD2F8-A7CE-48E9-88E6-03F3861FA3E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6C1EFAD-53F7-46E7-B796-013D768D536A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70DB84F-0F10-4512-803A-6EB0B9644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EFAD-53F7-46E7-B796-013D768D536A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B84F-0F10-4512-803A-6EB0B9644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EFAD-53F7-46E7-B796-013D768D536A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B84F-0F10-4512-803A-6EB0B9644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C1EFAD-53F7-46E7-B796-013D768D536A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0DB84F-0F10-4512-803A-6EB0B9644C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6C1EFAD-53F7-46E7-B796-013D768D536A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70DB84F-0F10-4512-803A-6EB0B9644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EFAD-53F7-46E7-B796-013D768D536A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B84F-0F10-4512-803A-6EB0B9644C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EFAD-53F7-46E7-B796-013D768D536A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B84F-0F10-4512-803A-6EB0B9644C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C1EFAD-53F7-46E7-B796-013D768D536A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0DB84F-0F10-4512-803A-6EB0B9644C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EFAD-53F7-46E7-B796-013D768D536A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B84F-0F10-4512-803A-6EB0B9644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C1EFAD-53F7-46E7-B796-013D768D536A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0DB84F-0F10-4512-803A-6EB0B9644C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C1EFAD-53F7-46E7-B796-013D768D536A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0DB84F-0F10-4512-803A-6EB0B9644C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6C1EFAD-53F7-46E7-B796-013D768D536A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70DB84F-0F10-4512-803A-6EB0B9644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1aT-jXWqTk" TargetMode="External"/><Relationship Id="rId2" Type="http://schemas.openxmlformats.org/officeDocument/2006/relationships/hyperlink" Target="https://www.abc.net.au/news/2019-08-03/gove-traditional-owner-to-launch-compensation-mining-claim/1138103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vmuseum.com/about-us/news/38-changing-currents-feature-no-2/" TargetMode="External"/><Relationship Id="rId2" Type="http://schemas.openxmlformats.org/officeDocument/2006/relationships/hyperlink" Target="https://mythatchedhut.com/termite-mounds-australi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304800"/>
            <a:ext cx="6096000" cy="4343400"/>
          </a:xfrm>
        </p:spPr>
        <p:txBody>
          <a:bodyPr>
            <a:normAutofit fontScale="90000"/>
          </a:bodyPr>
          <a:lstStyle/>
          <a:p>
            <a:pPr algn="ctr"/>
            <a:br>
              <a:rPr lang="en-US" i="1" dirty="0"/>
            </a:br>
            <a:br>
              <a:rPr lang="en-US" i="1" dirty="0"/>
            </a:br>
            <a:br>
              <a:rPr lang="en-US" i="1" dirty="0"/>
            </a:br>
            <a:br>
              <a:rPr lang="en-US" i="1" dirty="0"/>
            </a:br>
            <a:r>
              <a:rPr lang="en-US" sz="4000" i="1" dirty="0"/>
              <a:t>An environmental NGO perspective</a:t>
            </a:r>
            <a:br>
              <a:rPr lang="en-US" sz="4000" i="1" dirty="0"/>
            </a:br>
            <a:r>
              <a:rPr lang="en-US" sz="2700" i="1" dirty="0"/>
              <a:t>on</a:t>
            </a:r>
            <a:br>
              <a:rPr lang="en-US" i="1" dirty="0"/>
            </a:br>
            <a:r>
              <a:rPr lang="en-US" i="1" dirty="0"/>
              <a:t>“</a:t>
            </a:r>
            <a:r>
              <a:rPr lang="en-US" sz="2700" i="1" dirty="0"/>
              <a:t>The ISO 26000 Social Responsibility Standard </a:t>
            </a:r>
            <a:br>
              <a:rPr lang="en-US" sz="2700" i="1" dirty="0"/>
            </a:br>
            <a:r>
              <a:rPr lang="en-US" sz="2700" i="1" dirty="0"/>
              <a:t>After Ten Years </a:t>
            </a:r>
            <a:br>
              <a:rPr lang="en-US" sz="2700" i="1" dirty="0"/>
            </a:br>
            <a:r>
              <a:rPr lang="en-US" sz="2700" i="1" dirty="0"/>
              <a:t>and the UN Sustainable Development Goals: Finding the Linkages”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Carolyn Schmidt, ECOLOGIA</a:t>
            </a:r>
          </a:p>
          <a:p>
            <a:endParaRPr lang="en-US" dirty="0"/>
          </a:p>
          <a:p>
            <a:r>
              <a:rPr lang="en-US" dirty="0"/>
              <a:t>March 23, 2020</a:t>
            </a:r>
          </a:p>
          <a:p>
            <a:r>
              <a:rPr lang="en-US" dirty="0"/>
              <a:t>(Online) Ryerson University’s Institute for the Study of Corporate Social Responsibility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>
            <a:normAutofit/>
          </a:bodyPr>
          <a:lstStyle/>
          <a:p>
            <a:r>
              <a:rPr lang="en-US" sz="2100" dirty="0"/>
              <a:t>“</a:t>
            </a:r>
            <a:r>
              <a:rPr lang="en-US" sz="2100" dirty="0" err="1"/>
              <a:t>Garma</a:t>
            </a:r>
            <a:r>
              <a:rPr lang="en-US" sz="2100" dirty="0"/>
              <a:t>: Gove Peninsula traditional owners to launch compensation case over bauxite mining”.  Laura </a:t>
            </a:r>
            <a:r>
              <a:rPr lang="en-US" sz="2100" dirty="0" err="1"/>
              <a:t>Gartry</a:t>
            </a:r>
            <a:r>
              <a:rPr lang="en-US" sz="2100" dirty="0"/>
              <a:t> and </a:t>
            </a:r>
            <a:r>
              <a:rPr lang="en-US" sz="2100" dirty="0" err="1"/>
              <a:t>Steph</a:t>
            </a:r>
            <a:r>
              <a:rPr lang="en-US" sz="2100" dirty="0"/>
              <a:t> </a:t>
            </a:r>
            <a:r>
              <a:rPr lang="en-US" sz="2100" dirty="0" err="1"/>
              <a:t>Zillman</a:t>
            </a:r>
            <a:r>
              <a:rPr lang="en-US" sz="2100" dirty="0"/>
              <a:t>, Australian Broadcasting Corporation, 6 Aug 2019.   </a:t>
            </a:r>
            <a:r>
              <a:rPr lang="en-US" sz="2100" dirty="0">
                <a:hlinkClick r:id="rId2"/>
              </a:rPr>
              <a:t>https://www.abc.net.au/news/2019-08-03/gove-traditional-owner-to-launch-compensation-mining-claim/11381034</a:t>
            </a:r>
            <a:endParaRPr lang="en-US" sz="2100" dirty="0"/>
          </a:p>
          <a:p>
            <a:r>
              <a:rPr lang="en-US" sz="2100" dirty="0"/>
              <a:t>Land Rehabilitation in Gove”.   Rio Tinto Website,  January 28, 2020.  </a:t>
            </a:r>
            <a:r>
              <a:rPr lang="en-US" sz="2100" dirty="0">
                <a:hlinkClick r:id="rId3"/>
              </a:rPr>
              <a:t>https://www.youtube.com/watch?v=a1aT-jXWqTk</a:t>
            </a:r>
            <a:endParaRPr lang="en-US" sz="2100" dirty="0"/>
          </a:p>
          <a:p>
            <a:r>
              <a:rPr lang="en-US" sz="2100" dirty="0" err="1"/>
              <a:t>Margonelli</a:t>
            </a:r>
            <a:r>
              <a:rPr lang="en-US" sz="2100" dirty="0"/>
              <a:t>, Lisa. </a:t>
            </a:r>
            <a:r>
              <a:rPr lang="en-US" sz="2100" i="1" dirty="0" err="1"/>
              <a:t>Underbug</a:t>
            </a:r>
            <a:r>
              <a:rPr lang="en-US" sz="2100" i="1" dirty="0"/>
              <a:t>:  An Obsessive Tale of Termites and Technology.  </a:t>
            </a:r>
            <a:r>
              <a:rPr lang="en-US" sz="2100" dirty="0"/>
              <a:t>New York:  Scientific American / Farrar, Straus &amp; Giroux, 2018.</a:t>
            </a:r>
          </a:p>
          <a:p>
            <a:r>
              <a:rPr lang="en-US" sz="2100" dirty="0"/>
              <a:t>Scott, James C. </a:t>
            </a:r>
            <a:r>
              <a:rPr lang="en-US" sz="2100" i="1" dirty="0"/>
              <a:t>Seeing Like a State:  How Certain Schemes to Improve the Human Condition Have Failed</a:t>
            </a:r>
            <a:r>
              <a:rPr lang="en-US" sz="2100" dirty="0"/>
              <a:t>.  New Haven: Yale University Press, 1998.           </a:t>
            </a:r>
          </a:p>
          <a:p>
            <a:endParaRPr lang="en-US" sz="2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0DB84F-0F10-4512-803A-6EB0B9644C5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sz="2100" dirty="0"/>
          </a:p>
          <a:p>
            <a:pPr>
              <a:spcBef>
                <a:spcPts val="0"/>
              </a:spcBef>
            </a:pPr>
            <a:r>
              <a:rPr lang="en-US" sz="2100" dirty="0"/>
              <a:t>Termite Mounds, Australia.  My Thatched Hut. 2016. </a:t>
            </a:r>
            <a:r>
              <a:rPr lang="en-US" sz="2100" dirty="0">
                <a:hlinkClick r:id="rId2"/>
              </a:rPr>
              <a:t>https://mythatchedhut.com/termite-mounds-australia/</a:t>
            </a:r>
            <a:endParaRPr lang="en-US" sz="2100" dirty="0"/>
          </a:p>
          <a:p>
            <a:pPr>
              <a:spcBef>
                <a:spcPts val="0"/>
              </a:spcBef>
            </a:pPr>
            <a:r>
              <a:rPr lang="en-US" sz="2100" dirty="0"/>
              <a:t>"We Wish to Remain Here": Chief Buffalo and the Fight for </a:t>
            </a:r>
            <a:r>
              <a:rPr lang="en-US" sz="2100" dirty="0" err="1"/>
              <a:t>Ojibwe</a:t>
            </a:r>
            <a:r>
              <a:rPr lang="en-US" sz="2100" dirty="0"/>
              <a:t> Homelands. Chippewa Valley Museum, Wisconsin, USA </a:t>
            </a:r>
            <a:r>
              <a:rPr lang="en-US" sz="2100" dirty="0">
                <a:hlinkClick r:id="rId3"/>
              </a:rPr>
              <a:t>https://www.cvmuseum.com/about-us/news/38-changing-currents-feature-no-2/</a:t>
            </a:r>
            <a:endParaRPr lang="en-US" sz="2100" dirty="0"/>
          </a:p>
          <a:p>
            <a:pPr>
              <a:spcBef>
                <a:spcPts val="0"/>
              </a:spcBef>
            </a:pPr>
            <a:endParaRPr lang="en-US" sz="21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0DB84F-0F10-4512-803A-6EB0B9644C5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u="sng" dirty="0">
                <a:solidFill>
                  <a:srgbClr val="0070C0"/>
                </a:solidFill>
              </a:rPr>
              <a:t>ISO 26000 Guidance Standard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Accountability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Transparency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Ethical </a:t>
            </a:r>
            <a:r>
              <a:rPr lang="en-US" sz="2400" dirty="0" err="1"/>
              <a:t>behaviour</a:t>
            </a:r>
            <a:endParaRPr lang="en-US" sz="24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Respect for stakeholder interests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Respect for the rule of law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Respect for international norms of behavior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Respect for human rights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Top management  and </a:t>
            </a:r>
            <a:r>
              <a:rPr lang="en-US" dirty="0">
                <a:solidFill>
                  <a:srgbClr val="C00000"/>
                </a:solidFill>
              </a:rPr>
              <a:t>core business model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</a:rPr>
              <a:t>Stakeholder identification; </a:t>
            </a:r>
            <a:r>
              <a:rPr lang="en-US" u="sng" dirty="0">
                <a:solidFill>
                  <a:srgbClr val="C00000"/>
                </a:solidFill>
              </a:rPr>
              <a:t>two-way</a:t>
            </a:r>
            <a:r>
              <a:rPr lang="en-US" dirty="0">
                <a:solidFill>
                  <a:srgbClr val="C00000"/>
                </a:solidFill>
              </a:rPr>
              <a:t> communication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Application along the supply / value chain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Reporting and verification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Apply to all 7 Core Subjects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"/>
          </p:nvPr>
        </p:nvSpPr>
        <p:spPr>
          <a:xfrm>
            <a:off x="457200" y="1295400"/>
            <a:ext cx="3657600" cy="685800"/>
          </a:xfrm>
        </p:spPr>
        <p:txBody>
          <a:bodyPr/>
          <a:lstStyle/>
          <a:p>
            <a:r>
              <a:rPr lang="en-US" dirty="0"/>
              <a:t>The 7 Principles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343400" y="1295400"/>
            <a:ext cx="4114800" cy="685800"/>
          </a:xfrm>
        </p:spPr>
        <p:txBody>
          <a:bodyPr/>
          <a:lstStyle/>
          <a:p>
            <a:r>
              <a:rPr lang="en-US" dirty="0"/>
              <a:t>How to Apply the Principles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B84F-0F10-4512-803A-6EB0B9644C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3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781B-FBAE-430D-AD2C-EAA9A6FC8D07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371600" y="152400"/>
            <a:ext cx="5715000" cy="5943600"/>
            <a:chOff x="1953273" y="690677"/>
            <a:chExt cx="5237454" cy="5761199"/>
          </a:xfrm>
        </p:grpSpPr>
        <p:sp>
          <p:nvSpPr>
            <p:cNvPr id="7" name="Oval 6"/>
            <p:cNvSpPr/>
            <p:nvPr/>
          </p:nvSpPr>
          <p:spPr>
            <a:xfrm>
              <a:off x="1953273" y="690677"/>
              <a:ext cx="5237454" cy="5761199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  <a:prstDash val="sysDash"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anchor="b">
              <a:prstTxWarp prst="textButton">
                <a:avLst/>
              </a:prstTxWarp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Calibri"/>
                  <a:cs typeface="Calibri"/>
                </a:rPr>
                <a:t>Holistic Integrated Approach</a:t>
              </a:r>
            </a:p>
            <a:p>
              <a:pPr algn="ctr">
                <a:defRPr/>
              </a:pPr>
              <a:endParaRPr lang="en-US" b="1" dirty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>
                <a:defRPr/>
              </a:pPr>
              <a:endParaRPr lang="en-US" b="1" dirty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>
                <a:defRPr/>
              </a:pPr>
              <a:endParaRPr lang="en-US" b="1" dirty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>
                <a:defRPr/>
              </a:pPr>
              <a:endParaRPr lang="en-US" b="1" dirty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>
                <a:defRPr/>
              </a:pPr>
              <a:endParaRPr lang="en-US" b="1" dirty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>
                <a:defRPr/>
              </a:pPr>
              <a:endParaRPr lang="en-US" b="1" dirty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Calibri"/>
                  <a:cs typeface="Calibri"/>
                </a:rPr>
                <a:t>Interdependence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032590" y="1717961"/>
              <a:ext cx="1505768" cy="15057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0" tIns="0" rIns="72000" bIns="360000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/>
                  <a:cs typeface="Calibri"/>
                </a:rPr>
                <a:t>Community Involvement and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/>
                  <a:cs typeface="Calibri"/>
                </a:rPr>
                <a:t>Development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605645" y="1717960"/>
              <a:ext cx="1505768" cy="150576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72000" tIns="0" rIns="0" bIns="360000" anchor="ctr"/>
            <a:lstStyle/>
            <a:p>
              <a:pPr algn="ctr">
                <a:lnSpc>
                  <a:spcPct val="80000"/>
                </a:lnSpc>
                <a:defRPr/>
              </a:pPr>
              <a:endParaRPr lang="en-US" sz="1400" b="1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400" b="1">
                  <a:solidFill>
                    <a:schemeClr val="bg1"/>
                  </a:solidFill>
                  <a:latin typeface="Calibri"/>
                  <a:cs typeface="Calibri"/>
                </a:rPr>
                <a:t>Human </a:t>
              </a:r>
              <a:endParaRPr lang="en-US" sz="1400" b="1" dirty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/>
                  <a:cs typeface="Calibri"/>
                </a:rPr>
                <a:t>Rights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392173" y="3080264"/>
              <a:ext cx="1505768" cy="150576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25200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b="1" dirty="0" err="1">
                  <a:solidFill>
                    <a:schemeClr val="bg1"/>
                  </a:solidFill>
                  <a:latin typeface="Calibri"/>
                  <a:cs typeface="Calibri"/>
                </a:rPr>
                <a:t>Labour</a:t>
              </a:r>
              <a:r>
                <a:rPr lang="en-US" sz="1400" b="1" dirty="0">
                  <a:solidFill>
                    <a:schemeClr val="bg1"/>
                  </a:solidFill>
                  <a:latin typeface="Calibri"/>
                  <a:cs typeface="Calibri"/>
                </a:rPr>
                <a:t> Practices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875222" y="4309892"/>
              <a:ext cx="1382531" cy="132950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72000" tIns="360000" rIns="0" bIns="0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/>
                  <a:cs typeface="Calibri"/>
                </a:rPr>
                <a:t>Fair Operating Practices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090585" y="2934183"/>
              <a:ext cx="1505768" cy="150576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0" tIns="360000" rIns="72000" bIns="0" anchor="t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b="1" dirty="0">
                  <a:latin typeface="Calibri"/>
                  <a:cs typeface="Calibri"/>
                </a:rPr>
                <a:t>Consumer Issues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537084" y="4309893"/>
              <a:ext cx="1675985" cy="140336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0" tIns="0" rIns="252000" bIns="0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/>
                  <a:cs typeface="Calibri"/>
                </a:rPr>
                <a:t>      The Environment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3267540" y="2906523"/>
              <a:ext cx="2456700" cy="1772676"/>
            </a:xfrm>
            <a:prstGeom prst="ellipse">
              <a:avLst/>
            </a:prstGeom>
            <a:solidFill>
              <a:srgbClr val="FFFF00">
                <a:alpha val="8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latin typeface="Calibri"/>
                  <a:cs typeface="Calibri"/>
                </a:rPr>
                <a:t>l</a:t>
              </a:r>
            </a:p>
            <a:p>
              <a:pPr algn="ctr">
                <a:defRPr/>
              </a:pPr>
              <a:endParaRPr lang="en-US" sz="1400" b="1" dirty="0">
                <a:latin typeface="Calibri"/>
                <a:cs typeface="Calibri"/>
              </a:endParaRPr>
            </a:p>
            <a:p>
              <a:pPr algn="ctr">
                <a:defRPr/>
              </a:pPr>
              <a:endParaRPr lang="en-US" sz="1400" b="1" dirty="0">
                <a:latin typeface="Calibri"/>
                <a:cs typeface="Calibri"/>
              </a:endParaRPr>
            </a:p>
            <a:p>
              <a:pPr algn="ctr">
                <a:defRPr/>
              </a:pPr>
              <a:endParaRPr lang="en-US" sz="1400" b="1" dirty="0">
                <a:latin typeface="Calibri"/>
                <a:cs typeface="Calibri"/>
              </a:endParaRPr>
            </a:p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Organizational</a:t>
              </a:r>
            </a:p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Governance</a:t>
              </a:r>
            </a:p>
            <a:p>
              <a:pPr algn="ctr">
                <a:defRPr/>
              </a:pPr>
              <a:endParaRPr lang="en-US" sz="1200" b="1" dirty="0">
                <a:latin typeface="Calibri"/>
                <a:cs typeface="Calibri"/>
              </a:endParaRPr>
            </a:p>
            <a:p>
              <a:pPr algn="ctr">
                <a:defRPr/>
              </a:pPr>
              <a:endParaRPr lang="en-US" sz="1200" b="1" dirty="0">
                <a:latin typeface="Calibri"/>
                <a:cs typeface="Calibri"/>
              </a:endParaRPr>
            </a:p>
            <a:p>
              <a:pPr algn="ctr">
                <a:defRPr/>
              </a:pPr>
              <a:endParaRPr lang="en-US" sz="1400" b="1" dirty="0">
                <a:latin typeface="Calibri"/>
                <a:cs typeface="Calibri"/>
              </a:endParaRPr>
            </a:p>
            <a:p>
              <a:pPr algn="ctr">
                <a:defRPr/>
              </a:pPr>
              <a:endParaRPr lang="en-US" sz="1400" b="1" dirty="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irrkala bark pet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6508"/>
            <a:ext cx="3657600" cy="4041892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7772400" cy="990600"/>
          </a:xfrm>
        </p:spPr>
        <p:txBody>
          <a:bodyPr>
            <a:normAutofit/>
          </a:bodyPr>
          <a:lstStyle/>
          <a:p>
            <a:r>
              <a:rPr lang="en-US" sz="2400" dirty="0"/>
              <a:t>    Indigenous peoples’ connections to the earth</a:t>
            </a:r>
            <a:br>
              <a:rPr lang="en-US" sz="2400" dirty="0"/>
            </a:br>
            <a:r>
              <a:rPr lang="en-US" sz="2400" dirty="0"/>
              <a:t>         and other living being – bark petitions</a:t>
            </a:r>
          </a:p>
        </p:txBody>
      </p:sp>
      <p:pic>
        <p:nvPicPr>
          <p:cNvPr id="15" name="Picture 2" descr="C:\Users\Owner\Desktop\Ojibwe Treaty Petition.ti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78501" y="2362200"/>
            <a:ext cx="3979699" cy="3417888"/>
          </a:xfrm>
          <a:prstGeom prst="rect">
            <a:avLst/>
          </a:prstGeom>
          <a:noFill/>
        </p:spPr>
      </p:pic>
      <p:sp>
        <p:nvSpPr>
          <p:cNvPr id="18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457200" y="1371600"/>
            <a:ext cx="3886200" cy="857250"/>
          </a:xfrm>
        </p:spPr>
        <p:txBody>
          <a:bodyPr/>
          <a:lstStyle/>
          <a:p>
            <a:pPr>
              <a:buNone/>
            </a:pPr>
            <a:r>
              <a:rPr lang="en-US" dirty="0"/>
              <a:t>   </a:t>
            </a:r>
            <a:r>
              <a:rPr lang="en-US" dirty="0" err="1"/>
              <a:t>Yolngu</a:t>
            </a:r>
            <a:r>
              <a:rPr lang="en-US" dirty="0"/>
              <a:t>, 1963, N.T. Australia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4294967295"/>
          </p:nvPr>
        </p:nvSpPr>
        <p:spPr>
          <a:xfrm>
            <a:off x="4267200" y="1371600"/>
            <a:ext cx="4572000" cy="85725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Ojibwe</a:t>
            </a:r>
            <a:r>
              <a:rPr lang="en-US" dirty="0"/>
              <a:t>, 1849, United States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B84F-0F10-4512-803A-6EB0B9644C5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photos of termite mounds in northern austr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66837"/>
            <a:ext cx="3276600" cy="49149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B84F-0F10-4512-803A-6EB0B9644C5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0772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Bauxite mining land restoration 1969 - 2005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267201" y="914400"/>
            <a:ext cx="4495799" cy="5410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(Northern Territory, Australia)</a:t>
            </a:r>
          </a:p>
          <a:p>
            <a:pPr>
              <a:buNone/>
            </a:pPr>
            <a:r>
              <a:rPr lang="en-US" dirty="0"/>
              <a:t>German biologist + </a:t>
            </a:r>
            <a:r>
              <a:rPr lang="en-US" dirty="0" err="1"/>
              <a:t>Yolngu</a:t>
            </a:r>
            <a:r>
              <a:rPr lang="en-US" dirty="0"/>
              <a:t> community - hired by mine owners</a:t>
            </a:r>
          </a:p>
          <a:p>
            <a:pPr>
              <a:buNone/>
            </a:pPr>
            <a:r>
              <a:rPr lang="en-US" dirty="0"/>
              <a:t>Soil protection – bacteria, root fungi, termites</a:t>
            </a:r>
          </a:p>
          <a:p>
            <a:pPr>
              <a:buNone/>
            </a:pPr>
            <a:r>
              <a:rPr lang="en-US" dirty="0"/>
              <a:t>Native plants and seeds</a:t>
            </a:r>
          </a:p>
          <a:p>
            <a:pPr>
              <a:buNone/>
            </a:pPr>
            <a:r>
              <a:rPr lang="en-US" dirty="0"/>
              <a:t>Succession – grasses, insects, termites (12 kinds).   Bees (after 8 years).  Earthworms (after 16 years).  </a:t>
            </a:r>
            <a:r>
              <a:rPr lang="en-US" dirty="0" err="1"/>
              <a:t>Wallabys</a:t>
            </a:r>
            <a:r>
              <a:rPr lang="en-US" dirty="0"/>
              <a:t>.  Trees, including eucalyptus (clan totem). Edible native plants.</a:t>
            </a:r>
          </a:p>
          <a:p>
            <a:pPr>
              <a:buNone/>
            </a:pPr>
            <a:r>
              <a:rPr lang="en-US" dirty="0"/>
              <a:t>NO:  nitrogen fertilizer (kills root fungi needed by trees)</a:t>
            </a:r>
          </a:p>
          <a:p>
            <a:pPr>
              <a:buNone/>
            </a:pPr>
            <a:r>
              <a:rPr lang="en-US" dirty="0"/>
              <a:t>NO:  cattle (</a:t>
            </a:r>
            <a:r>
              <a:rPr lang="en-US" dirty="0" err="1"/>
              <a:t>Yolngu</a:t>
            </a:r>
            <a:r>
              <a:rPr lang="en-US" dirty="0"/>
              <a:t> wanted biodiversity and food sources).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wo Aboriginal bark paintings lean against a wall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5410200" cy="5410201"/>
          </a:xfrm>
          <a:prstGeom prst="rect">
            <a:avLst/>
          </a:prstGeom>
          <a:noFill/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019800" y="304800"/>
            <a:ext cx="2819400" cy="6019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Bark paintings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r</a:t>
            </a:r>
            <a:r>
              <a:rPr lang="en-US" sz="2400" dirty="0"/>
              <a:t>eaffirming the value of environmental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and cultural </a:t>
            </a:r>
            <a:r>
              <a:rPr lang="en-US" dirty="0"/>
              <a:t>sites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on </a:t>
            </a:r>
            <a:r>
              <a:rPr lang="en-US" dirty="0" err="1"/>
              <a:t>Yolgnu</a:t>
            </a:r>
            <a:r>
              <a:rPr lang="en-US" dirty="0"/>
              <a:t> land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 </a:t>
            </a:r>
            <a:r>
              <a:rPr lang="en-US" sz="2400" dirty="0"/>
              <a:t>part of legal compensation case vs. Rio Tinto, filed 2019</a:t>
            </a:r>
          </a:p>
          <a:p>
            <a:pPr>
              <a:buFont typeface="Courier New" pitchFamily="49" charset="0"/>
              <a:buChar char="o"/>
            </a:pPr>
            <a:endParaRPr lang="en-US" sz="2400" dirty="0"/>
          </a:p>
          <a:p>
            <a:pPr marL="0" indent="0">
              <a:buClr>
                <a:srgbClr val="7030A0"/>
              </a:buClr>
              <a:buNone/>
            </a:pPr>
            <a:r>
              <a:rPr lang="en-US" i="1" dirty="0"/>
              <a:t>Note:  resilience   vs. forest fires &amp; TEK land management</a:t>
            </a:r>
            <a:endParaRPr lang="en-US" sz="2400" i="1" dirty="0"/>
          </a:p>
          <a:p>
            <a:pPr>
              <a:buFont typeface="Courier New" pitchFamily="49" charset="0"/>
              <a:buChar char="o"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B84F-0F10-4512-803A-6EB0B9644C5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325562"/>
          </a:xfrm>
        </p:spPr>
        <p:txBody>
          <a:bodyPr>
            <a:normAutofit fontScale="90000"/>
          </a:bodyPr>
          <a:lstStyle/>
          <a:p>
            <a:r>
              <a:rPr lang="en-US" dirty="0"/>
              <a:t>“</a:t>
            </a:r>
            <a:r>
              <a:rPr lang="en-US" dirty="0" err="1"/>
              <a:t>Metis</a:t>
            </a:r>
            <a:r>
              <a:rPr lang="en-US" dirty="0"/>
              <a:t>”  = practical knowledge, possessed by local people, of what works in their particular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METIS is:</a:t>
            </a:r>
          </a:p>
          <a:p>
            <a:r>
              <a:rPr lang="en-US" dirty="0"/>
              <a:t>Informal</a:t>
            </a:r>
          </a:p>
          <a:p>
            <a:r>
              <a:rPr lang="en-US" dirty="0"/>
              <a:t>Flexible;  responsive to changing conditions</a:t>
            </a:r>
          </a:p>
          <a:p>
            <a:r>
              <a:rPr lang="en-US" dirty="0"/>
              <a:t>Resilient</a:t>
            </a:r>
          </a:p>
          <a:p>
            <a:r>
              <a:rPr lang="en-US" dirty="0"/>
              <a:t>Long-term</a:t>
            </a:r>
          </a:p>
          <a:p>
            <a:r>
              <a:rPr lang="en-US" dirty="0"/>
              <a:t>Self-reliant</a:t>
            </a:r>
          </a:p>
          <a:p>
            <a:r>
              <a:rPr lang="en-US" dirty="0"/>
              <a:t>Community-based</a:t>
            </a:r>
          </a:p>
          <a:p>
            <a:r>
              <a:rPr lang="en-US" dirty="0"/>
              <a:t>Sustainable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METIS is NOT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Reducible to specific granular items such as Key Performance Indicators (KPIs)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Easily transferable from one place to another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Privately owned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Managed by top-down chain of command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B84F-0F10-4512-803A-6EB0B9644C5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/>
          <a:lstStyle/>
          <a:p>
            <a:pPr>
              <a:buNone/>
            </a:pPr>
            <a:r>
              <a:rPr lang="en-US" dirty="0"/>
              <a:t>Resilience needed in face of unexpected threats</a:t>
            </a:r>
          </a:p>
          <a:p>
            <a:pPr>
              <a:buNone/>
            </a:pPr>
            <a:r>
              <a:rPr lang="en-US" dirty="0"/>
              <a:t>Current global system unsustainable (ecologically, economically) </a:t>
            </a:r>
          </a:p>
          <a:p>
            <a:pPr>
              <a:buNone/>
            </a:pPr>
            <a:r>
              <a:rPr lang="en-US" dirty="0"/>
              <a:t> ISO 26000 actually provides tools that all can use to</a:t>
            </a:r>
            <a:r>
              <a:rPr lang="en-US" b="1" dirty="0"/>
              <a:t> restructure </a:t>
            </a:r>
            <a:r>
              <a:rPr lang="en-US" dirty="0"/>
              <a:t>our economic systems to become more resilient and more fundamentally committed to human and environmental rights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Needs motivation to change away from short-term perspective and short-term profits</a:t>
            </a:r>
          </a:p>
          <a:p>
            <a:pPr>
              <a:buNone/>
            </a:pPr>
            <a:r>
              <a:rPr lang="en-US" dirty="0"/>
              <a:t>	Needs respect for </a:t>
            </a:r>
            <a:r>
              <a:rPr lang="en-US" dirty="0" err="1"/>
              <a:t>metis</a:t>
            </a:r>
            <a:r>
              <a:rPr lang="en-US" dirty="0"/>
              <a:t> – local wisdom – and true multi-stakeholder involvement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0DB84F-0F10-4512-803A-6EB0B9644C5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38200" y="304800"/>
            <a:ext cx="6934200" cy="62484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Thank you for your attention !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(References on next two slides)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        </a:t>
            </a:r>
            <a:r>
              <a:rPr lang="en-US" sz="2400" dirty="0"/>
              <a:t>Carolyn Schmidt</a:t>
            </a:r>
            <a:br>
              <a:rPr lang="en-US" sz="2400" dirty="0"/>
            </a:br>
            <a:r>
              <a:rPr lang="en-US" sz="2400" dirty="0"/>
              <a:t>             Program Director, ECOLOGIA</a:t>
            </a:r>
            <a:br>
              <a:rPr lang="en-US" sz="2400" dirty="0"/>
            </a:br>
            <a:r>
              <a:rPr lang="en-US" sz="2400" dirty="0"/>
              <a:t>           Vermont, USA</a:t>
            </a:r>
            <a:br>
              <a:rPr lang="en-US" sz="2400" dirty="0"/>
            </a:br>
            <a:r>
              <a:rPr lang="en-US" sz="3200" dirty="0">
                <a:solidFill>
                  <a:schemeClr val="tx1"/>
                </a:solidFill>
              </a:rPr>
              <a:t>        </a:t>
            </a:r>
            <a:r>
              <a:rPr lang="en-US" sz="2800" dirty="0">
                <a:solidFill>
                  <a:schemeClr val="tx1"/>
                </a:solidFill>
              </a:rPr>
              <a:t> www.ecologia.org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B84F-0F10-4512-803A-6EB0B9644C5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038600"/>
            <a:ext cx="943129" cy="92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1693</TotalTime>
  <Words>691</Words>
  <Application>Microsoft Macintosh PowerPoint</Application>
  <PresentationFormat>On-screen Show (4:3)</PresentationFormat>
  <Paragraphs>115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Century Schoolbook</vt:lpstr>
      <vt:lpstr>Courier New</vt:lpstr>
      <vt:lpstr>Wingdings</vt:lpstr>
      <vt:lpstr>Wingdings 2</vt:lpstr>
      <vt:lpstr>Oriel</vt:lpstr>
      <vt:lpstr>    An environmental NGO perspective on “The ISO 26000 Social Responsibility Standard  After Ten Years  and the UN Sustainable Development Goals: Finding the Linkages”</vt:lpstr>
      <vt:lpstr>ISO 26000 Guidance Standard</vt:lpstr>
      <vt:lpstr>PowerPoint Presentation</vt:lpstr>
      <vt:lpstr>    Indigenous peoples’ connections to the earth          and other living being – bark petitions</vt:lpstr>
      <vt:lpstr>Bauxite mining land restoration 1969 - 2005 </vt:lpstr>
      <vt:lpstr>PowerPoint Presentation</vt:lpstr>
      <vt:lpstr>“Metis”  = practical knowledge, possessed by local people, of what works in their particular place</vt:lpstr>
      <vt:lpstr>CONCLUSION</vt:lpstr>
      <vt:lpstr> Thank you for your attention !    (References on next two slides)              Carolyn Schmidt              Program Director, ECOLOGIA            Vermont, USA          www.ecologia.org    </vt:lpstr>
      <vt:lpstr>References  </vt:lpstr>
      <vt:lpstr>References, continued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responsibility with ISO 26000</dc:title>
  <dc:creator>Owner</dc:creator>
  <cp:lastModifiedBy>Zaker K.</cp:lastModifiedBy>
  <cp:revision>95</cp:revision>
  <dcterms:created xsi:type="dcterms:W3CDTF">2020-03-12T09:56:12Z</dcterms:created>
  <dcterms:modified xsi:type="dcterms:W3CDTF">2020-03-30T16:48:56Z</dcterms:modified>
</cp:coreProperties>
</file>