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Lst>
  <p:notesMasterIdLst>
    <p:notesMasterId r:id="rId27"/>
  </p:notesMasterIdLst>
  <p:handoutMasterIdLst>
    <p:handoutMasterId r:id="rId28"/>
  </p:handoutMasterIdLst>
  <p:sldIdLst>
    <p:sldId id="256" r:id="rId2"/>
    <p:sldId id="284" r:id="rId3"/>
    <p:sldId id="258" r:id="rId4"/>
    <p:sldId id="278" r:id="rId5"/>
    <p:sldId id="287" r:id="rId6"/>
    <p:sldId id="267" r:id="rId7"/>
    <p:sldId id="260" r:id="rId8"/>
    <p:sldId id="291" r:id="rId9"/>
    <p:sldId id="268" r:id="rId10"/>
    <p:sldId id="272" r:id="rId11"/>
    <p:sldId id="270" r:id="rId12"/>
    <p:sldId id="286" r:id="rId13"/>
    <p:sldId id="271" r:id="rId14"/>
    <p:sldId id="280" r:id="rId15"/>
    <p:sldId id="281" r:id="rId16"/>
    <p:sldId id="282" r:id="rId17"/>
    <p:sldId id="283" r:id="rId18"/>
    <p:sldId id="289" r:id="rId19"/>
    <p:sldId id="288" r:id="rId20"/>
    <p:sldId id="275" r:id="rId21"/>
    <p:sldId id="276" r:id="rId22"/>
    <p:sldId id="277" r:id="rId23"/>
    <p:sldId id="285" r:id="rId24"/>
    <p:sldId id="290" r:id="rId25"/>
    <p:sldId id="26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Good" initials="" lastIdx="1" clrIdx="0"/>
  <p:cmAuthor id="1" name="ryan" initial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F13"/>
    <a:srgbClr val="13A0F2"/>
    <a:srgbClr val="EC1F2E"/>
    <a:srgbClr val="0E8212"/>
    <a:srgbClr val="F3CB13"/>
    <a:srgbClr val="0097FF"/>
    <a:srgbClr val="16210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4" autoAdjust="0"/>
    <p:restoredTop sz="76840" autoAdjust="0"/>
  </p:normalViewPr>
  <p:slideViewPr>
    <p:cSldViewPr snapToGrid="0" snapToObjects="1">
      <p:cViewPr varScale="1">
        <p:scale>
          <a:sx n="59" d="100"/>
          <a:sy n="59"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1024"/>
    </p:cViewPr>
  </p:sorterViewPr>
  <p:notesViewPr>
    <p:cSldViewPr snapToGrid="0" snapToObjects="1">
      <p:cViewPr varScale="1">
        <p:scale>
          <a:sx n="77" d="100"/>
          <a:sy n="77" d="100"/>
        </p:scale>
        <p:origin x="-398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BF2CCB-F86B-49AE-BEEC-6245D1F6A46C}" type="datetimeFigureOut">
              <a:rPr lang="en-US" smtClean="0"/>
              <a:pPr/>
              <a:t>14-09-15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B71A5B-C371-4C0D-B35E-9BA845950757}" type="slidenum">
              <a:rPr lang="en-US" smtClean="0"/>
              <a:pPr/>
              <a:t>‹#›</a:t>
            </a:fld>
            <a:endParaRPr lang="en-US"/>
          </a:p>
        </p:txBody>
      </p:sp>
    </p:spTree>
    <p:extLst>
      <p:ext uri="{BB962C8B-B14F-4D97-AF65-F5344CB8AC3E}">
        <p14:creationId xmlns:p14="http://schemas.microsoft.com/office/powerpoint/2010/main" val="3821387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25CF1-163F-134B-B7E3-4EF5B1F17132}" type="datetimeFigureOut">
              <a:rPr lang="en-US" smtClean="0"/>
              <a:pPr/>
              <a:t>14-09-15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6E5591-5061-9346-B67A-570FCAC279A3}" type="slidenum">
              <a:rPr lang="en-US" smtClean="0"/>
              <a:pPr/>
              <a:t>‹#›</a:t>
            </a:fld>
            <a:endParaRPr lang="en-US"/>
          </a:p>
        </p:txBody>
      </p:sp>
    </p:spTree>
    <p:extLst>
      <p:ext uri="{BB962C8B-B14F-4D97-AF65-F5344CB8AC3E}">
        <p14:creationId xmlns:p14="http://schemas.microsoft.com/office/powerpoint/2010/main" val="8348435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49DCC20-F470-3047-8D61-163F416E5FF0}" type="slidenum">
              <a:rPr lang="en-US" smtClean="0"/>
              <a:pPr/>
              <a:t>24</a:t>
            </a:fld>
            <a:endParaRPr lang="en-US" dirty="0"/>
          </a:p>
        </p:txBody>
      </p:sp>
    </p:spTree>
    <p:extLst>
      <p:ext uri="{BB962C8B-B14F-4D97-AF65-F5344CB8AC3E}">
        <p14:creationId xmlns:p14="http://schemas.microsoft.com/office/powerpoint/2010/main" val="39208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lide Master - Cover Slide">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942975" y="2442969"/>
            <a:ext cx="6696075" cy="639762"/>
          </a:xfrm>
          <a:prstGeom prst="rect">
            <a:avLst/>
          </a:prstGeom>
        </p:spPr>
        <p:txBody>
          <a:bodyPr/>
          <a:lstStyle>
            <a:lvl1pPr>
              <a:buNone/>
              <a:defRPr sz="4000" baseline="0">
                <a:solidFill>
                  <a:srgbClr val="13A0F2"/>
                </a:solidFill>
                <a:latin typeface="+mj-lt"/>
              </a:defRPr>
            </a:lvl1pPr>
          </a:lstStyle>
          <a:p>
            <a:pPr lvl="0"/>
            <a:r>
              <a:rPr lang="en-US" dirty="0" smtClean="0"/>
              <a:t>Module Name</a:t>
            </a:r>
            <a:endParaRPr lang="en-US" dirty="0"/>
          </a:p>
        </p:txBody>
      </p:sp>
      <p:sp>
        <p:nvSpPr>
          <p:cNvPr id="4" name="Text Placeholder 5"/>
          <p:cNvSpPr>
            <a:spLocks noGrp="1"/>
          </p:cNvSpPr>
          <p:nvPr>
            <p:ph type="body" sz="quarter" idx="12" hasCustomPrompt="1"/>
          </p:nvPr>
        </p:nvSpPr>
        <p:spPr>
          <a:xfrm>
            <a:off x="952500" y="3213458"/>
            <a:ext cx="6696075" cy="361950"/>
          </a:xfrm>
          <a:prstGeom prst="rect">
            <a:avLst/>
          </a:prstGeom>
        </p:spPr>
        <p:txBody>
          <a:bodyPr/>
          <a:lstStyle>
            <a:lvl1pPr marL="0" indent="0">
              <a:buNone/>
              <a:defRPr sz="2000" baseline="0">
                <a:solidFill>
                  <a:schemeClr val="tx1"/>
                </a:solidFill>
                <a:latin typeface="+mj-lt"/>
              </a:defRPr>
            </a:lvl1pPr>
          </a:lstStyle>
          <a:p>
            <a:pPr lvl="0"/>
            <a:r>
              <a:rPr lang="en-US" dirty="0" smtClean="0"/>
              <a:t>Month xx, 201x</a:t>
            </a:r>
            <a:endParaRPr lang="en-US" dirty="0"/>
          </a:p>
        </p:txBody>
      </p:sp>
      <p:sp>
        <p:nvSpPr>
          <p:cNvPr id="5" name="Text Placeholder 5"/>
          <p:cNvSpPr>
            <a:spLocks noGrp="1"/>
          </p:cNvSpPr>
          <p:nvPr>
            <p:ph type="body" sz="quarter" idx="13" hasCustomPrompt="1"/>
          </p:nvPr>
        </p:nvSpPr>
        <p:spPr>
          <a:xfrm>
            <a:off x="952500" y="3705225"/>
            <a:ext cx="6696075" cy="361950"/>
          </a:xfrm>
          <a:prstGeom prst="rect">
            <a:avLst/>
          </a:prstGeom>
        </p:spPr>
        <p:txBody>
          <a:bodyPr/>
          <a:lstStyle>
            <a:lvl1pPr marL="0" indent="0">
              <a:buNone/>
              <a:defRPr sz="2200" baseline="0">
                <a:solidFill>
                  <a:srgbClr val="13A0F2"/>
                </a:solidFill>
                <a:latin typeface="+mj-lt"/>
              </a:defRPr>
            </a:lvl1pPr>
          </a:lstStyle>
          <a:p>
            <a:pPr lvl="0"/>
            <a:r>
              <a:rPr lang="en-US" dirty="0" smtClean="0"/>
              <a:t>List  Producer / Content Developer / Presenters etc. </a:t>
            </a:r>
            <a:endParaRPr lang="en-US" dirty="0"/>
          </a:p>
        </p:txBody>
      </p:sp>
      <p:sp>
        <p:nvSpPr>
          <p:cNvPr id="6" name="Picture Placeholder 17"/>
          <p:cNvSpPr>
            <a:spLocks noGrp="1"/>
          </p:cNvSpPr>
          <p:nvPr>
            <p:ph type="pic" sz="quarter" idx="14" hasCustomPrompt="1"/>
          </p:nvPr>
        </p:nvSpPr>
        <p:spPr>
          <a:xfrm>
            <a:off x="933450" y="4223508"/>
            <a:ext cx="1485900" cy="1398806"/>
          </a:xfrm>
          <a:prstGeom prst="rect">
            <a:avLst/>
          </a:prstGeom>
        </p:spPr>
        <p:txBody>
          <a:bodyPr/>
          <a:lstStyle>
            <a:lvl1pPr marL="0" indent="0">
              <a:buNone/>
              <a:defRPr sz="1400"/>
            </a:lvl1pPr>
          </a:lstStyle>
          <a:p>
            <a:r>
              <a:rPr lang="en-US" dirty="0" smtClean="0"/>
              <a:t>Logo place holder</a:t>
            </a:r>
            <a:endParaRPr lang="en-US" dirty="0"/>
          </a:p>
        </p:txBody>
      </p:sp>
      <p:sp>
        <p:nvSpPr>
          <p:cNvPr id="7" name="Picture Placeholder 17"/>
          <p:cNvSpPr>
            <a:spLocks noGrp="1"/>
          </p:cNvSpPr>
          <p:nvPr>
            <p:ph type="pic" sz="quarter" idx="15" hasCustomPrompt="1"/>
          </p:nvPr>
        </p:nvSpPr>
        <p:spPr>
          <a:xfrm>
            <a:off x="2686050" y="4223508"/>
            <a:ext cx="1485900" cy="1398806"/>
          </a:xfrm>
          <a:prstGeom prst="rect">
            <a:avLst/>
          </a:prstGeom>
        </p:spPr>
        <p:txBody>
          <a:bodyPr/>
          <a:lstStyle>
            <a:lvl1pPr marL="0" indent="0">
              <a:buNone/>
              <a:defRPr sz="1400"/>
            </a:lvl1pPr>
          </a:lstStyle>
          <a:p>
            <a:r>
              <a:rPr lang="en-US" dirty="0" smtClean="0"/>
              <a:t>Logo place holder</a:t>
            </a:r>
            <a:endParaRPr lang="en-US" dirty="0"/>
          </a:p>
        </p:txBody>
      </p:sp>
      <p:sp>
        <p:nvSpPr>
          <p:cNvPr id="8" name="Picture Placeholder 17"/>
          <p:cNvSpPr>
            <a:spLocks noGrp="1"/>
          </p:cNvSpPr>
          <p:nvPr>
            <p:ph type="pic" sz="quarter" idx="16" hasCustomPrompt="1"/>
          </p:nvPr>
        </p:nvSpPr>
        <p:spPr>
          <a:xfrm>
            <a:off x="4438650" y="4223508"/>
            <a:ext cx="1485900" cy="1398806"/>
          </a:xfrm>
          <a:prstGeom prst="rect">
            <a:avLst/>
          </a:prstGeom>
        </p:spPr>
        <p:txBody>
          <a:bodyPr/>
          <a:lstStyle>
            <a:lvl1pPr marL="0" indent="0">
              <a:buNone/>
              <a:defRPr sz="1400"/>
            </a:lvl1pPr>
          </a:lstStyle>
          <a:p>
            <a:r>
              <a:rPr lang="en-US" dirty="0" smtClean="0"/>
              <a:t>Logo place holder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7858125" cy="887412"/>
          </a:xfrm>
          <a:prstGeom prst="rect">
            <a:avLst/>
          </a:prstGeom>
        </p:spPr>
        <p:txBody>
          <a:bodyPr/>
          <a:lstStyle>
            <a:lvl1pPr algn="l">
              <a:defRPr sz="3800">
                <a:solidFill>
                  <a:srgbClr val="13A0F2"/>
                </a:solidFill>
                <a:latin typeface="+mj-lt"/>
              </a:defRPr>
            </a:lvl1pPr>
          </a:lstStyle>
          <a:p>
            <a:r>
              <a:rPr lang="en-US" dirty="0" smtClean="0"/>
              <a:t>Place holder title</a:t>
            </a:r>
            <a:endParaRPr lang="en-US" dirty="0"/>
          </a:p>
        </p:txBody>
      </p:sp>
      <p:sp>
        <p:nvSpPr>
          <p:cNvPr id="5" name="Picture Placeholder 4"/>
          <p:cNvSpPr>
            <a:spLocks noGrp="1"/>
          </p:cNvSpPr>
          <p:nvPr>
            <p:ph type="pic" sz="quarter" idx="10"/>
          </p:nvPr>
        </p:nvSpPr>
        <p:spPr>
          <a:xfrm>
            <a:off x="1828800" y="1485900"/>
            <a:ext cx="4591050" cy="4048125"/>
          </a:xfrm>
          <a:prstGeom prst="rect">
            <a:avLst/>
          </a:prstGeom>
        </p:spPr>
        <p:txBody>
          <a:bodyPr/>
          <a:lstStyle/>
          <a:p>
            <a:endParaRPr lang="en-US"/>
          </a:p>
        </p:txBody>
      </p:sp>
      <p:sp>
        <p:nvSpPr>
          <p:cNvPr id="8" name="Content Placeholder 7"/>
          <p:cNvSpPr>
            <a:spLocks noGrp="1"/>
          </p:cNvSpPr>
          <p:nvPr>
            <p:ph sz="quarter" idx="11" hasCustomPrompt="1"/>
          </p:nvPr>
        </p:nvSpPr>
        <p:spPr>
          <a:xfrm>
            <a:off x="1828800" y="5581650"/>
            <a:ext cx="4591050" cy="638175"/>
          </a:xfrm>
          <a:prstGeom prst="rect">
            <a:avLst/>
          </a:prstGeom>
        </p:spPr>
        <p:txBody>
          <a:bodyPr/>
          <a:lstStyle>
            <a:lvl1pPr>
              <a:buNone/>
              <a:defRPr sz="1800">
                <a:solidFill>
                  <a:srgbClr val="162108"/>
                </a:solidFill>
              </a:defRPr>
            </a:lvl1pPr>
            <a:lvl2pPr>
              <a:buNone/>
              <a:defRPr/>
            </a:lvl2pPr>
            <a:lvl3pPr>
              <a:buNone/>
              <a:defRPr/>
            </a:lvl3pPr>
            <a:lvl4pPr>
              <a:buNone/>
              <a:defRPr/>
            </a:lvl4pPr>
            <a:lvl5pPr>
              <a:buNone/>
              <a:defRPr/>
            </a:lvl5pPr>
          </a:lstStyle>
          <a:p>
            <a:pPr lvl="0"/>
            <a:r>
              <a:rPr lang="en-US" dirty="0" smtClean="0"/>
              <a:t>Descriptive text here</a:t>
            </a:r>
            <a:endParaRPr lang="en-US" dirty="0"/>
          </a:p>
        </p:txBody>
      </p:sp>
      <p:pic>
        <p:nvPicPr>
          <p:cNvPr id="7" name="Picture 6"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9" name="Picture 8"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Thank you / websit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47750" y="2019300"/>
            <a:ext cx="5915025" cy="809625"/>
          </a:xfrm>
          <a:prstGeom prst="rect">
            <a:avLst/>
          </a:prstGeom>
        </p:spPr>
        <p:txBody>
          <a:bodyPr/>
          <a:lstStyle>
            <a:lvl1pPr>
              <a:buNone/>
              <a:defRPr sz="4500" baseline="0">
                <a:solidFill>
                  <a:srgbClr val="13A0F2"/>
                </a:solidFill>
                <a:latin typeface="+mj-lt"/>
              </a:defRPr>
            </a:lvl1pPr>
          </a:lstStyle>
          <a:p>
            <a:pPr lvl="0"/>
            <a:r>
              <a:rPr lang="en-US" dirty="0" smtClean="0"/>
              <a:t>Thank you</a:t>
            </a:r>
            <a:endParaRPr lang="en-US" dirty="0"/>
          </a:p>
        </p:txBody>
      </p:sp>
      <p:sp>
        <p:nvSpPr>
          <p:cNvPr id="6" name="Text Placeholder 5"/>
          <p:cNvSpPr>
            <a:spLocks noGrp="1"/>
          </p:cNvSpPr>
          <p:nvPr>
            <p:ph type="body" sz="quarter" idx="11" hasCustomPrompt="1"/>
          </p:nvPr>
        </p:nvSpPr>
        <p:spPr>
          <a:xfrm>
            <a:off x="1047750" y="3209925"/>
            <a:ext cx="5915025" cy="685800"/>
          </a:xfrm>
          <a:prstGeom prst="rect">
            <a:avLst/>
          </a:prstGeom>
        </p:spPr>
        <p:txBody>
          <a:bodyPr/>
          <a:lstStyle>
            <a:lvl1pPr>
              <a:buNone/>
              <a:defRPr sz="2800">
                <a:solidFill>
                  <a:srgbClr val="F27F13"/>
                </a:solidFill>
              </a:defRPr>
            </a:lvl1pPr>
          </a:lstStyle>
          <a:p>
            <a:pPr lvl="0"/>
            <a:r>
              <a:rPr lang="en-US" dirty="0" smtClean="0"/>
              <a:t>www.innoweave.ca</a:t>
            </a:r>
            <a:endParaRPr lang="en-US" dirty="0"/>
          </a:p>
        </p:txBody>
      </p:sp>
      <p:pic>
        <p:nvPicPr>
          <p:cNvPr id="7" name="Picture 6" descr="Powerpoint-main-slide-graphic.gif"/>
          <p:cNvPicPr>
            <a:picLocks noChangeAspect="1"/>
          </p:cNvPicPr>
          <p:nvPr userDrawn="1"/>
        </p:nvPicPr>
        <p:blipFill>
          <a:blip r:embed="rId2"/>
          <a:stretch>
            <a:fillRect/>
          </a:stretch>
        </p:blipFill>
        <p:spPr>
          <a:xfrm>
            <a:off x="1600200" y="1028700"/>
            <a:ext cx="7543800" cy="58293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Workshop Title Slide with date and presenter info (slide #2)">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42975" y="1017589"/>
            <a:ext cx="6696075" cy="639762"/>
          </a:xfrm>
          <a:prstGeom prst="rect">
            <a:avLst/>
          </a:prstGeom>
        </p:spPr>
        <p:txBody>
          <a:bodyPr/>
          <a:lstStyle>
            <a:lvl1pPr>
              <a:buNone/>
              <a:defRPr sz="4000" baseline="0">
                <a:solidFill>
                  <a:srgbClr val="13A0F2"/>
                </a:solidFill>
                <a:latin typeface="+mj-lt"/>
              </a:defRPr>
            </a:lvl1pPr>
          </a:lstStyle>
          <a:p>
            <a:pPr lvl="0"/>
            <a:r>
              <a:rPr lang="en-US" dirty="0" smtClean="0"/>
              <a:t>Impact and Strategic Clarity</a:t>
            </a:r>
            <a:endParaRPr lang="en-US" dirty="0"/>
          </a:p>
        </p:txBody>
      </p:sp>
      <p:sp>
        <p:nvSpPr>
          <p:cNvPr id="6" name="Text Placeholder 5"/>
          <p:cNvSpPr>
            <a:spLocks noGrp="1"/>
          </p:cNvSpPr>
          <p:nvPr>
            <p:ph type="body" sz="quarter" idx="11" hasCustomPrompt="1"/>
          </p:nvPr>
        </p:nvSpPr>
        <p:spPr>
          <a:xfrm>
            <a:off x="942975" y="1800225"/>
            <a:ext cx="6696075" cy="704850"/>
          </a:xfrm>
          <a:prstGeom prst="rect">
            <a:avLst/>
          </a:prstGeom>
        </p:spPr>
        <p:txBody>
          <a:bodyPr/>
          <a:lstStyle>
            <a:lvl1pPr marL="0" indent="0">
              <a:buNone/>
              <a:defRPr sz="2200" baseline="0">
                <a:solidFill>
                  <a:srgbClr val="808080"/>
                </a:solidFill>
                <a:latin typeface="+mj-lt"/>
              </a:defRPr>
            </a:lvl1pPr>
          </a:lstStyle>
          <a:p>
            <a:pPr lvl="0"/>
            <a:r>
              <a:rPr lang="en-US" dirty="0" smtClean="0"/>
              <a:t>Defining an intended impact and developing, analyzing, and refining a strategy for achieving it.</a:t>
            </a:r>
            <a:endParaRPr lang="en-US" dirty="0"/>
          </a:p>
        </p:txBody>
      </p:sp>
      <p:sp>
        <p:nvSpPr>
          <p:cNvPr id="8" name="Text Placeholder 5"/>
          <p:cNvSpPr>
            <a:spLocks noGrp="1"/>
          </p:cNvSpPr>
          <p:nvPr>
            <p:ph type="body" sz="quarter" idx="12" hasCustomPrompt="1"/>
          </p:nvPr>
        </p:nvSpPr>
        <p:spPr>
          <a:xfrm>
            <a:off x="952500" y="2876550"/>
            <a:ext cx="6696075" cy="361950"/>
          </a:xfrm>
          <a:prstGeom prst="rect">
            <a:avLst/>
          </a:prstGeom>
        </p:spPr>
        <p:txBody>
          <a:bodyPr/>
          <a:lstStyle>
            <a:lvl1pPr marL="0" indent="0">
              <a:buNone/>
              <a:defRPr sz="2000" baseline="0">
                <a:solidFill>
                  <a:schemeClr val="tx1"/>
                </a:solidFill>
                <a:latin typeface="+mj-lt"/>
              </a:defRPr>
            </a:lvl1pPr>
          </a:lstStyle>
          <a:p>
            <a:pPr lvl="0"/>
            <a:r>
              <a:rPr lang="en-US" dirty="0" smtClean="0"/>
              <a:t>November 16, 2012</a:t>
            </a:r>
            <a:endParaRPr lang="en-US" dirty="0"/>
          </a:p>
        </p:txBody>
      </p:sp>
      <p:sp>
        <p:nvSpPr>
          <p:cNvPr id="14" name="Text Placeholder 5"/>
          <p:cNvSpPr>
            <a:spLocks noGrp="1"/>
          </p:cNvSpPr>
          <p:nvPr>
            <p:ph type="body" sz="quarter" idx="13" hasCustomPrompt="1"/>
          </p:nvPr>
        </p:nvSpPr>
        <p:spPr>
          <a:xfrm>
            <a:off x="952500" y="3705225"/>
            <a:ext cx="6696075" cy="361950"/>
          </a:xfrm>
          <a:prstGeom prst="rect">
            <a:avLst/>
          </a:prstGeom>
        </p:spPr>
        <p:txBody>
          <a:bodyPr/>
          <a:lstStyle>
            <a:lvl1pPr marL="0" indent="0">
              <a:buNone/>
              <a:defRPr sz="2200" baseline="0">
                <a:solidFill>
                  <a:srgbClr val="13A0F2"/>
                </a:solidFill>
                <a:latin typeface="+mj-lt"/>
              </a:defRPr>
            </a:lvl1pPr>
          </a:lstStyle>
          <a:p>
            <a:pPr lvl="0"/>
            <a:r>
              <a:rPr lang="en-US" dirty="0" smtClean="0"/>
              <a:t>List  Producer / Content Developer / Presenters etc. </a:t>
            </a:r>
            <a:endParaRPr lang="en-US" dirty="0"/>
          </a:p>
        </p:txBody>
      </p:sp>
      <p:sp>
        <p:nvSpPr>
          <p:cNvPr id="18" name="Picture Placeholder 17"/>
          <p:cNvSpPr>
            <a:spLocks noGrp="1"/>
          </p:cNvSpPr>
          <p:nvPr>
            <p:ph type="pic" sz="quarter" idx="14" hasCustomPrompt="1"/>
          </p:nvPr>
        </p:nvSpPr>
        <p:spPr>
          <a:xfrm>
            <a:off x="933450" y="4754786"/>
            <a:ext cx="1485900" cy="1398806"/>
          </a:xfrm>
          <a:prstGeom prst="rect">
            <a:avLst/>
          </a:prstGeom>
        </p:spPr>
        <p:txBody>
          <a:bodyPr/>
          <a:lstStyle>
            <a:lvl1pPr marL="0" indent="0">
              <a:buNone/>
              <a:defRPr sz="1400"/>
            </a:lvl1pPr>
          </a:lstStyle>
          <a:p>
            <a:r>
              <a:rPr lang="en-US" dirty="0" smtClean="0"/>
              <a:t>Logo place holder</a:t>
            </a:r>
            <a:endParaRPr lang="en-US" dirty="0"/>
          </a:p>
        </p:txBody>
      </p:sp>
      <p:sp>
        <p:nvSpPr>
          <p:cNvPr id="19" name="Picture Placeholder 17"/>
          <p:cNvSpPr>
            <a:spLocks noGrp="1"/>
          </p:cNvSpPr>
          <p:nvPr>
            <p:ph type="pic" sz="quarter" idx="15" hasCustomPrompt="1"/>
          </p:nvPr>
        </p:nvSpPr>
        <p:spPr>
          <a:xfrm>
            <a:off x="2686050" y="4754786"/>
            <a:ext cx="1485900" cy="1398806"/>
          </a:xfrm>
          <a:prstGeom prst="rect">
            <a:avLst/>
          </a:prstGeom>
        </p:spPr>
        <p:txBody>
          <a:bodyPr/>
          <a:lstStyle>
            <a:lvl1pPr marL="0" indent="0">
              <a:buNone/>
              <a:defRPr sz="1400"/>
            </a:lvl1pPr>
          </a:lstStyle>
          <a:p>
            <a:r>
              <a:rPr lang="en-US" dirty="0" smtClean="0"/>
              <a:t>Logo place holder</a:t>
            </a:r>
            <a:endParaRPr lang="en-US" dirty="0"/>
          </a:p>
        </p:txBody>
      </p:sp>
      <p:sp>
        <p:nvSpPr>
          <p:cNvPr id="20" name="Picture Placeholder 17"/>
          <p:cNvSpPr>
            <a:spLocks noGrp="1"/>
          </p:cNvSpPr>
          <p:nvPr>
            <p:ph type="pic" sz="quarter" idx="16" hasCustomPrompt="1"/>
          </p:nvPr>
        </p:nvSpPr>
        <p:spPr>
          <a:xfrm>
            <a:off x="4438650" y="4754786"/>
            <a:ext cx="1485900" cy="1398806"/>
          </a:xfrm>
          <a:prstGeom prst="rect">
            <a:avLst/>
          </a:prstGeom>
        </p:spPr>
        <p:txBody>
          <a:bodyPr/>
          <a:lstStyle>
            <a:lvl1pPr marL="0" indent="0">
              <a:buNone/>
              <a:defRPr sz="1400"/>
            </a:lvl1pPr>
          </a:lstStyle>
          <a:p>
            <a:r>
              <a:rPr lang="en-US" dirty="0" smtClean="0"/>
              <a:t>Logo place holder</a:t>
            </a:r>
            <a:endParaRPr lang="en-US" dirty="0"/>
          </a:p>
        </p:txBody>
      </p:sp>
      <p:pic>
        <p:nvPicPr>
          <p:cNvPr id="13" name="Picture 12"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15" name="Picture 14"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ox - no bullets">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7858125" cy="887412"/>
          </a:xfrm>
          <a:prstGeom prst="rect">
            <a:avLst/>
          </a:prstGeom>
        </p:spPr>
        <p:txBody>
          <a:bodyPr/>
          <a:lstStyle>
            <a:lvl1pPr algn="l">
              <a:defRPr sz="3800">
                <a:solidFill>
                  <a:srgbClr val="13A0F2"/>
                </a:solidFill>
                <a:latin typeface="+mj-lt"/>
              </a:defRPr>
            </a:lvl1pPr>
          </a:lstStyle>
          <a:p>
            <a:r>
              <a:rPr lang="en-US" dirty="0" smtClean="0"/>
              <a:t>Place holder title</a:t>
            </a:r>
            <a:endParaRPr lang="en-US" dirty="0"/>
          </a:p>
        </p:txBody>
      </p:sp>
      <p:sp>
        <p:nvSpPr>
          <p:cNvPr id="5" name="Content Placeholder 4"/>
          <p:cNvSpPr>
            <a:spLocks noGrp="1"/>
          </p:cNvSpPr>
          <p:nvPr>
            <p:ph sz="quarter" idx="10" hasCustomPrompt="1"/>
          </p:nvPr>
        </p:nvSpPr>
        <p:spPr>
          <a:xfrm>
            <a:off x="457200" y="1362075"/>
            <a:ext cx="7696200" cy="46101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baseline="0">
                <a:solidFill>
                  <a:schemeClr val="tx1"/>
                </a:solidFill>
              </a:defRPr>
            </a:lvl1pPr>
          </a:lstStyle>
          <a:p>
            <a:r>
              <a:rPr lang="en-US" sz="2400" dirty="0" err="1" smtClean="0"/>
              <a:t>Lorem</a:t>
            </a:r>
            <a:r>
              <a:rPr lang="en-US" sz="2400" dirty="0" smtClean="0"/>
              <a:t> </a:t>
            </a:r>
            <a:r>
              <a:rPr lang="en-US" sz="2400" dirty="0" err="1" smtClean="0"/>
              <a:t>ipsum</a:t>
            </a:r>
            <a:r>
              <a:rPr lang="en-US" sz="2400" dirty="0" smtClean="0"/>
              <a:t> dolor sit </a:t>
            </a:r>
            <a:r>
              <a:rPr lang="en-US" sz="2400" dirty="0" err="1" smtClean="0"/>
              <a:t>amet</a:t>
            </a:r>
            <a:r>
              <a:rPr lang="en-US" sz="2400" dirty="0" smtClean="0"/>
              <a:t>, </a:t>
            </a:r>
            <a:r>
              <a:rPr lang="en-US" sz="2400" dirty="0" err="1" smtClean="0"/>
              <a:t>consectetuer</a:t>
            </a:r>
            <a:r>
              <a:rPr lang="en-US" sz="2400" dirty="0" smtClean="0"/>
              <a:t> </a:t>
            </a:r>
            <a:r>
              <a:rPr lang="en-US" sz="2400" dirty="0" err="1" smtClean="0"/>
              <a:t>adipiscing</a:t>
            </a:r>
            <a:r>
              <a:rPr lang="en-US" sz="2400" dirty="0" smtClean="0"/>
              <a:t> </a:t>
            </a:r>
            <a:r>
              <a:rPr lang="en-US" sz="2400" dirty="0" err="1" smtClean="0"/>
              <a:t>elit</a:t>
            </a:r>
            <a:r>
              <a:rPr lang="en-US" sz="2400" dirty="0" smtClean="0"/>
              <a:t>. </a:t>
            </a:r>
            <a:r>
              <a:rPr lang="en-US" sz="2400" dirty="0" err="1" smtClean="0"/>
              <a:t>Aenean</a:t>
            </a:r>
            <a:r>
              <a:rPr lang="en-US" sz="2400" dirty="0" smtClean="0"/>
              <a:t> </a:t>
            </a:r>
            <a:r>
              <a:rPr lang="en-US" sz="2400" dirty="0" err="1" smtClean="0"/>
              <a:t>commodo</a:t>
            </a:r>
            <a:r>
              <a:rPr lang="en-US" sz="2400" dirty="0" smtClean="0"/>
              <a:t> </a:t>
            </a:r>
            <a:r>
              <a:rPr lang="en-US" sz="2400" dirty="0" err="1" smtClean="0"/>
              <a:t>ligula</a:t>
            </a:r>
            <a:r>
              <a:rPr lang="en-US" sz="2400" dirty="0" smtClean="0"/>
              <a:t> </a:t>
            </a:r>
            <a:r>
              <a:rPr lang="en-US" sz="2400" dirty="0" err="1" smtClean="0"/>
              <a:t>eget</a:t>
            </a:r>
            <a:r>
              <a:rPr lang="en-US" sz="2400" dirty="0" smtClean="0"/>
              <a:t> dolor. </a:t>
            </a:r>
            <a:r>
              <a:rPr lang="en-US" sz="2400" dirty="0" err="1" smtClean="0"/>
              <a:t>Aenean</a:t>
            </a:r>
            <a:r>
              <a:rPr lang="en-US" sz="2400" dirty="0" smtClean="0"/>
              <a:t> </a:t>
            </a:r>
            <a:r>
              <a:rPr lang="en-US" sz="2400" dirty="0" err="1" smtClean="0"/>
              <a:t>massa</a:t>
            </a:r>
            <a:r>
              <a:rPr lang="en-US" sz="2400" dirty="0" smtClean="0"/>
              <a:t>. Cum </a:t>
            </a:r>
            <a:r>
              <a:rPr lang="en-US" sz="2400" dirty="0" err="1" smtClean="0"/>
              <a:t>sociis</a:t>
            </a:r>
            <a:r>
              <a:rPr lang="en-US" sz="2400" dirty="0" smtClean="0"/>
              <a:t> </a:t>
            </a:r>
            <a:r>
              <a:rPr lang="en-US" sz="2400" dirty="0" err="1" smtClean="0"/>
              <a:t>natoque</a:t>
            </a:r>
            <a:r>
              <a:rPr lang="en-US" sz="2400" dirty="0" smtClean="0"/>
              <a:t> </a:t>
            </a:r>
            <a:r>
              <a:rPr lang="en-US" sz="2400" dirty="0" err="1" smtClean="0"/>
              <a:t>penatibus</a:t>
            </a:r>
            <a:r>
              <a:rPr lang="en-US" sz="2400" dirty="0" smtClean="0"/>
              <a:t> et </a:t>
            </a:r>
            <a:r>
              <a:rPr lang="en-US" sz="2400" dirty="0" err="1" smtClean="0"/>
              <a:t>magnis</a:t>
            </a:r>
            <a:r>
              <a:rPr lang="en-US" sz="2400" dirty="0" smtClean="0"/>
              <a:t> </a:t>
            </a:r>
            <a:r>
              <a:rPr lang="en-US" sz="2400" dirty="0" err="1" smtClean="0"/>
              <a:t>dis</a:t>
            </a:r>
            <a:r>
              <a:rPr lang="en-US" sz="2400" dirty="0" smtClean="0"/>
              <a:t> parturient </a:t>
            </a:r>
            <a:r>
              <a:rPr lang="en-US" sz="2400" dirty="0" err="1" smtClean="0"/>
              <a:t>montes</a:t>
            </a:r>
            <a:r>
              <a:rPr lang="en-US" sz="2400" dirty="0" smtClean="0"/>
              <a:t>, </a:t>
            </a:r>
            <a:r>
              <a:rPr lang="en-US" sz="2400" dirty="0" err="1" smtClean="0"/>
              <a:t>nascetur</a:t>
            </a:r>
            <a:r>
              <a:rPr lang="en-US" sz="2400" dirty="0" smtClean="0"/>
              <a:t> </a:t>
            </a:r>
            <a:r>
              <a:rPr lang="en-US" sz="2400" dirty="0" err="1" smtClean="0"/>
              <a:t>ridiculus</a:t>
            </a:r>
            <a:r>
              <a:rPr lang="en-US" sz="2400" dirty="0" smtClean="0"/>
              <a:t> mus. </a:t>
            </a:r>
            <a:r>
              <a:rPr lang="en-US" sz="2400" dirty="0" err="1" smtClean="0"/>
              <a:t>Donec</a:t>
            </a:r>
            <a:r>
              <a:rPr lang="en-US" sz="2400" dirty="0" smtClean="0"/>
              <a:t> quam </a:t>
            </a:r>
            <a:r>
              <a:rPr lang="en-US" sz="2400" dirty="0" err="1" smtClean="0"/>
              <a:t>felis</a:t>
            </a:r>
            <a:r>
              <a:rPr lang="en-US" sz="2400" dirty="0" smtClean="0"/>
              <a:t>, </a:t>
            </a:r>
            <a:r>
              <a:rPr lang="en-US" sz="2400" dirty="0" err="1" smtClean="0"/>
              <a:t>ultricies</a:t>
            </a:r>
            <a:r>
              <a:rPr lang="en-US" sz="2400" dirty="0" smtClean="0"/>
              <a:t> </a:t>
            </a:r>
            <a:r>
              <a:rPr lang="en-US" sz="2400" dirty="0" err="1" smtClean="0"/>
              <a:t>nec</a:t>
            </a:r>
            <a:r>
              <a:rPr lang="en-US" sz="2400" dirty="0" smtClean="0"/>
              <a:t>, </a:t>
            </a:r>
            <a:r>
              <a:rPr lang="en-US" sz="2400" dirty="0" err="1" smtClean="0"/>
              <a:t>pellentesque</a:t>
            </a:r>
            <a:r>
              <a:rPr lang="en-US" sz="2400" dirty="0" smtClean="0"/>
              <a:t> </a:t>
            </a:r>
            <a:r>
              <a:rPr lang="en-US" sz="2400" dirty="0" err="1" smtClean="0"/>
              <a:t>eu</a:t>
            </a:r>
            <a:r>
              <a:rPr lang="en-US" sz="2400" dirty="0" smtClean="0"/>
              <a:t>, </a:t>
            </a:r>
            <a:r>
              <a:rPr lang="en-US" sz="2400" dirty="0" err="1" smtClean="0"/>
              <a:t>pretium</a:t>
            </a:r>
            <a:r>
              <a:rPr lang="en-US" sz="2400" dirty="0" smtClean="0"/>
              <a:t> </a:t>
            </a:r>
            <a:r>
              <a:rPr lang="en-US" sz="2400" dirty="0" err="1" smtClean="0"/>
              <a:t>quis</a:t>
            </a:r>
            <a:r>
              <a:rPr lang="en-US" sz="2400" dirty="0" smtClean="0"/>
              <a:t>, sem. </a:t>
            </a:r>
            <a:r>
              <a:rPr lang="en-US" sz="2400" dirty="0" err="1" smtClean="0"/>
              <a:t>Nulla</a:t>
            </a:r>
            <a:r>
              <a:rPr lang="en-US" sz="2400" dirty="0" smtClean="0"/>
              <a:t> </a:t>
            </a:r>
            <a:r>
              <a:rPr lang="en-US" sz="2400" dirty="0" err="1" smtClean="0"/>
              <a:t>consequat</a:t>
            </a:r>
            <a:r>
              <a:rPr lang="en-US" sz="2400" dirty="0" smtClean="0"/>
              <a:t> </a:t>
            </a:r>
            <a:r>
              <a:rPr lang="en-US" sz="2400" dirty="0" err="1" smtClean="0"/>
              <a:t>massa</a:t>
            </a:r>
            <a:r>
              <a:rPr lang="en-US" sz="2400" dirty="0" smtClean="0"/>
              <a:t> </a:t>
            </a:r>
            <a:r>
              <a:rPr lang="en-US" sz="2400" dirty="0" err="1" smtClean="0"/>
              <a:t>quis</a:t>
            </a:r>
            <a:r>
              <a:rPr lang="en-US" sz="2400" dirty="0" smtClean="0"/>
              <a:t> </a:t>
            </a:r>
            <a:r>
              <a:rPr lang="en-US" sz="2400" dirty="0" err="1" smtClean="0"/>
              <a:t>enim</a:t>
            </a:r>
            <a:r>
              <a:rPr lang="en-US" sz="2400" dirty="0" smtClean="0"/>
              <a:t> </a:t>
            </a:r>
            <a:r>
              <a:rPr lang="en-US" sz="2400" dirty="0" err="1" smtClean="0"/>
              <a:t>lorem</a:t>
            </a:r>
            <a:r>
              <a:rPr lang="en-US" sz="2400" dirty="0" smtClean="0"/>
              <a:t> </a:t>
            </a:r>
            <a:r>
              <a:rPr lang="en-US" sz="2400" dirty="0" err="1" smtClean="0"/>
              <a:t>ipsum</a:t>
            </a:r>
            <a:r>
              <a:rPr lang="en-US" sz="2400" dirty="0" smtClean="0"/>
              <a:t> dolor sit </a:t>
            </a:r>
            <a:r>
              <a:rPr lang="en-US" sz="2400" dirty="0" err="1" smtClean="0"/>
              <a:t>amet</a:t>
            </a:r>
            <a:r>
              <a:rPr lang="en-US" sz="2400" dirty="0" smtClean="0"/>
              <a:t>, </a:t>
            </a:r>
            <a:r>
              <a:rPr lang="en-US" sz="2400" dirty="0" err="1" smtClean="0"/>
              <a:t>consectetuer</a:t>
            </a:r>
            <a:r>
              <a:rPr lang="en-US" sz="2400" dirty="0" smtClean="0"/>
              <a:t> </a:t>
            </a:r>
            <a:r>
              <a:rPr lang="en-US" sz="2400" dirty="0" err="1" smtClean="0"/>
              <a:t>adipiscing</a:t>
            </a:r>
            <a:r>
              <a:rPr lang="en-US" sz="2400" dirty="0" smtClean="0"/>
              <a:t> </a:t>
            </a:r>
            <a:r>
              <a:rPr lang="en-US" sz="2400" dirty="0" err="1" smtClean="0"/>
              <a:t>elit</a:t>
            </a:r>
            <a:r>
              <a:rPr lang="en-US" sz="2400" dirty="0" smtClean="0"/>
              <a:t>. </a:t>
            </a:r>
            <a:r>
              <a:rPr lang="en-US" sz="2400" dirty="0" err="1" smtClean="0"/>
              <a:t>Aenean</a:t>
            </a:r>
            <a:r>
              <a:rPr lang="en-US" sz="2400" dirty="0" smtClean="0"/>
              <a:t> </a:t>
            </a:r>
            <a:r>
              <a:rPr lang="en-US" sz="2400" dirty="0" err="1" smtClean="0"/>
              <a:t>commodo</a:t>
            </a:r>
            <a:r>
              <a:rPr lang="en-US" sz="2400" dirty="0" smtClean="0"/>
              <a:t> </a:t>
            </a:r>
            <a:r>
              <a:rPr lang="en-US" sz="2400" dirty="0" err="1" smtClean="0"/>
              <a:t>ligula</a:t>
            </a:r>
            <a:r>
              <a:rPr lang="en-US" sz="2400" dirty="0" smtClean="0"/>
              <a:t> </a:t>
            </a:r>
            <a:r>
              <a:rPr lang="en-US" sz="2400" dirty="0" err="1" smtClean="0"/>
              <a:t>eget</a:t>
            </a:r>
            <a:r>
              <a:rPr lang="en-US" sz="2400" dirty="0" smtClean="0"/>
              <a:t> dolor. </a:t>
            </a:r>
            <a:r>
              <a:rPr lang="en-US" sz="2400" dirty="0" err="1" smtClean="0"/>
              <a:t>Aenean</a:t>
            </a:r>
            <a:r>
              <a:rPr lang="en-US" sz="2400" dirty="0" smtClean="0"/>
              <a:t> </a:t>
            </a:r>
            <a:r>
              <a:rPr lang="en-US" sz="2400" dirty="0" err="1" smtClean="0"/>
              <a:t>massa</a:t>
            </a:r>
            <a:r>
              <a:rPr lang="en-US" sz="24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lvl="0"/>
            <a:endParaRPr lang="en-US" dirty="0" smtClean="0"/>
          </a:p>
        </p:txBody>
      </p:sp>
      <p:pic>
        <p:nvPicPr>
          <p:cNvPr id="7" name="Picture 6"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9" name="Picture 8"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ub titles / bullets)">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7858125" cy="887412"/>
          </a:xfrm>
          <a:prstGeom prst="rect">
            <a:avLst/>
          </a:prstGeom>
        </p:spPr>
        <p:txBody>
          <a:bodyPr/>
          <a:lstStyle>
            <a:lvl1pPr algn="l">
              <a:defRPr sz="3800">
                <a:solidFill>
                  <a:srgbClr val="13A0F2"/>
                </a:solidFill>
                <a:latin typeface="+mj-lt"/>
              </a:defRPr>
            </a:lvl1pPr>
          </a:lstStyle>
          <a:p>
            <a:r>
              <a:rPr lang="en-US" dirty="0" smtClean="0"/>
              <a:t>Place holder title</a:t>
            </a:r>
            <a:endParaRPr lang="en-US" dirty="0"/>
          </a:p>
        </p:txBody>
      </p:sp>
      <p:sp>
        <p:nvSpPr>
          <p:cNvPr id="8" name="Content Placeholder 7"/>
          <p:cNvSpPr>
            <a:spLocks noGrp="1"/>
          </p:cNvSpPr>
          <p:nvPr>
            <p:ph sz="quarter" idx="10" hasCustomPrompt="1"/>
          </p:nvPr>
        </p:nvSpPr>
        <p:spPr>
          <a:xfrm>
            <a:off x="457200" y="1333501"/>
            <a:ext cx="7696200" cy="476249"/>
          </a:xfrm>
          <a:prstGeom prst="rect">
            <a:avLst/>
          </a:prstGeom>
        </p:spPr>
        <p:txBody>
          <a:bodyPr/>
          <a:lstStyle>
            <a:lvl1pPr>
              <a:buNone/>
              <a:defRPr sz="2400">
                <a:solidFill>
                  <a:srgbClr val="F27F13"/>
                </a:solidFill>
              </a:defRPr>
            </a:lvl1pPr>
          </a:lstStyle>
          <a:p>
            <a:pPr lvl="0"/>
            <a:r>
              <a:rPr lang="en-US" dirty="0" smtClean="0"/>
              <a:t>Title here</a:t>
            </a:r>
            <a:endParaRPr lang="en-US" dirty="0"/>
          </a:p>
        </p:txBody>
      </p:sp>
      <p:sp>
        <p:nvSpPr>
          <p:cNvPr id="10" name="Content Placeholder 9"/>
          <p:cNvSpPr>
            <a:spLocks noGrp="1"/>
          </p:cNvSpPr>
          <p:nvPr>
            <p:ph sz="quarter" idx="11" hasCustomPrompt="1"/>
          </p:nvPr>
        </p:nvSpPr>
        <p:spPr>
          <a:xfrm>
            <a:off x="457200" y="1924050"/>
            <a:ext cx="7696200" cy="628650"/>
          </a:xfrm>
          <a:prstGeom prst="rect">
            <a:avLst/>
          </a:prstGeom>
        </p:spPr>
        <p:txBody>
          <a:bodyPr/>
          <a:lstStyle>
            <a:lvl1pPr>
              <a:buClr>
                <a:srgbClr val="F27F13"/>
              </a:buClr>
              <a:buSzPct val="80000"/>
              <a:buFont typeface="Courier New" pitchFamily="49" charset="0"/>
              <a:buChar char="o"/>
              <a:defRPr sz="1800" baseline="0"/>
            </a:lvl1pPr>
          </a:lstStyle>
          <a:p>
            <a:pPr lvl="0"/>
            <a:r>
              <a:rPr lang="en-US" dirty="0" smtClean="0"/>
              <a:t>Place holder text, place holder text, place holder text, place holder text, place holder text.</a:t>
            </a:r>
            <a:endParaRPr lang="en-US" dirty="0"/>
          </a:p>
        </p:txBody>
      </p:sp>
      <p:sp>
        <p:nvSpPr>
          <p:cNvPr id="11" name="Content Placeholder 7"/>
          <p:cNvSpPr>
            <a:spLocks noGrp="1"/>
          </p:cNvSpPr>
          <p:nvPr>
            <p:ph sz="quarter" idx="12" hasCustomPrompt="1"/>
          </p:nvPr>
        </p:nvSpPr>
        <p:spPr>
          <a:xfrm>
            <a:off x="457200" y="4295776"/>
            <a:ext cx="7696200" cy="476249"/>
          </a:xfrm>
          <a:prstGeom prst="rect">
            <a:avLst/>
          </a:prstGeom>
        </p:spPr>
        <p:txBody>
          <a:bodyPr/>
          <a:lstStyle>
            <a:lvl1pPr>
              <a:buNone/>
              <a:defRPr sz="2400">
                <a:solidFill>
                  <a:srgbClr val="F27F13"/>
                </a:solidFill>
              </a:defRPr>
            </a:lvl1pPr>
          </a:lstStyle>
          <a:p>
            <a:pPr lvl="0"/>
            <a:r>
              <a:rPr lang="en-US" dirty="0" smtClean="0"/>
              <a:t>Title here</a:t>
            </a:r>
            <a:endParaRPr lang="en-US" dirty="0"/>
          </a:p>
        </p:txBody>
      </p:sp>
      <p:sp>
        <p:nvSpPr>
          <p:cNvPr id="12" name="Content Placeholder 9"/>
          <p:cNvSpPr>
            <a:spLocks noGrp="1"/>
          </p:cNvSpPr>
          <p:nvPr>
            <p:ph sz="quarter" idx="13" hasCustomPrompt="1"/>
          </p:nvPr>
        </p:nvSpPr>
        <p:spPr>
          <a:xfrm>
            <a:off x="457200" y="4886325"/>
            <a:ext cx="7696200" cy="628650"/>
          </a:xfrm>
          <a:prstGeom prst="rect">
            <a:avLst/>
          </a:prstGeom>
        </p:spPr>
        <p:txBody>
          <a:bodyPr/>
          <a:lstStyle>
            <a:lvl1pPr>
              <a:buClr>
                <a:srgbClr val="F27F13"/>
              </a:buClr>
              <a:buSzPct val="80000"/>
              <a:buFont typeface="Courier New" pitchFamily="49" charset="0"/>
              <a:buChar char="o"/>
              <a:defRPr sz="1800" baseline="0"/>
            </a:lvl1pPr>
          </a:lstStyle>
          <a:p>
            <a:pPr lvl="0"/>
            <a:r>
              <a:rPr lang="en-US" dirty="0" smtClean="0"/>
              <a:t>Place holder text, place holder text, place holder text, place holder text, place holder text.</a:t>
            </a:r>
            <a:endParaRPr lang="en-US" dirty="0"/>
          </a:p>
        </p:txBody>
      </p:sp>
      <p:sp>
        <p:nvSpPr>
          <p:cNvPr id="13" name="Content Placeholder 7"/>
          <p:cNvSpPr>
            <a:spLocks noGrp="1"/>
          </p:cNvSpPr>
          <p:nvPr>
            <p:ph sz="quarter" idx="14" hasCustomPrompt="1"/>
          </p:nvPr>
        </p:nvSpPr>
        <p:spPr>
          <a:xfrm>
            <a:off x="457200" y="2857500"/>
            <a:ext cx="7696200" cy="476249"/>
          </a:xfrm>
          <a:prstGeom prst="rect">
            <a:avLst/>
          </a:prstGeom>
        </p:spPr>
        <p:txBody>
          <a:bodyPr/>
          <a:lstStyle>
            <a:lvl1pPr>
              <a:buNone/>
              <a:defRPr sz="2400">
                <a:solidFill>
                  <a:srgbClr val="F27F13"/>
                </a:solidFill>
              </a:defRPr>
            </a:lvl1pPr>
          </a:lstStyle>
          <a:p>
            <a:pPr lvl="0"/>
            <a:r>
              <a:rPr lang="en-US" dirty="0" smtClean="0"/>
              <a:t>Title here</a:t>
            </a:r>
            <a:endParaRPr lang="en-US" dirty="0"/>
          </a:p>
        </p:txBody>
      </p:sp>
      <p:sp>
        <p:nvSpPr>
          <p:cNvPr id="14" name="Content Placeholder 9"/>
          <p:cNvSpPr>
            <a:spLocks noGrp="1"/>
          </p:cNvSpPr>
          <p:nvPr>
            <p:ph sz="quarter" idx="15" hasCustomPrompt="1"/>
          </p:nvPr>
        </p:nvSpPr>
        <p:spPr>
          <a:xfrm>
            <a:off x="457200" y="3448049"/>
            <a:ext cx="7696200" cy="628650"/>
          </a:xfrm>
          <a:prstGeom prst="rect">
            <a:avLst/>
          </a:prstGeom>
        </p:spPr>
        <p:txBody>
          <a:bodyPr/>
          <a:lstStyle>
            <a:lvl1pPr>
              <a:buClr>
                <a:srgbClr val="F27F13"/>
              </a:buClr>
              <a:buSzPct val="80000"/>
              <a:buFont typeface="Courier New" pitchFamily="49" charset="0"/>
              <a:buChar char="o"/>
              <a:defRPr sz="1800" baseline="0"/>
            </a:lvl1pPr>
          </a:lstStyle>
          <a:p>
            <a:pPr lvl="0"/>
            <a:r>
              <a:rPr lang="en-US" dirty="0" smtClean="0"/>
              <a:t>Place holder text, place holder text, place holder text, place holder text, place holder text.</a:t>
            </a:r>
            <a:endParaRPr lang="en-US" dirty="0"/>
          </a:p>
        </p:txBody>
      </p:sp>
      <p:pic>
        <p:nvPicPr>
          <p:cNvPr id="15" name="Picture 14"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16" name="Picture 15"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column comparison with bullets">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7858125" cy="887412"/>
          </a:xfrm>
          <a:prstGeom prst="rect">
            <a:avLst/>
          </a:prstGeom>
        </p:spPr>
        <p:txBody>
          <a:bodyPr/>
          <a:lstStyle>
            <a:lvl1pPr algn="l">
              <a:defRPr sz="3800">
                <a:solidFill>
                  <a:srgbClr val="13A0F2"/>
                </a:solidFill>
                <a:latin typeface="+mj-lt"/>
              </a:defRPr>
            </a:lvl1pPr>
          </a:lstStyle>
          <a:p>
            <a:r>
              <a:rPr lang="en-US" dirty="0" smtClean="0"/>
              <a:t>Place holder title</a:t>
            </a:r>
            <a:endParaRPr lang="en-US" dirty="0"/>
          </a:p>
        </p:txBody>
      </p:sp>
      <p:sp>
        <p:nvSpPr>
          <p:cNvPr id="6" name="Text Placeholder 5"/>
          <p:cNvSpPr>
            <a:spLocks noGrp="1"/>
          </p:cNvSpPr>
          <p:nvPr>
            <p:ph type="body" sz="quarter" idx="10" hasCustomPrompt="1"/>
          </p:nvPr>
        </p:nvSpPr>
        <p:spPr>
          <a:xfrm>
            <a:off x="457200" y="1390650"/>
            <a:ext cx="3667125" cy="666750"/>
          </a:xfrm>
          <a:prstGeom prst="rect">
            <a:avLst/>
          </a:prstGeom>
        </p:spPr>
        <p:txBody>
          <a:bodyPr/>
          <a:lstStyle>
            <a:lvl1pPr>
              <a:buNone/>
              <a:defRPr sz="3000">
                <a:solidFill>
                  <a:srgbClr val="EC1F2E"/>
                </a:solidFill>
              </a:defRPr>
            </a:lvl1pPr>
          </a:lstStyle>
          <a:p>
            <a:pPr lvl="0"/>
            <a:r>
              <a:rPr lang="en-US" dirty="0" smtClean="0"/>
              <a:t>Title place holder</a:t>
            </a:r>
            <a:endParaRPr lang="en-US" dirty="0"/>
          </a:p>
        </p:txBody>
      </p:sp>
      <p:sp>
        <p:nvSpPr>
          <p:cNvPr id="8" name="Text Placeholder 7"/>
          <p:cNvSpPr>
            <a:spLocks noGrp="1"/>
          </p:cNvSpPr>
          <p:nvPr>
            <p:ph type="body" sz="quarter" idx="11" hasCustomPrompt="1"/>
          </p:nvPr>
        </p:nvSpPr>
        <p:spPr>
          <a:xfrm>
            <a:off x="4276725" y="1390650"/>
            <a:ext cx="3629025" cy="666750"/>
          </a:xfrm>
          <a:prstGeom prst="rect">
            <a:avLst/>
          </a:prstGeom>
        </p:spPr>
        <p:txBody>
          <a:bodyPr/>
          <a:lstStyle>
            <a:lvl1pPr>
              <a:buNone/>
              <a:defRPr sz="3000" baseline="0">
                <a:solidFill>
                  <a:srgbClr val="EC1F2E"/>
                </a:solidFill>
              </a:defRPr>
            </a:lvl1pPr>
          </a:lstStyle>
          <a:p>
            <a:pPr lvl="0"/>
            <a:r>
              <a:rPr lang="en-US" dirty="0" smtClean="0"/>
              <a:t>Title place holder</a:t>
            </a:r>
            <a:endParaRPr lang="en-US" dirty="0"/>
          </a:p>
        </p:txBody>
      </p:sp>
      <p:sp>
        <p:nvSpPr>
          <p:cNvPr id="10" name="Text Placeholder 9"/>
          <p:cNvSpPr>
            <a:spLocks noGrp="1"/>
          </p:cNvSpPr>
          <p:nvPr>
            <p:ph type="body" sz="quarter" idx="12" hasCustomPrompt="1"/>
          </p:nvPr>
        </p:nvSpPr>
        <p:spPr>
          <a:xfrm>
            <a:off x="457200" y="2190750"/>
            <a:ext cx="3667125" cy="3419475"/>
          </a:xfrm>
          <a:prstGeom prst="rect">
            <a:avLst/>
          </a:prstGeom>
        </p:spPr>
        <p:txBody>
          <a:bodyPr/>
          <a:lstStyle>
            <a:lvl1pPr>
              <a:buClr>
                <a:srgbClr val="EC1F2E"/>
              </a:buClr>
              <a:buSzPct val="80000"/>
              <a:buFont typeface="Courier New" pitchFamily="49" charset="0"/>
              <a:buChar char="o"/>
              <a:defRPr sz="2400" baseline="0">
                <a:solidFill>
                  <a:srgbClr val="808080"/>
                </a:solidFill>
              </a:defRPr>
            </a:lvl1pPr>
          </a:lstStyle>
          <a:p>
            <a:pPr lvl="0"/>
            <a:r>
              <a:rPr lang="en-US" dirty="0" smtClean="0"/>
              <a:t>Layer one</a:t>
            </a:r>
          </a:p>
          <a:p>
            <a:pPr lvl="0"/>
            <a:r>
              <a:rPr lang="en-US" dirty="0" smtClean="0"/>
              <a:t>Layer two </a:t>
            </a:r>
          </a:p>
          <a:p>
            <a:pPr lvl="0"/>
            <a:r>
              <a:rPr lang="en-US" dirty="0" smtClean="0"/>
              <a:t>Layer three</a:t>
            </a:r>
          </a:p>
          <a:p>
            <a:pPr lvl="0"/>
            <a:r>
              <a:rPr lang="en-US" dirty="0" smtClean="0"/>
              <a:t>Layer four</a:t>
            </a:r>
            <a:endParaRPr lang="en-US" dirty="0"/>
          </a:p>
        </p:txBody>
      </p:sp>
      <p:sp>
        <p:nvSpPr>
          <p:cNvPr id="11" name="Text Placeholder 9"/>
          <p:cNvSpPr>
            <a:spLocks noGrp="1"/>
          </p:cNvSpPr>
          <p:nvPr>
            <p:ph type="body" sz="quarter" idx="13" hasCustomPrompt="1"/>
          </p:nvPr>
        </p:nvSpPr>
        <p:spPr>
          <a:xfrm>
            <a:off x="4276725" y="2190750"/>
            <a:ext cx="3629025" cy="3419475"/>
          </a:xfrm>
          <a:prstGeom prst="rect">
            <a:avLst/>
          </a:prstGeom>
        </p:spPr>
        <p:txBody>
          <a:bodyPr/>
          <a:lstStyle>
            <a:lvl1pPr>
              <a:buClr>
                <a:srgbClr val="EC1F2E"/>
              </a:buClr>
              <a:buSzPct val="80000"/>
              <a:buFont typeface="Courier New" pitchFamily="49" charset="0"/>
              <a:buChar char="o"/>
              <a:defRPr sz="2400" b="0" baseline="0">
                <a:solidFill>
                  <a:srgbClr val="808080"/>
                </a:solidFill>
              </a:defRPr>
            </a:lvl1pPr>
            <a:lvl2pPr>
              <a:defRPr b="1"/>
            </a:lvl2pPr>
            <a:lvl3pPr>
              <a:defRPr b="1"/>
            </a:lvl3pPr>
            <a:lvl4pPr>
              <a:defRPr b="1"/>
            </a:lvl4pPr>
            <a:lvl5pPr>
              <a:defRPr b="1"/>
            </a:lvl5pPr>
          </a:lstStyle>
          <a:p>
            <a:pPr lvl="0"/>
            <a:r>
              <a:rPr lang="en-US" dirty="0" smtClean="0"/>
              <a:t>Layer one</a:t>
            </a:r>
          </a:p>
          <a:p>
            <a:pPr lvl="0"/>
            <a:r>
              <a:rPr lang="en-US" dirty="0" smtClean="0"/>
              <a:t>Layer two </a:t>
            </a:r>
          </a:p>
          <a:p>
            <a:pPr lvl="0"/>
            <a:r>
              <a:rPr lang="en-US" dirty="0" smtClean="0"/>
              <a:t>Layer three</a:t>
            </a:r>
          </a:p>
          <a:p>
            <a:pPr lvl="0"/>
            <a:r>
              <a:rPr lang="en-US" dirty="0" smtClean="0"/>
              <a:t>Layer four</a:t>
            </a:r>
            <a:endParaRPr lang="en-US" dirty="0"/>
          </a:p>
        </p:txBody>
      </p:sp>
      <p:pic>
        <p:nvPicPr>
          <p:cNvPr id="9" name="Picture 8"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12" name="Picture 11"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7858125" cy="887412"/>
          </a:xfrm>
          <a:prstGeom prst="rect">
            <a:avLst/>
          </a:prstGeom>
        </p:spPr>
        <p:txBody>
          <a:bodyPr/>
          <a:lstStyle>
            <a:lvl1pPr algn="l">
              <a:defRPr sz="3800">
                <a:solidFill>
                  <a:srgbClr val="13A0F2"/>
                </a:solidFill>
                <a:latin typeface="+mj-lt"/>
              </a:defRPr>
            </a:lvl1pPr>
          </a:lstStyle>
          <a:p>
            <a:r>
              <a:rPr lang="en-US" dirty="0" smtClean="0"/>
              <a:t>Place holder title</a:t>
            </a:r>
            <a:endParaRPr lang="en-US" dirty="0"/>
          </a:p>
        </p:txBody>
      </p:sp>
      <p:sp>
        <p:nvSpPr>
          <p:cNvPr id="6" name="Text Placeholder 5"/>
          <p:cNvSpPr>
            <a:spLocks noGrp="1"/>
          </p:cNvSpPr>
          <p:nvPr>
            <p:ph type="body" sz="quarter" idx="10" hasCustomPrompt="1"/>
          </p:nvPr>
        </p:nvSpPr>
        <p:spPr>
          <a:xfrm>
            <a:off x="457200" y="1390650"/>
            <a:ext cx="3667125" cy="666750"/>
          </a:xfrm>
          <a:prstGeom prst="rect">
            <a:avLst/>
          </a:prstGeom>
        </p:spPr>
        <p:txBody>
          <a:bodyPr/>
          <a:lstStyle>
            <a:lvl1pPr>
              <a:buNone/>
              <a:defRPr sz="3000">
                <a:solidFill>
                  <a:srgbClr val="F27F13"/>
                </a:solidFill>
              </a:defRPr>
            </a:lvl1pPr>
          </a:lstStyle>
          <a:p>
            <a:pPr lvl="0"/>
            <a:r>
              <a:rPr lang="en-US" dirty="0" smtClean="0"/>
              <a:t>Title place holder</a:t>
            </a:r>
            <a:endParaRPr lang="en-US" dirty="0"/>
          </a:p>
        </p:txBody>
      </p:sp>
      <p:sp>
        <p:nvSpPr>
          <p:cNvPr id="8" name="Text Placeholder 7"/>
          <p:cNvSpPr>
            <a:spLocks noGrp="1"/>
          </p:cNvSpPr>
          <p:nvPr>
            <p:ph type="body" sz="quarter" idx="11" hasCustomPrompt="1"/>
          </p:nvPr>
        </p:nvSpPr>
        <p:spPr>
          <a:xfrm>
            <a:off x="4276725" y="1390650"/>
            <a:ext cx="3629025" cy="666750"/>
          </a:xfrm>
          <a:prstGeom prst="rect">
            <a:avLst/>
          </a:prstGeom>
        </p:spPr>
        <p:txBody>
          <a:bodyPr/>
          <a:lstStyle>
            <a:lvl1pPr>
              <a:buNone/>
              <a:defRPr sz="3000" baseline="0">
                <a:solidFill>
                  <a:srgbClr val="F27F13"/>
                </a:solidFill>
              </a:defRPr>
            </a:lvl1pPr>
          </a:lstStyle>
          <a:p>
            <a:pPr lvl="0"/>
            <a:r>
              <a:rPr lang="en-US" dirty="0" smtClean="0"/>
              <a:t>Title place holder</a:t>
            </a:r>
            <a:endParaRPr lang="en-US" dirty="0"/>
          </a:p>
        </p:txBody>
      </p:sp>
      <p:sp>
        <p:nvSpPr>
          <p:cNvPr id="10" name="Text Placeholder 9"/>
          <p:cNvSpPr>
            <a:spLocks noGrp="1"/>
          </p:cNvSpPr>
          <p:nvPr>
            <p:ph type="body" sz="quarter" idx="12" hasCustomPrompt="1"/>
          </p:nvPr>
        </p:nvSpPr>
        <p:spPr>
          <a:xfrm>
            <a:off x="457200" y="2190750"/>
            <a:ext cx="3667125" cy="34194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EC1F2E"/>
              </a:buClr>
              <a:buSzPct val="80000"/>
              <a:buFont typeface="Courier New" pitchFamily="49" charset="0"/>
              <a:buNone/>
              <a:tabLst/>
              <a:defRPr sz="1400" baseline="0">
                <a:solidFill>
                  <a:schemeClr val="tx1"/>
                </a:solidFill>
              </a:defRPr>
            </a:lvl1pPr>
          </a:lstStyle>
          <a:p>
            <a:pPr marL="0" marR="0" lvl="0" indent="0" algn="l" defTabSz="914400" rtl="0" eaLnBrk="1" fontAlgn="auto" latinLnBrk="0" hangingPunct="1">
              <a:lnSpc>
                <a:spcPct val="100000"/>
              </a:lnSpc>
              <a:spcBef>
                <a:spcPct val="20000"/>
              </a:spcBef>
              <a:spcAft>
                <a:spcPts val="0"/>
              </a:spcAft>
              <a:buClr>
                <a:srgbClr val="EC1F2E"/>
              </a:buClr>
              <a:buSzPct val="80000"/>
              <a:buFont typeface="Courier New" pitchFamily="49" charset="0"/>
              <a:buNone/>
              <a:tabLst/>
              <a:defRPr/>
            </a:pPr>
            <a:r>
              <a:rPr lang="en-US" sz="2400" dirty="0" err="1" smtClean="0"/>
              <a:t>Lorem</a:t>
            </a:r>
            <a:r>
              <a:rPr lang="en-US" sz="2400" dirty="0" smtClean="0"/>
              <a:t> </a:t>
            </a:r>
            <a:r>
              <a:rPr lang="en-US" sz="2400" dirty="0" err="1" smtClean="0"/>
              <a:t>ipsum</a:t>
            </a:r>
            <a:r>
              <a:rPr lang="en-US" sz="2400" dirty="0" smtClean="0"/>
              <a:t> dolor sit </a:t>
            </a:r>
            <a:r>
              <a:rPr lang="en-US" sz="2400" dirty="0" err="1" smtClean="0"/>
              <a:t>amet</a:t>
            </a:r>
            <a:r>
              <a:rPr lang="en-US" sz="2400" dirty="0" smtClean="0"/>
              <a:t>, </a:t>
            </a:r>
            <a:r>
              <a:rPr lang="en-US" sz="2400" dirty="0" err="1" smtClean="0"/>
              <a:t>consectetuer</a:t>
            </a:r>
            <a:r>
              <a:rPr lang="en-US" sz="2400" dirty="0" smtClean="0"/>
              <a:t> </a:t>
            </a:r>
            <a:r>
              <a:rPr lang="en-US" sz="2400" dirty="0" err="1" smtClean="0"/>
              <a:t>adipiscing</a:t>
            </a:r>
            <a:r>
              <a:rPr lang="en-US" sz="2400" dirty="0" smtClean="0"/>
              <a:t> </a:t>
            </a:r>
            <a:r>
              <a:rPr lang="en-US" sz="2400" dirty="0" err="1" smtClean="0"/>
              <a:t>elit</a:t>
            </a:r>
            <a:r>
              <a:rPr lang="en-US" sz="2400" dirty="0" smtClean="0"/>
              <a:t>. </a:t>
            </a:r>
            <a:r>
              <a:rPr lang="en-US" sz="2400" dirty="0" err="1" smtClean="0"/>
              <a:t>Aenean</a:t>
            </a:r>
            <a:r>
              <a:rPr lang="en-US" sz="2400" dirty="0" smtClean="0"/>
              <a:t> </a:t>
            </a:r>
            <a:r>
              <a:rPr lang="en-US" sz="2400" dirty="0" err="1" smtClean="0"/>
              <a:t>commodo</a:t>
            </a:r>
            <a:r>
              <a:rPr lang="en-US" sz="2400" dirty="0" smtClean="0"/>
              <a:t> </a:t>
            </a:r>
            <a:r>
              <a:rPr lang="en-US" sz="2400" dirty="0" err="1" smtClean="0"/>
              <a:t>ligula</a:t>
            </a:r>
            <a:r>
              <a:rPr lang="en-US" sz="2400" dirty="0" smtClean="0"/>
              <a:t> </a:t>
            </a:r>
            <a:r>
              <a:rPr lang="en-US" sz="2400" dirty="0" err="1" smtClean="0"/>
              <a:t>eget</a:t>
            </a:r>
            <a:r>
              <a:rPr lang="en-US" sz="2400" dirty="0" smtClean="0"/>
              <a:t> dolor. </a:t>
            </a:r>
            <a:r>
              <a:rPr lang="en-US" sz="2400" dirty="0" err="1" smtClean="0"/>
              <a:t>Aenean</a:t>
            </a:r>
            <a:r>
              <a:rPr lang="en-US" sz="2400" dirty="0" smtClean="0"/>
              <a:t> </a:t>
            </a:r>
            <a:r>
              <a:rPr lang="en-US" sz="2400" dirty="0" err="1" smtClean="0"/>
              <a:t>massa</a:t>
            </a:r>
            <a:r>
              <a:rPr lang="en-US" sz="2400" dirty="0" smtClean="0"/>
              <a:t>. Cum </a:t>
            </a:r>
            <a:r>
              <a:rPr lang="en-US" sz="2400" dirty="0" err="1" smtClean="0"/>
              <a:t>sociis</a:t>
            </a:r>
            <a:r>
              <a:rPr lang="en-US" sz="2400" dirty="0" smtClean="0"/>
              <a:t> </a:t>
            </a:r>
            <a:r>
              <a:rPr lang="en-US" sz="2400" dirty="0" err="1" smtClean="0"/>
              <a:t>natoque</a:t>
            </a:r>
            <a:r>
              <a:rPr lang="en-US" sz="2400" dirty="0" smtClean="0"/>
              <a:t> </a:t>
            </a:r>
            <a:r>
              <a:rPr lang="en-US" sz="2400" dirty="0" err="1" smtClean="0"/>
              <a:t>penatibus</a:t>
            </a:r>
            <a:r>
              <a:rPr lang="en-US" sz="2400" dirty="0" smtClean="0"/>
              <a:t> et </a:t>
            </a:r>
            <a:r>
              <a:rPr lang="en-US" sz="2400" dirty="0" err="1" smtClean="0"/>
              <a:t>magnis</a:t>
            </a:r>
            <a:r>
              <a:rPr lang="en-US" sz="2400" dirty="0" smtClean="0"/>
              <a:t> </a:t>
            </a:r>
            <a:r>
              <a:rPr lang="en-US" sz="2400" dirty="0" err="1" smtClean="0"/>
              <a:t>dis</a:t>
            </a:r>
            <a:r>
              <a:rPr lang="en-US" sz="2400" dirty="0" smtClean="0"/>
              <a:t> parturient </a:t>
            </a:r>
            <a:r>
              <a:rPr lang="en-US" sz="2400" dirty="0" err="1" smtClean="0"/>
              <a:t>montes</a:t>
            </a:r>
            <a:r>
              <a:rPr lang="en-US" sz="2400" dirty="0" smtClean="0"/>
              <a:t>, </a:t>
            </a:r>
            <a:r>
              <a:rPr lang="en-US" sz="2400" dirty="0" err="1" smtClean="0"/>
              <a:t>nascetur</a:t>
            </a:r>
            <a:r>
              <a:rPr lang="en-US" sz="2400" dirty="0" smtClean="0"/>
              <a:t> </a:t>
            </a:r>
            <a:r>
              <a:rPr lang="en-US" sz="2400" dirty="0" err="1" smtClean="0"/>
              <a:t>ridiculus</a:t>
            </a:r>
            <a:r>
              <a:rPr lang="en-US" sz="2400" dirty="0" smtClean="0"/>
              <a:t> mus. </a:t>
            </a:r>
            <a:endParaRPr lang="en-US" dirty="0" smtClean="0"/>
          </a:p>
          <a:p>
            <a:pPr lvl="0"/>
            <a:endParaRPr lang="en-US" dirty="0"/>
          </a:p>
        </p:txBody>
      </p:sp>
      <p:sp>
        <p:nvSpPr>
          <p:cNvPr id="11" name="Text Placeholder 9"/>
          <p:cNvSpPr>
            <a:spLocks noGrp="1"/>
          </p:cNvSpPr>
          <p:nvPr>
            <p:ph type="body" sz="quarter" idx="13" hasCustomPrompt="1"/>
          </p:nvPr>
        </p:nvSpPr>
        <p:spPr>
          <a:xfrm>
            <a:off x="4276725" y="2190750"/>
            <a:ext cx="3629025" cy="3419475"/>
          </a:xfrm>
          <a:prstGeom prst="rect">
            <a:avLst/>
          </a:prstGeom>
        </p:spPr>
        <p:txBody>
          <a:bodyPr/>
          <a:lstStyle>
            <a:lvl1pPr marL="0" indent="0">
              <a:buClr>
                <a:srgbClr val="EC1F2E"/>
              </a:buClr>
              <a:buSzPct val="80000"/>
              <a:buFont typeface="Courier New" pitchFamily="49" charset="0"/>
              <a:buNone/>
              <a:defRPr sz="1600" b="0" baseline="0">
                <a:solidFill>
                  <a:schemeClr val="tx1"/>
                </a:solidFill>
              </a:defRPr>
            </a:lvl1pPr>
            <a:lvl2pPr>
              <a:defRPr b="1"/>
            </a:lvl2pPr>
            <a:lvl3pPr>
              <a:defRPr b="1"/>
            </a:lvl3pPr>
            <a:lvl4pPr>
              <a:defRPr b="1"/>
            </a:lvl4pPr>
            <a:lvl5pPr>
              <a:defRPr b="1"/>
            </a:lvl5pPr>
          </a:lstStyle>
          <a:p>
            <a:pPr lvl="0"/>
            <a:r>
              <a:rPr lang="en-US" sz="2400" dirty="0" err="1" smtClean="0"/>
              <a:t>Lorem</a:t>
            </a:r>
            <a:r>
              <a:rPr lang="en-US" sz="2400" dirty="0" smtClean="0"/>
              <a:t> </a:t>
            </a:r>
            <a:r>
              <a:rPr lang="en-US" sz="2400" dirty="0" err="1" smtClean="0"/>
              <a:t>ipsum</a:t>
            </a:r>
            <a:r>
              <a:rPr lang="en-US" sz="2400" dirty="0" smtClean="0"/>
              <a:t> dolor sit </a:t>
            </a:r>
            <a:r>
              <a:rPr lang="en-US" sz="2400" dirty="0" err="1" smtClean="0"/>
              <a:t>amet</a:t>
            </a:r>
            <a:r>
              <a:rPr lang="en-US" sz="2400" dirty="0" smtClean="0"/>
              <a:t>, </a:t>
            </a:r>
            <a:r>
              <a:rPr lang="en-US" sz="2400" dirty="0" err="1" smtClean="0"/>
              <a:t>consectetuer</a:t>
            </a:r>
            <a:r>
              <a:rPr lang="en-US" sz="2400" dirty="0" smtClean="0"/>
              <a:t> </a:t>
            </a:r>
            <a:r>
              <a:rPr lang="en-US" sz="2400" dirty="0" err="1" smtClean="0"/>
              <a:t>adipiscing</a:t>
            </a:r>
            <a:r>
              <a:rPr lang="en-US" sz="2400" dirty="0" smtClean="0"/>
              <a:t> </a:t>
            </a:r>
            <a:r>
              <a:rPr lang="en-US" sz="2400" dirty="0" err="1" smtClean="0"/>
              <a:t>elit</a:t>
            </a:r>
            <a:r>
              <a:rPr lang="en-US" sz="2400" dirty="0" smtClean="0"/>
              <a:t>. </a:t>
            </a:r>
            <a:r>
              <a:rPr lang="en-US" sz="2400" dirty="0" err="1" smtClean="0"/>
              <a:t>Aenean</a:t>
            </a:r>
            <a:r>
              <a:rPr lang="en-US" sz="2400" dirty="0" smtClean="0"/>
              <a:t> </a:t>
            </a:r>
            <a:r>
              <a:rPr lang="en-US" sz="2400" dirty="0" err="1" smtClean="0"/>
              <a:t>commodo</a:t>
            </a:r>
            <a:r>
              <a:rPr lang="en-US" sz="2400" dirty="0" smtClean="0"/>
              <a:t> </a:t>
            </a:r>
            <a:r>
              <a:rPr lang="en-US" sz="2400" dirty="0" err="1" smtClean="0"/>
              <a:t>ligula</a:t>
            </a:r>
            <a:r>
              <a:rPr lang="en-US" sz="2400" dirty="0" smtClean="0"/>
              <a:t> </a:t>
            </a:r>
            <a:r>
              <a:rPr lang="en-US" sz="2400" dirty="0" err="1" smtClean="0"/>
              <a:t>eget</a:t>
            </a:r>
            <a:r>
              <a:rPr lang="en-US" sz="2400" dirty="0" smtClean="0"/>
              <a:t> dolor. </a:t>
            </a:r>
            <a:r>
              <a:rPr lang="en-US" sz="2400" dirty="0" err="1" smtClean="0"/>
              <a:t>Aenean</a:t>
            </a:r>
            <a:r>
              <a:rPr lang="en-US" sz="2400" dirty="0" smtClean="0"/>
              <a:t> </a:t>
            </a:r>
            <a:r>
              <a:rPr lang="en-US" sz="2400" dirty="0" err="1" smtClean="0"/>
              <a:t>massa</a:t>
            </a:r>
            <a:r>
              <a:rPr lang="en-US" sz="2400" dirty="0" smtClean="0"/>
              <a:t>. Cum </a:t>
            </a:r>
            <a:r>
              <a:rPr lang="en-US" sz="2400" dirty="0" err="1" smtClean="0"/>
              <a:t>sociis</a:t>
            </a:r>
            <a:r>
              <a:rPr lang="en-US" sz="2400" dirty="0" smtClean="0"/>
              <a:t> </a:t>
            </a:r>
            <a:r>
              <a:rPr lang="en-US" sz="2400" dirty="0" err="1" smtClean="0"/>
              <a:t>natoque</a:t>
            </a:r>
            <a:r>
              <a:rPr lang="en-US" sz="2400" dirty="0" smtClean="0"/>
              <a:t> </a:t>
            </a:r>
            <a:r>
              <a:rPr lang="en-US" sz="2400" dirty="0" err="1" smtClean="0"/>
              <a:t>penatibus</a:t>
            </a:r>
            <a:r>
              <a:rPr lang="en-US" sz="2400" dirty="0" smtClean="0"/>
              <a:t> et </a:t>
            </a:r>
            <a:r>
              <a:rPr lang="en-US" sz="2400" dirty="0" err="1" smtClean="0"/>
              <a:t>magnis</a:t>
            </a:r>
            <a:r>
              <a:rPr lang="en-US" sz="2400" dirty="0" smtClean="0"/>
              <a:t> </a:t>
            </a:r>
            <a:r>
              <a:rPr lang="en-US" sz="2400" dirty="0" err="1" smtClean="0"/>
              <a:t>dis</a:t>
            </a:r>
            <a:r>
              <a:rPr lang="en-US" sz="2400" dirty="0" smtClean="0"/>
              <a:t> parturient </a:t>
            </a:r>
            <a:r>
              <a:rPr lang="en-US" sz="2400" dirty="0" err="1" smtClean="0"/>
              <a:t>montes</a:t>
            </a:r>
            <a:r>
              <a:rPr lang="en-US" sz="2400" dirty="0" smtClean="0"/>
              <a:t>, </a:t>
            </a:r>
            <a:r>
              <a:rPr lang="en-US" sz="2400" dirty="0" err="1" smtClean="0"/>
              <a:t>nascetur</a:t>
            </a:r>
            <a:r>
              <a:rPr lang="en-US" sz="2400" dirty="0" smtClean="0"/>
              <a:t> </a:t>
            </a:r>
            <a:r>
              <a:rPr lang="en-US" sz="2400" dirty="0" err="1" smtClean="0"/>
              <a:t>ridiculus</a:t>
            </a:r>
            <a:r>
              <a:rPr lang="en-US" sz="2400" dirty="0" smtClean="0"/>
              <a:t> mus.</a:t>
            </a:r>
            <a:endParaRPr lang="en-US" dirty="0"/>
          </a:p>
        </p:txBody>
      </p:sp>
      <p:pic>
        <p:nvPicPr>
          <p:cNvPr id="9" name="Picture 8"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12" name="Picture 11"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smart ar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7858125" cy="887412"/>
          </a:xfrm>
          <a:prstGeom prst="rect">
            <a:avLst/>
          </a:prstGeom>
        </p:spPr>
        <p:txBody>
          <a:bodyPr/>
          <a:lstStyle>
            <a:lvl1pPr algn="l">
              <a:defRPr sz="3800">
                <a:solidFill>
                  <a:srgbClr val="13A0F2"/>
                </a:solidFill>
                <a:latin typeface="+mj-lt"/>
              </a:defRPr>
            </a:lvl1pPr>
          </a:lstStyle>
          <a:p>
            <a:r>
              <a:rPr lang="en-US" dirty="0" smtClean="0"/>
              <a:t>Place holder title</a:t>
            </a:r>
            <a:endParaRPr lang="en-US" dirty="0"/>
          </a:p>
        </p:txBody>
      </p:sp>
      <p:sp>
        <p:nvSpPr>
          <p:cNvPr id="6" name="SmartArt Placeholder 5"/>
          <p:cNvSpPr>
            <a:spLocks noGrp="1"/>
          </p:cNvSpPr>
          <p:nvPr>
            <p:ph type="dgm" sz="quarter" idx="10" hasCustomPrompt="1"/>
          </p:nvPr>
        </p:nvSpPr>
        <p:spPr>
          <a:xfrm>
            <a:off x="666750" y="1524000"/>
            <a:ext cx="7305675" cy="4562475"/>
          </a:xfrm>
          <a:prstGeom prst="rect">
            <a:avLst/>
          </a:prstGeom>
        </p:spPr>
        <p:txBody>
          <a:bodyPr/>
          <a:lstStyle>
            <a:lvl1pPr>
              <a:defRPr baseline="0"/>
            </a:lvl1pPr>
          </a:lstStyle>
          <a:p>
            <a:r>
              <a:rPr lang="en-US" dirty="0" smtClean="0"/>
              <a:t>Insert Smart Art – use Innoweave colors</a:t>
            </a:r>
            <a:endParaRPr lang="en-US" dirty="0"/>
          </a:p>
        </p:txBody>
      </p:sp>
      <p:pic>
        <p:nvPicPr>
          <p:cNvPr id="5" name="Picture 4"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7" name="Picture 6"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har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7858125" cy="887412"/>
          </a:xfrm>
          <a:prstGeom prst="rect">
            <a:avLst/>
          </a:prstGeom>
        </p:spPr>
        <p:txBody>
          <a:bodyPr/>
          <a:lstStyle>
            <a:lvl1pPr algn="l">
              <a:defRPr sz="3800">
                <a:solidFill>
                  <a:srgbClr val="13A0F2"/>
                </a:solidFill>
                <a:latin typeface="+mj-lt"/>
              </a:defRPr>
            </a:lvl1pPr>
          </a:lstStyle>
          <a:p>
            <a:r>
              <a:rPr lang="en-US" dirty="0" smtClean="0"/>
              <a:t>Place holder title</a:t>
            </a:r>
            <a:endParaRPr lang="en-US" dirty="0"/>
          </a:p>
        </p:txBody>
      </p:sp>
      <p:sp>
        <p:nvSpPr>
          <p:cNvPr id="5" name="Chart Placeholder 4"/>
          <p:cNvSpPr>
            <a:spLocks noGrp="1"/>
          </p:cNvSpPr>
          <p:nvPr>
            <p:ph type="chart" sz="quarter" idx="10" hasCustomPrompt="1"/>
          </p:nvPr>
        </p:nvSpPr>
        <p:spPr>
          <a:xfrm>
            <a:off x="457200" y="1343025"/>
            <a:ext cx="7677150" cy="4619625"/>
          </a:xfrm>
          <a:prstGeom prst="rect">
            <a:avLst/>
          </a:prstGeom>
        </p:spPr>
        <p:txBody>
          <a:bodyPr/>
          <a:lstStyle>
            <a:lvl1pPr>
              <a:defRPr/>
            </a:lvl1pPr>
          </a:lstStyle>
          <a:p>
            <a:r>
              <a:rPr lang="en-US" dirty="0" smtClean="0"/>
              <a:t>Insert Chart – use Innoweave colors</a:t>
            </a:r>
            <a:endParaRPr lang="en-US" dirty="0"/>
          </a:p>
        </p:txBody>
      </p:sp>
      <p:pic>
        <p:nvPicPr>
          <p:cNvPr id="6" name="Picture 5"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7" name="Picture 6"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tabl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74638"/>
            <a:ext cx="7858125" cy="887412"/>
          </a:xfrm>
          <a:prstGeom prst="rect">
            <a:avLst/>
          </a:prstGeom>
        </p:spPr>
        <p:txBody>
          <a:bodyPr/>
          <a:lstStyle>
            <a:lvl1pPr algn="l">
              <a:defRPr sz="3800">
                <a:solidFill>
                  <a:srgbClr val="13A0F2"/>
                </a:solidFill>
                <a:latin typeface="+mj-lt"/>
              </a:defRPr>
            </a:lvl1pPr>
          </a:lstStyle>
          <a:p>
            <a:r>
              <a:rPr lang="en-US" dirty="0" smtClean="0"/>
              <a:t>Place holder title</a:t>
            </a:r>
            <a:endParaRPr lang="en-US" dirty="0"/>
          </a:p>
        </p:txBody>
      </p:sp>
      <p:sp>
        <p:nvSpPr>
          <p:cNvPr id="6" name="Table Placeholder 5"/>
          <p:cNvSpPr>
            <a:spLocks noGrp="1"/>
          </p:cNvSpPr>
          <p:nvPr>
            <p:ph type="tbl" sz="quarter" idx="10" hasCustomPrompt="1"/>
          </p:nvPr>
        </p:nvSpPr>
        <p:spPr>
          <a:xfrm>
            <a:off x="457200" y="1419225"/>
            <a:ext cx="7858125" cy="4705350"/>
          </a:xfrm>
          <a:prstGeom prst="rect">
            <a:avLst/>
          </a:prstGeom>
        </p:spPr>
        <p:txBody>
          <a:bodyPr/>
          <a:lstStyle>
            <a:lvl1pPr>
              <a:defRPr baseline="0"/>
            </a:lvl1pPr>
          </a:lstStyle>
          <a:p>
            <a:r>
              <a:rPr lang="en-US" dirty="0" smtClean="0"/>
              <a:t>Insert Table – use Innoweave colors</a:t>
            </a:r>
            <a:endParaRPr lang="en-US" dirty="0"/>
          </a:p>
        </p:txBody>
      </p:sp>
      <p:pic>
        <p:nvPicPr>
          <p:cNvPr id="5" name="Picture 4" descr="Powerpoint-cover-slide-graphic.gif"/>
          <p:cNvPicPr>
            <a:picLocks noChangeAspect="1"/>
          </p:cNvPicPr>
          <p:nvPr userDrawn="1"/>
        </p:nvPicPr>
        <p:blipFill>
          <a:blip r:embed="rId2"/>
          <a:stretch>
            <a:fillRect/>
          </a:stretch>
        </p:blipFill>
        <p:spPr>
          <a:xfrm flipH="1">
            <a:off x="0" y="5229225"/>
            <a:ext cx="2107826" cy="1628775"/>
          </a:xfrm>
          <a:prstGeom prst="rect">
            <a:avLst/>
          </a:prstGeom>
        </p:spPr>
      </p:pic>
      <p:pic>
        <p:nvPicPr>
          <p:cNvPr id="7" name="Picture 6" descr="Innoweave-logo-no-tag.gif"/>
          <p:cNvPicPr>
            <a:picLocks noChangeAspect="1"/>
          </p:cNvPicPr>
          <p:nvPr userDrawn="1"/>
        </p:nvPicPr>
        <p:blipFill>
          <a:blip r:embed="rId3"/>
          <a:srcRect t="24809" b="28936"/>
          <a:stretch>
            <a:fillRect/>
          </a:stretch>
        </p:blipFill>
        <p:spPr>
          <a:xfrm>
            <a:off x="7443787" y="6315075"/>
            <a:ext cx="1700213" cy="5238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owerpoint-main-slide-graphic.gif"/>
          <p:cNvPicPr>
            <a:picLocks noChangeAspect="1"/>
          </p:cNvPicPr>
          <p:nvPr userDrawn="1"/>
        </p:nvPicPr>
        <p:blipFill>
          <a:blip r:embed="rId13"/>
          <a:srcRect t="59641"/>
          <a:stretch>
            <a:fillRect/>
          </a:stretch>
        </p:blipFill>
        <p:spPr>
          <a:xfrm>
            <a:off x="1600200" y="4505325"/>
            <a:ext cx="7543800" cy="2352675"/>
          </a:xfrm>
          <a:prstGeom prst="rect">
            <a:avLst/>
          </a:prstGeom>
        </p:spPr>
      </p:pic>
      <p:pic>
        <p:nvPicPr>
          <p:cNvPr id="4" name="Picture 3" descr="Innoweave-logo-with-tag.gif"/>
          <p:cNvPicPr>
            <a:picLocks noChangeAspect="1"/>
          </p:cNvPicPr>
          <p:nvPr userDrawn="1"/>
        </p:nvPicPr>
        <p:blipFill>
          <a:blip r:embed="rId14"/>
          <a:srcRect t="27517" b="25176"/>
          <a:stretch>
            <a:fillRect/>
          </a:stretch>
        </p:blipFill>
        <p:spPr>
          <a:xfrm>
            <a:off x="38100" y="476250"/>
            <a:ext cx="6105525" cy="1924050"/>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 id="2147483774" r:id="rId2"/>
    <p:sldLayoutId id="2147483757" r:id="rId3"/>
    <p:sldLayoutId id="2147483768" r:id="rId4"/>
    <p:sldLayoutId id="2147483766" r:id="rId5"/>
    <p:sldLayoutId id="2147483767" r:id="rId6"/>
    <p:sldLayoutId id="2147483770" r:id="rId7"/>
    <p:sldLayoutId id="2147483771" r:id="rId8"/>
    <p:sldLayoutId id="2147483772" r:id="rId9"/>
    <p:sldLayoutId id="2147483773" r:id="rId10"/>
    <p:sldLayoutId id="2147483764" r:id="rId11"/>
  </p:sldLayoutIdLst>
  <p:txStyles>
    <p:titleStyle>
      <a:lvl1pPr algn="l" defTabSz="914400" rtl="0" eaLnBrk="1" latinLnBrk="0" hangingPunct="1">
        <a:spcBef>
          <a:spcPct val="0"/>
        </a:spcBef>
        <a:buNone/>
        <a:defRPr sz="2000" kern="1200">
          <a:solidFill>
            <a:srgbClr val="13A0F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hyperlink" Target="http://www.innoweave.ca/en/modules/constructive-engagement" TargetMode="External"/><Relationship Id="rId8" Type="http://schemas.openxmlformats.org/officeDocument/2006/relationships/hyperlink" Target="http://www.innoweave.ca/en/tools/5333251f-9aac-41d8-ab7c-101e45af278a" TargetMode="External"/><Relationship Id="rId9" Type="http://schemas.openxmlformats.org/officeDocument/2006/relationships/hyperlink" Target="http://www.innoweave.ca/en/modules/constructive-engagement/workshops" TargetMode="External"/><Relationship Id="rId10" Type="http://schemas.openxmlformats.org/officeDocument/2006/relationships/hyperlink" Target="http://www.innoweave.ca/en/modules/constructive-engagement/coaches" TargetMode="External"/><Relationship Id="rId11" Type="http://schemas.openxmlformats.org/officeDocument/2006/relationships/hyperlink" Target="http://www.innoweave.ca/en/modules/constructive-engagement/grants" TargetMode="External"/><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nnoweave.ca/en/modul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age-geds.tpsgc-pwgsc.gc.ca/cgi-bin/direct500/eng/TE?FN=index.htm" TargetMode="External"/><Relationship Id="rId3" Type="http://schemas.openxmlformats.org/officeDocument/2006/relationships/hyperlink" Target="http://www.infogo.gov.on.ca/infogo/searchDirectory.do?actionType=searchtelephone&am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42975" y="2442969"/>
            <a:ext cx="6696075" cy="639762"/>
          </a:xfrm>
          <a:prstGeom prst="rect">
            <a:avLst/>
          </a:prstGeom>
        </p:spPr>
        <p:txBody>
          <a:bodyPr/>
          <a:lstStyle>
            <a:lvl1pPr>
              <a:buNone/>
              <a:defRPr sz="4000" baseline="0">
                <a:solidFill>
                  <a:srgbClr val="13A0F2"/>
                </a:solidFill>
                <a:latin typeface="+mj-lt"/>
              </a:defRPr>
            </a:lvl1pPr>
          </a:lstStyle>
          <a:p>
            <a:pPr lvl="0"/>
            <a:r>
              <a:rPr lang="en-US" sz="2800" dirty="0" smtClean="0"/>
              <a:t>Introduction to Constructive Engagement</a:t>
            </a:r>
            <a:endParaRPr lang="en-US" sz="2800" dirty="0"/>
          </a:p>
        </p:txBody>
      </p:sp>
      <p:sp>
        <p:nvSpPr>
          <p:cNvPr id="6" name="Text Placeholder 5"/>
          <p:cNvSpPr>
            <a:spLocks noGrp="1"/>
          </p:cNvSpPr>
          <p:nvPr>
            <p:ph type="body" sz="quarter" idx="12"/>
          </p:nvPr>
        </p:nvSpPr>
        <p:spPr>
          <a:xfrm>
            <a:off x="952500" y="3368954"/>
            <a:ext cx="6696075" cy="361950"/>
          </a:xfrm>
          <a:prstGeom prst="rect">
            <a:avLst/>
          </a:prstGeom>
        </p:spPr>
        <p:txBody>
          <a:bodyPr/>
          <a:lstStyle>
            <a:lvl1pPr marL="0" indent="0">
              <a:buNone/>
              <a:defRPr sz="2000" baseline="0">
                <a:solidFill>
                  <a:schemeClr val="tx1"/>
                </a:solidFill>
                <a:latin typeface="+mj-lt"/>
              </a:defRPr>
            </a:lvl1pPr>
          </a:lstStyle>
          <a:p>
            <a:pPr lvl="0"/>
            <a:r>
              <a:rPr lang="en-US" dirty="0" smtClean="0"/>
              <a:t>September 15, 2014</a:t>
            </a:r>
            <a:endParaRPr lang="en-US" dirty="0"/>
          </a:p>
        </p:txBody>
      </p:sp>
      <p:sp>
        <p:nvSpPr>
          <p:cNvPr id="7" name="Text Placeholder 5"/>
          <p:cNvSpPr>
            <a:spLocks noGrp="1"/>
          </p:cNvSpPr>
          <p:nvPr>
            <p:ph type="body" sz="quarter" idx="13"/>
          </p:nvPr>
        </p:nvSpPr>
        <p:spPr>
          <a:xfrm>
            <a:off x="952500" y="3705225"/>
            <a:ext cx="6696075" cy="361950"/>
          </a:xfrm>
          <a:prstGeom prst="rect">
            <a:avLst/>
          </a:prstGeom>
        </p:spPr>
        <p:txBody>
          <a:bodyPr/>
          <a:lstStyle>
            <a:lvl1pPr marL="0" indent="0">
              <a:buNone/>
              <a:defRPr sz="2200" baseline="0">
                <a:solidFill>
                  <a:srgbClr val="13A0F2"/>
                </a:solidFill>
                <a:latin typeface="+mj-lt"/>
              </a:defRPr>
            </a:lvl1pPr>
          </a:lstStyle>
          <a:p>
            <a:pPr lvl="0"/>
            <a:r>
              <a:rPr lang="en-US" dirty="0" smtClean="0"/>
              <a:t>Sean Moore, Principal,  Advocacy School</a:t>
            </a:r>
            <a:endParaRPr lang="en-US" dirty="0"/>
          </a:p>
        </p:txBody>
      </p:sp>
      <p:sp>
        <p:nvSpPr>
          <p:cNvPr id="8" name="Picture Placeholder 17"/>
          <p:cNvSpPr>
            <a:spLocks noGrp="1"/>
          </p:cNvSpPr>
          <p:nvPr>
            <p:ph type="pic" sz="quarter" idx="14"/>
          </p:nvPr>
        </p:nvSpPr>
        <p:spPr>
          <a:xfrm>
            <a:off x="933449" y="4754786"/>
            <a:ext cx="3991477" cy="1398806"/>
          </a:xfrm>
          <a:prstGeom prst="rect">
            <a:avLst/>
          </a:prstGeom>
        </p:spPr>
        <p:txBody>
          <a:bodyPr/>
          <a:lstStyle>
            <a:lvl1pPr marL="0" indent="0">
              <a:buNone/>
              <a:defRPr sz="1400"/>
            </a:lvl1pPr>
          </a:lstStyle>
          <a:p>
            <a:r>
              <a:rPr lang="en-US" sz="4000" i="1" dirty="0" smtClean="0">
                <a:solidFill>
                  <a:srgbClr val="FF0000"/>
                </a:solidFill>
                <a:latin typeface="Times New Roman" panose="02020603050405020304" pitchFamily="18" charset="0"/>
                <a:cs typeface="Times New Roman" panose="02020603050405020304" pitchFamily="18" charset="0"/>
              </a:rPr>
              <a:t>Advocacy School</a:t>
            </a:r>
            <a:endParaRPr lang="en-US" sz="40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09067"/>
            <a:ext cx="7858125" cy="1162050"/>
          </a:xfrm>
        </p:spPr>
        <p:txBody>
          <a:bodyPr/>
          <a:lstStyle/>
          <a:p>
            <a:r>
              <a:rPr lang="en-US" dirty="0" smtClean="0"/>
              <a:t>Principles of Constructive Engagement</a:t>
            </a:r>
            <a:endParaRPr lang="en-US" dirty="0"/>
          </a:p>
        </p:txBody>
      </p:sp>
      <p:sp>
        <p:nvSpPr>
          <p:cNvPr id="10" name="Content Placeholder 9"/>
          <p:cNvSpPr>
            <a:spLocks noGrp="1"/>
          </p:cNvSpPr>
          <p:nvPr>
            <p:ph sz="quarter" idx="10"/>
          </p:nvPr>
        </p:nvSpPr>
        <p:spPr>
          <a:xfrm>
            <a:off x="797187" y="1354862"/>
            <a:ext cx="7688121" cy="3714855"/>
          </a:xfrm>
        </p:spPr>
        <p:txBody>
          <a:bodyPr/>
          <a:lstStyle/>
          <a:p>
            <a:pPr marL="0" indent="0"/>
            <a:r>
              <a:rPr lang="en-US" sz="2800" dirty="0" smtClean="0">
                <a:solidFill>
                  <a:schemeClr val="tx1"/>
                </a:solidFill>
              </a:rPr>
              <a:t>1. Clear Purpose</a:t>
            </a:r>
          </a:p>
          <a:p>
            <a:pPr marL="0" indent="0">
              <a:spcBef>
                <a:spcPts val="2472"/>
              </a:spcBef>
            </a:pPr>
            <a:r>
              <a:rPr lang="en-US" sz="2800" dirty="0" smtClean="0">
                <a:solidFill>
                  <a:schemeClr val="tx1"/>
                </a:solidFill>
              </a:rPr>
              <a:t>2. Understanding the System of the Issue</a:t>
            </a:r>
          </a:p>
          <a:p>
            <a:pPr marL="0" indent="0">
              <a:spcBef>
                <a:spcPts val="2472"/>
              </a:spcBef>
            </a:pPr>
            <a:r>
              <a:rPr lang="en-US" sz="2800" dirty="0" smtClean="0">
                <a:solidFill>
                  <a:schemeClr val="tx1"/>
                </a:solidFill>
              </a:rPr>
              <a:t>3. Strategic Inquiry</a:t>
            </a:r>
          </a:p>
          <a:p>
            <a:pPr marL="0" indent="0">
              <a:spcBef>
                <a:spcPts val="2472"/>
              </a:spcBef>
            </a:pPr>
            <a:r>
              <a:rPr lang="en-US" sz="2800" dirty="0" smtClean="0">
                <a:solidFill>
                  <a:schemeClr val="tx1"/>
                </a:solidFill>
              </a:rPr>
              <a:t>4. Crafting </a:t>
            </a:r>
            <a:r>
              <a:rPr lang="en-US" sz="2800" dirty="0">
                <a:solidFill>
                  <a:schemeClr val="tx1"/>
                </a:solidFill>
              </a:rPr>
              <a:t>the “Ask</a:t>
            </a:r>
            <a:r>
              <a:rPr lang="en-US" sz="2800" dirty="0" smtClean="0">
                <a:solidFill>
                  <a:schemeClr val="tx1"/>
                </a:solidFill>
              </a:rPr>
              <a:t>”</a:t>
            </a:r>
          </a:p>
          <a:p>
            <a:pPr marL="0" indent="0">
              <a:spcBef>
                <a:spcPts val="2472"/>
              </a:spcBef>
            </a:pPr>
            <a:r>
              <a:rPr lang="en-US" sz="2800" dirty="0">
                <a:solidFill>
                  <a:schemeClr val="tx1"/>
                </a:solidFill>
              </a:rPr>
              <a:t>5</a:t>
            </a:r>
            <a:r>
              <a:rPr lang="en-US" sz="2800" dirty="0" smtClean="0">
                <a:solidFill>
                  <a:schemeClr val="tx1"/>
                </a:solidFill>
              </a:rPr>
              <a:t>. Securing </a:t>
            </a:r>
            <a:r>
              <a:rPr lang="en-US" sz="2800" dirty="0">
                <a:solidFill>
                  <a:schemeClr val="tx1"/>
                </a:solidFill>
              </a:rPr>
              <a:t>Champions / Sponsors on the “Inside”</a:t>
            </a:r>
          </a:p>
          <a:p>
            <a:pPr marL="0" indent="0">
              <a:spcBef>
                <a:spcPts val="2472"/>
              </a:spcBef>
            </a:pPr>
            <a:r>
              <a:rPr lang="en-US" sz="2800" dirty="0">
                <a:solidFill>
                  <a:schemeClr val="tx1"/>
                </a:solidFill>
              </a:rPr>
              <a:t>6</a:t>
            </a:r>
            <a:r>
              <a:rPr lang="en-US" sz="2800" dirty="0" smtClean="0">
                <a:solidFill>
                  <a:schemeClr val="tx1"/>
                </a:solidFill>
              </a:rPr>
              <a:t>. Collaboration</a:t>
            </a:r>
            <a:r>
              <a:rPr lang="en-US" sz="2800" dirty="0">
                <a:solidFill>
                  <a:schemeClr val="tx1"/>
                </a:solidFill>
              </a:rPr>
              <a:t>, Coalitions and Partnering</a:t>
            </a:r>
            <a:endParaRPr lang="en-CA" sz="2800" dirty="0">
              <a:solidFill>
                <a:schemeClr val="tx1"/>
              </a:solidFill>
            </a:endParaRPr>
          </a:p>
          <a:p>
            <a:pPr marL="0" indent="0">
              <a:spcBef>
                <a:spcPts val="2472"/>
              </a:spcBef>
            </a:pPr>
            <a:r>
              <a:rPr lang="en-US" sz="2800" dirty="0">
                <a:solidFill>
                  <a:schemeClr val="tx1"/>
                </a:solidFill>
              </a:rPr>
              <a:t>7</a:t>
            </a:r>
            <a:r>
              <a:rPr lang="en-US" sz="2800" dirty="0" smtClean="0">
                <a:solidFill>
                  <a:schemeClr val="tx1"/>
                </a:solidFill>
              </a:rPr>
              <a:t>. Do-It-Yourself </a:t>
            </a:r>
            <a:r>
              <a:rPr lang="en-US" sz="2800" dirty="0">
                <a:solidFill>
                  <a:schemeClr val="tx1"/>
                </a:solidFill>
              </a:rPr>
              <a:t>Public Policy</a:t>
            </a:r>
            <a:endParaRPr lang="en-CA" sz="2800" dirty="0">
              <a:solidFill>
                <a:schemeClr val="tx1"/>
              </a:solidFill>
            </a:endParaRPr>
          </a:p>
          <a:p>
            <a:endParaRPr lang="en-CA" sz="2800" dirty="0"/>
          </a:p>
        </p:txBody>
      </p:sp>
    </p:spTree>
    <p:extLst>
      <p:ext uri="{BB962C8B-B14F-4D97-AF65-F5344CB8AC3E}">
        <p14:creationId xmlns:p14="http://schemas.microsoft.com/office/powerpoint/2010/main" val="20611152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18344"/>
            <a:ext cx="7858125" cy="887412"/>
          </a:xfrm>
        </p:spPr>
        <p:txBody>
          <a:bodyPr/>
          <a:lstStyle/>
          <a:p>
            <a:r>
              <a:rPr lang="en-US" dirty="0" smtClean="0"/>
              <a:t>1. Clear Purpose</a:t>
            </a:r>
            <a:endParaRPr lang="en-US" dirty="0"/>
          </a:p>
        </p:txBody>
      </p:sp>
      <p:sp>
        <p:nvSpPr>
          <p:cNvPr id="11" name="Content Placeholder 10"/>
          <p:cNvSpPr>
            <a:spLocks noGrp="1"/>
          </p:cNvSpPr>
          <p:nvPr>
            <p:ph sz="quarter" idx="11"/>
          </p:nvPr>
        </p:nvSpPr>
        <p:spPr/>
        <p:txBody>
          <a:bodyPr/>
          <a:lstStyle/>
          <a:p>
            <a:pPr>
              <a:buFont typeface="Wingdings" panose="05000000000000000000" pitchFamily="2" charset="2"/>
              <a:buChar char="§"/>
            </a:pPr>
            <a:r>
              <a:rPr lang="en-US" sz="3600" dirty="0"/>
              <a:t>Identifying opportunity or challenge</a:t>
            </a:r>
            <a:endParaRPr lang="en-CA" sz="3600" dirty="0"/>
          </a:p>
          <a:p>
            <a:pPr>
              <a:buFont typeface="Wingdings" panose="05000000000000000000" pitchFamily="2" charset="2"/>
              <a:buChar char="§"/>
            </a:pPr>
            <a:r>
              <a:rPr lang="en-US" sz="3600" dirty="0" smtClean="0"/>
              <a:t>Articulating </a:t>
            </a:r>
            <a:r>
              <a:rPr lang="en-US" sz="3600" dirty="0"/>
              <a:t>“La </a:t>
            </a:r>
            <a:r>
              <a:rPr lang="en-US" sz="3600" dirty="0" err="1"/>
              <a:t>Problematique</a:t>
            </a:r>
            <a:r>
              <a:rPr lang="en-US" sz="3600" dirty="0" smtClean="0"/>
              <a:t>”</a:t>
            </a:r>
          </a:p>
          <a:p>
            <a:pPr>
              <a:buFont typeface="Wingdings" panose="05000000000000000000" pitchFamily="2" charset="2"/>
              <a:buChar char="§"/>
            </a:pPr>
            <a:r>
              <a:rPr lang="en-US" sz="3600" dirty="0" smtClean="0"/>
              <a:t>Clear narrative / story</a:t>
            </a:r>
          </a:p>
          <a:p>
            <a:endParaRPr lang="en-CA" sz="2400" dirty="0"/>
          </a:p>
        </p:txBody>
      </p:sp>
      <p:pic>
        <p:nvPicPr>
          <p:cNvPr id="1026" name="Picture 2" descr="http://cdn.instantshift.com/wp-content/uploads/2010/10/acgter-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617" y="3927720"/>
            <a:ext cx="53340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708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77291"/>
            <a:ext cx="7858125" cy="887412"/>
          </a:xfrm>
        </p:spPr>
        <p:txBody>
          <a:bodyPr/>
          <a:lstStyle/>
          <a:p>
            <a:r>
              <a:rPr lang="en-US" sz="3600" dirty="0"/>
              <a:t>2</a:t>
            </a:r>
            <a:r>
              <a:rPr lang="en-US" sz="3600" dirty="0" smtClean="0"/>
              <a:t>. Understanding the System of the Issue</a:t>
            </a:r>
            <a:endParaRPr lang="en-US" sz="3600" dirty="0"/>
          </a:p>
        </p:txBody>
      </p:sp>
      <p:sp>
        <p:nvSpPr>
          <p:cNvPr id="15" name="Content Placeholder 14"/>
          <p:cNvSpPr>
            <a:spLocks noGrp="1"/>
          </p:cNvSpPr>
          <p:nvPr>
            <p:ph sz="quarter" idx="15"/>
          </p:nvPr>
        </p:nvSpPr>
        <p:spPr>
          <a:xfrm>
            <a:off x="457200" y="1464703"/>
            <a:ext cx="7696200" cy="3300480"/>
          </a:xfrm>
        </p:spPr>
        <p:txBody>
          <a:bodyPr/>
          <a:lstStyle/>
          <a:p>
            <a:pPr marL="0" indent="0">
              <a:buNone/>
            </a:pPr>
            <a:r>
              <a:rPr lang="en-US" sz="3600" dirty="0" smtClean="0"/>
              <a:t>Mapping</a:t>
            </a:r>
            <a:r>
              <a:rPr lang="en-US" sz="3600" dirty="0"/>
              <a:t>:</a:t>
            </a:r>
            <a:endParaRPr lang="en-CA" sz="3600" dirty="0"/>
          </a:p>
          <a:p>
            <a:pPr lvl="1">
              <a:buClr>
                <a:srgbClr val="F27F13"/>
              </a:buClr>
              <a:buFont typeface="Wingdings" panose="05000000000000000000" pitchFamily="2" charset="2"/>
              <a:buChar char="§"/>
            </a:pPr>
            <a:r>
              <a:rPr lang="en-US" sz="3600" dirty="0" smtClean="0"/>
              <a:t>Decision-Makers</a:t>
            </a:r>
            <a:endParaRPr lang="en-CA" sz="3600" dirty="0"/>
          </a:p>
          <a:p>
            <a:pPr lvl="1">
              <a:buClr>
                <a:srgbClr val="F27F13"/>
              </a:buClr>
              <a:buFont typeface="Wingdings" panose="05000000000000000000" pitchFamily="2" charset="2"/>
              <a:buChar char="§"/>
            </a:pPr>
            <a:r>
              <a:rPr lang="en-US" sz="3600" dirty="0" smtClean="0"/>
              <a:t>Influencers </a:t>
            </a:r>
            <a:endParaRPr lang="en-CA" sz="3600" dirty="0"/>
          </a:p>
          <a:p>
            <a:pPr lvl="1">
              <a:buClr>
                <a:srgbClr val="F27F13"/>
              </a:buClr>
              <a:buFont typeface="Wingdings" panose="05000000000000000000" pitchFamily="2" charset="2"/>
              <a:buChar char="§"/>
            </a:pPr>
            <a:r>
              <a:rPr lang="en-US" sz="3600" dirty="0"/>
              <a:t>Stakeholders</a:t>
            </a:r>
            <a:endParaRPr lang="en-CA" sz="3600" dirty="0"/>
          </a:p>
          <a:p>
            <a:pPr lvl="1">
              <a:buClr>
                <a:srgbClr val="F27F13"/>
              </a:buClr>
              <a:buFont typeface="Wingdings" panose="05000000000000000000" pitchFamily="2" charset="2"/>
              <a:buChar char="§"/>
            </a:pPr>
            <a:r>
              <a:rPr lang="en-US" sz="3600" dirty="0"/>
              <a:t>Key Contact List</a:t>
            </a:r>
            <a:endParaRPr lang="en-CA" sz="3600" dirty="0"/>
          </a:p>
          <a:p>
            <a:endParaRPr lang="en-US" dirty="0"/>
          </a:p>
        </p:txBody>
      </p:sp>
      <p:pic>
        <p:nvPicPr>
          <p:cNvPr id="2050" name="Picture 2" descr="http://smartconnectionspr.com/wp-content/uploads/2012/12/red-marble-900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627" y="1464703"/>
            <a:ext cx="3783582" cy="43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60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8162" y="395560"/>
            <a:ext cx="7858125" cy="1090523"/>
          </a:xfrm>
        </p:spPr>
        <p:txBody>
          <a:bodyPr/>
          <a:lstStyle/>
          <a:p>
            <a:r>
              <a:rPr lang="en-US" sz="3200" dirty="0" smtClean="0"/>
              <a:t>3. Strategic Inquiry – Empathy, Exploration and Seeking Advice</a:t>
            </a:r>
            <a:endParaRPr lang="en-US" sz="3200" dirty="0"/>
          </a:p>
        </p:txBody>
      </p:sp>
      <p:sp>
        <p:nvSpPr>
          <p:cNvPr id="11" name="Content Placeholder 10"/>
          <p:cNvSpPr>
            <a:spLocks noGrp="1"/>
          </p:cNvSpPr>
          <p:nvPr>
            <p:ph sz="quarter" idx="11"/>
          </p:nvPr>
        </p:nvSpPr>
        <p:spPr>
          <a:xfrm>
            <a:off x="1037727" y="1805351"/>
            <a:ext cx="6938830" cy="2831783"/>
          </a:xfrm>
        </p:spPr>
        <p:txBody>
          <a:bodyPr/>
          <a:lstStyle/>
          <a:p>
            <a:pPr>
              <a:buFont typeface="Wingdings" panose="05000000000000000000" pitchFamily="2" charset="2"/>
              <a:buChar char="§"/>
            </a:pPr>
            <a:r>
              <a:rPr lang="en-US" sz="3200" dirty="0" smtClean="0"/>
              <a:t>Policy </a:t>
            </a:r>
            <a:r>
              <a:rPr lang="en-US" sz="3200" dirty="0"/>
              <a:t>Context</a:t>
            </a:r>
            <a:endParaRPr lang="en-CA" sz="3200" dirty="0"/>
          </a:p>
          <a:p>
            <a:pPr>
              <a:buFont typeface="Wingdings" panose="05000000000000000000" pitchFamily="2" charset="2"/>
              <a:buChar char="§"/>
            </a:pPr>
            <a:r>
              <a:rPr lang="en-US" sz="3200" dirty="0" smtClean="0"/>
              <a:t>Positioning</a:t>
            </a:r>
            <a:endParaRPr lang="en-CA" sz="3200" dirty="0"/>
          </a:p>
          <a:p>
            <a:pPr>
              <a:buFont typeface="Wingdings" panose="05000000000000000000" pitchFamily="2" charset="2"/>
              <a:buChar char="§"/>
            </a:pPr>
            <a:r>
              <a:rPr lang="en-US" sz="3200" dirty="0" smtClean="0"/>
              <a:t>Process</a:t>
            </a:r>
            <a:endParaRPr lang="en-CA" sz="3200" dirty="0"/>
          </a:p>
          <a:p>
            <a:pPr>
              <a:buFont typeface="Wingdings" panose="05000000000000000000" pitchFamily="2" charset="2"/>
              <a:buChar char="§"/>
            </a:pPr>
            <a:r>
              <a:rPr lang="en-US" sz="3200" dirty="0" smtClean="0"/>
              <a:t>Precedent</a:t>
            </a:r>
            <a:endParaRPr lang="en-CA" sz="3200" dirty="0"/>
          </a:p>
          <a:p>
            <a:pPr>
              <a:buFont typeface="Wingdings" panose="05000000000000000000" pitchFamily="2" charset="2"/>
              <a:buChar char="§"/>
            </a:pPr>
            <a:r>
              <a:rPr lang="en-US" sz="3200" dirty="0" smtClean="0"/>
              <a:t>Politics</a:t>
            </a:r>
          </a:p>
          <a:p>
            <a:pPr>
              <a:buFont typeface="Wingdings" panose="05000000000000000000" pitchFamily="2" charset="2"/>
              <a:buChar char="§"/>
            </a:pPr>
            <a:endParaRPr lang="en-US" sz="3200" dirty="0"/>
          </a:p>
          <a:p>
            <a:pPr marL="0" indent="0" algn="ctr">
              <a:buNone/>
            </a:pPr>
            <a:r>
              <a:rPr lang="en-US" sz="3200" dirty="0" smtClean="0"/>
              <a:t>Strategic inquiry </a:t>
            </a:r>
            <a:r>
              <a:rPr lang="en-US" sz="3200" dirty="0"/>
              <a:t>c</a:t>
            </a:r>
            <a:r>
              <a:rPr lang="en-US" sz="3200" dirty="0" smtClean="0"/>
              <a:t>onnects to how you craft your ask</a:t>
            </a:r>
            <a:endParaRPr lang="en-CA" sz="3200" dirty="0"/>
          </a:p>
        </p:txBody>
      </p:sp>
      <p:pic>
        <p:nvPicPr>
          <p:cNvPr id="3074" name="Picture 2" descr="http://adminsecret.monster.com/nfs/adminsecret/attachment_images/0002/6263/InquiryLetter_crop380w.jpg?12337769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540" y="1805351"/>
            <a:ext cx="4103144" cy="2699437"/>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3794673" y="4801757"/>
            <a:ext cx="1006750" cy="6660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0829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344"/>
            <a:ext cx="7858125" cy="887412"/>
          </a:xfrm>
        </p:spPr>
        <p:txBody>
          <a:bodyPr/>
          <a:lstStyle/>
          <a:p>
            <a:r>
              <a:rPr lang="en-US" dirty="0" smtClean="0"/>
              <a:t>4. Getting the ‘Ask’ Right</a:t>
            </a:r>
            <a:endParaRPr lang="en-US" dirty="0"/>
          </a:p>
        </p:txBody>
      </p:sp>
      <p:sp>
        <p:nvSpPr>
          <p:cNvPr id="3" name="Content Placeholder 2"/>
          <p:cNvSpPr>
            <a:spLocks noGrp="1"/>
          </p:cNvSpPr>
          <p:nvPr>
            <p:ph sz="quarter" idx="10"/>
          </p:nvPr>
        </p:nvSpPr>
        <p:spPr>
          <a:xfrm>
            <a:off x="457200" y="1915866"/>
            <a:ext cx="7696200" cy="4610100"/>
          </a:xfrm>
        </p:spPr>
        <p:txBody>
          <a:bodyPr/>
          <a:lstStyle/>
          <a:p>
            <a:pPr marL="571500" indent="-571500">
              <a:buClr>
                <a:srgbClr val="F27F13"/>
              </a:buClr>
              <a:buFont typeface="Wingdings" panose="05000000000000000000" pitchFamily="2" charset="2"/>
              <a:buChar char="§"/>
            </a:pPr>
            <a:r>
              <a:rPr lang="en-US" sz="3600" dirty="0" smtClean="0">
                <a:solidFill>
                  <a:srgbClr val="000000"/>
                </a:solidFill>
              </a:rPr>
              <a:t>Best to get it right the first time</a:t>
            </a:r>
          </a:p>
          <a:p>
            <a:pPr marL="571500" indent="-571500">
              <a:spcBef>
                <a:spcPts val="3624"/>
              </a:spcBef>
              <a:buClr>
                <a:srgbClr val="F27F13"/>
              </a:buClr>
              <a:buFont typeface="Wingdings" panose="05000000000000000000" pitchFamily="2" charset="2"/>
              <a:buChar char="§"/>
            </a:pPr>
            <a:r>
              <a:rPr lang="en-US" sz="3600" dirty="0" smtClean="0">
                <a:solidFill>
                  <a:srgbClr val="000000"/>
                </a:solidFill>
              </a:rPr>
              <a:t>Requires understanding perspective of those you are trying to influence – and often other stakeholders</a:t>
            </a:r>
          </a:p>
          <a:p>
            <a:pPr marL="571500" indent="-571500">
              <a:buFont typeface="Arial"/>
              <a:buChar char="•"/>
            </a:pPr>
            <a:endParaRPr lang="en-US" sz="3600" dirty="0" smtClean="0">
              <a:solidFill>
                <a:srgbClr val="000000"/>
              </a:solidFill>
            </a:endParaRPr>
          </a:p>
          <a:p>
            <a:pPr marL="571500" indent="-571500">
              <a:buFont typeface="Arial"/>
              <a:buChar char="•"/>
            </a:pPr>
            <a:endParaRPr lang="en-US" sz="3600" dirty="0" smtClean="0">
              <a:solidFill>
                <a:srgbClr val="FF6600"/>
              </a:solidFill>
            </a:endParaRPr>
          </a:p>
          <a:p>
            <a:pPr marL="571500" indent="-571500">
              <a:buFont typeface="Arial"/>
              <a:buChar char="•"/>
            </a:pPr>
            <a:endParaRPr lang="en-US" sz="3600" dirty="0" smtClean="0">
              <a:solidFill>
                <a:srgbClr val="FF6600"/>
              </a:solidFill>
            </a:endParaRPr>
          </a:p>
          <a:p>
            <a:endParaRPr lang="en-US" sz="3600" dirty="0">
              <a:solidFill>
                <a:srgbClr val="FF6600"/>
              </a:solidFill>
            </a:endParaRPr>
          </a:p>
        </p:txBody>
      </p:sp>
    </p:spTree>
    <p:extLst>
      <p:ext uri="{BB962C8B-B14F-4D97-AF65-F5344CB8AC3E}">
        <p14:creationId xmlns:p14="http://schemas.microsoft.com/office/powerpoint/2010/main" val="36588128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883"/>
            <a:ext cx="7858125" cy="887412"/>
          </a:xfrm>
        </p:spPr>
        <p:txBody>
          <a:bodyPr/>
          <a:lstStyle/>
          <a:p>
            <a:r>
              <a:rPr lang="en-US" sz="3200" dirty="0" smtClean="0"/>
              <a:t>5. Securing Champions and Sponsors on the Inside</a:t>
            </a:r>
            <a:endParaRPr lang="en-US" sz="3200" dirty="0"/>
          </a:p>
        </p:txBody>
      </p:sp>
      <p:sp>
        <p:nvSpPr>
          <p:cNvPr id="3" name="Content Placeholder 2"/>
          <p:cNvSpPr>
            <a:spLocks noGrp="1"/>
          </p:cNvSpPr>
          <p:nvPr>
            <p:ph sz="quarter" idx="10"/>
          </p:nvPr>
        </p:nvSpPr>
        <p:spPr>
          <a:xfrm>
            <a:off x="457200" y="1902988"/>
            <a:ext cx="7696200" cy="4610100"/>
          </a:xfrm>
        </p:spPr>
        <p:txBody>
          <a:bodyPr/>
          <a:lstStyle/>
          <a:p>
            <a:pPr marL="457200" indent="-457200">
              <a:buClr>
                <a:srgbClr val="F27F13"/>
              </a:buClr>
              <a:buFont typeface="Wingdings" panose="05000000000000000000" pitchFamily="2" charset="2"/>
              <a:buChar char="§"/>
            </a:pPr>
            <a:r>
              <a:rPr lang="en-US" dirty="0" smtClean="0"/>
              <a:t>Key sources of information, insight,	advice</a:t>
            </a:r>
          </a:p>
          <a:p>
            <a:pPr>
              <a:buClr>
                <a:srgbClr val="F27F13"/>
              </a:buClr>
            </a:pPr>
            <a:endParaRPr lang="en-US" dirty="0" smtClean="0"/>
          </a:p>
          <a:p>
            <a:pPr marL="457200" indent="-457200">
              <a:buClr>
                <a:srgbClr val="F27F13"/>
              </a:buClr>
              <a:buFont typeface="Wingdings" panose="05000000000000000000" pitchFamily="2" charset="2"/>
              <a:buChar char="§"/>
            </a:pPr>
            <a:r>
              <a:rPr lang="en-US" dirty="0" smtClean="0"/>
              <a:t>Decision makers and/or influencers</a:t>
            </a:r>
          </a:p>
          <a:p>
            <a:pPr>
              <a:buClr>
                <a:srgbClr val="F27F13"/>
              </a:buClr>
            </a:pPr>
            <a:endParaRPr lang="en-US" dirty="0" smtClean="0"/>
          </a:p>
          <a:p>
            <a:pPr marL="457200" indent="-457200">
              <a:buClr>
                <a:srgbClr val="F27F13"/>
              </a:buClr>
              <a:buFont typeface="Wingdings" panose="05000000000000000000" pitchFamily="2" charset="2"/>
              <a:buChar char="§"/>
            </a:pPr>
            <a:r>
              <a:rPr lang="en-US" dirty="0" smtClean="0"/>
              <a:t>Absence of them indicates needs for revised “ask”</a:t>
            </a:r>
            <a:endParaRPr lang="en-US" dirty="0"/>
          </a:p>
        </p:txBody>
      </p:sp>
    </p:spTree>
    <p:extLst>
      <p:ext uri="{BB962C8B-B14F-4D97-AF65-F5344CB8AC3E}">
        <p14:creationId xmlns:p14="http://schemas.microsoft.com/office/powerpoint/2010/main" val="28371454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845"/>
            <a:ext cx="7858125" cy="887412"/>
          </a:xfrm>
        </p:spPr>
        <p:txBody>
          <a:bodyPr/>
          <a:lstStyle/>
          <a:p>
            <a:r>
              <a:rPr lang="en-CA" sz="3200" dirty="0" smtClean="0"/>
              <a:t>6. Collaboration, Coalitions and Partnering</a:t>
            </a:r>
            <a:endParaRPr lang="en-US" sz="3200" dirty="0"/>
          </a:p>
        </p:txBody>
      </p:sp>
      <p:sp>
        <p:nvSpPr>
          <p:cNvPr id="3" name="Content Placeholder 2"/>
          <p:cNvSpPr>
            <a:spLocks noGrp="1"/>
          </p:cNvSpPr>
          <p:nvPr>
            <p:ph sz="quarter" idx="10"/>
          </p:nvPr>
        </p:nvSpPr>
        <p:spPr/>
        <p:txBody>
          <a:bodyPr/>
          <a:lstStyle/>
          <a:p>
            <a:pPr marL="457200" indent="-457200">
              <a:buClr>
                <a:srgbClr val="F27F13"/>
              </a:buClr>
              <a:buFont typeface="Wingdings" panose="05000000000000000000" pitchFamily="2" charset="2"/>
              <a:buChar char="§"/>
            </a:pPr>
            <a:r>
              <a:rPr lang="en-US" dirty="0" smtClean="0"/>
              <a:t>Success seldom experienced alone</a:t>
            </a:r>
          </a:p>
          <a:p>
            <a:pPr marL="457200" indent="-457200">
              <a:buClr>
                <a:srgbClr val="F27F13"/>
              </a:buClr>
              <a:buFont typeface="Wingdings" panose="05000000000000000000" pitchFamily="2" charset="2"/>
              <a:buChar char="§"/>
            </a:pPr>
            <a:r>
              <a:rPr lang="en-US" u="sng" dirty="0" err="1" smtClean="0"/>
              <a:t>Un</a:t>
            </a:r>
            <a:r>
              <a:rPr lang="en-US" dirty="0" err="1" smtClean="0"/>
              <a:t>organizations</a:t>
            </a:r>
            <a:r>
              <a:rPr lang="en-US" dirty="0" smtClean="0"/>
              <a:t> </a:t>
            </a:r>
            <a:r>
              <a:rPr lang="en-US" dirty="0" err="1" smtClean="0"/>
              <a:t>vs</a:t>
            </a:r>
            <a:r>
              <a:rPr lang="en-US" dirty="0" smtClean="0"/>
              <a:t> Formal Structures</a:t>
            </a:r>
          </a:p>
          <a:p>
            <a:pPr marL="457200" indent="-457200">
              <a:buClr>
                <a:srgbClr val="F27F13"/>
              </a:buClr>
              <a:buFont typeface="Wingdings" panose="05000000000000000000" pitchFamily="2" charset="2"/>
              <a:buChar char="§"/>
            </a:pPr>
            <a:r>
              <a:rPr lang="en-US" dirty="0" smtClean="0"/>
              <a:t>Coalitions:</a:t>
            </a:r>
          </a:p>
          <a:p>
            <a:pPr marL="1200150" lvl="1" indent="-457200">
              <a:buClr>
                <a:srgbClr val="F27F13"/>
              </a:buClr>
              <a:buFont typeface="Arial" panose="020B0604020202020204" pitchFamily="34" charset="0"/>
              <a:buChar char="•"/>
            </a:pPr>
            <a:r>
              <a:rPr lang="en-US" dirty="0" smtClean="0"/>
              <a:t>Usual Suspects</a:t>
            </a:r>
          </a:p>
          <a:p>
            <a:pPr marL="1200150" lvl="1" indent="-457200">
              <a:buClr>
                <a:srgbClr val="F27F13"/>
              </a:buClr>
              <a:buFont typeface="Arial" panose="020B0604020202020204" pitchFamily="34" charset="0"/>
              <a:buChar char="•"/>
            </a:pPr>
            <a:r>
              <a:rPr lang="en-US" dirty="0" smtClean="0"/>
              <a:t>Strange Bedfellow</a:t>
            </a:r>
            <a:endParaRPr lang="en-CA" dirty="0"/>
          </a:p>
          <a:p>
            <a:pPr marL="457200" indent="-457200">
              <a:buClr>
                <a:srgbClr val="F27F13"/>
              </a:buClr>
              <a:buFont typeface="Wingdings" panose="05000000000000000000" pitchFamily="2" charset="2"/>
              <a:buChar char="§"/>
            </a:pPr>
            <a:r>
              <a:rPr lang="en-US" dirty="0"/>
              <a:t>Partnering and </a:t>
            </a:r>
            <a:r>
              <a:rPr lang="en-US" dirty="0" smtClean="0"/>
              <a:t>Networks</a:t>
            </a:r>
          </a:p>
          <a:p>
            <a:pPr marL="1200150" lvl="1" indent="-457200">
              <a:buClr>
                <a:srgbClr val="F27F13"/>
              </a:buClr>
              <a:buFont typeface="Arial" panose="020B0604020202020204" pitchFamily="34" charset="0"/>
              <a:buChar char="•"/>
            </a:pPr>
            <a:r>
              <a:rPr lang="en-US" dirty="0" smtClean="0"/>
              <a:t>Policy engagement with </a:t>
            </a:r>
            <a:r>
              <a:rPr lang="en-US" dirty="0"/>
              <a:t>d</a:t>
            </a:r>
            <a:r>
              <a:rPr lang="en-US" dirty="0" smtClean="0"/>
              <a:t>ecision makers</a:t>
            </a:r>
            <a:endParaRPr lang="en-US" dirty="0"/>
          </a:p>
          <a:p>
            <a:pPr marL="457200" indent="-457200">
              <a:buClr>
                <a:srgbClr val="F27F13"/>
              </a:buClr>
              <a:buFont typeface="Wingdings" panose="05000000000000000000" pitchFamily="2" charset="2"/>
              <a:buChar char="§"/>
            </a:pPr>
            <a:endParaRPr lang="en-US" dirty="0"/>
          </a:p>
        </p:txBody>
      </p:sp>
    </p:spTree>
    <p:extLst>
      <p:ext uri="{BB962C8B-B14F-4D97-AF65-F5344CB8AC3E}">
        <p14:creationId xmlns:p14="http://schemas.microsoft.com/office/powerpoint/2010/main" val="3600574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Do-It-Yourself Public Policy</a:t>
            </a:r>
            <a:endParaRPr lang="en-US" dirty="0"/>
          </a:p>
        </p:txBody>
      </p:sp>
      <p:sp>
        <p:nvSpPr>
          <p:cNvPr id="3" name="Content Placeholder 2"/>
          <p:cNvSpPr>
            <a:spLocks noGrp="1"/>
          </p:cNvSpPr>
          <p:nvPr>
            <p:ph sz="quarter" idx="10"/>
          </p:nvPr>
        </p:nvSpPr>
        <p:spPr>
          <a:xfrm>
            <a:off x="457200" y="1162050"/>
            <a:ext cx="7696200" cy="4810125"/>
          </a:xfrm>
        </p:spPr>
        <p:txBody>
          <a:bodyPr/>
          <a:lstStyle/>
          <a:p>
            <a:pPr marL="457200" indent="-457200">
              <a:buClr>
                <a:srgbClr val="F27F13"/>
              </a:buClr>
              <a:buFont typeface="Wingdings" panose="05000000000000000000" pitchFamily="2" charset="2"/>
              <a:buChar char="§"/>
            </a:pPr>
            <a:r>
              <a:rPr lang="en-US" dirty="0" smtClean="0"/>
              <a:t>Producing documentation / propositions in a form that can be used by influencers and decision makers</a:t>
            </a:r>
          </a:p>
          <a:p>
            <a:pPr marL="457200" indent="-457200">
              <a:spcBef>
                <a:spcPts val="1968"/>
              </a:spcBef>
              <a:buClr>
                <a:srgbClr val="F27F13"/>
              </a:buClr>
              <a:buFont typeface="Wingdings" panose="05000000000000000000" pitchFamily="2" charset="2"/>
              <a:buChar char="§"/>
            </a:pPr>
            <a:r>
              <a:rPr lang="en-US" dirty="0" smtClean="0"/>
              <a:t>Crafted with user and end-use in mind</a:t>
            </a:r>
          </a:p>
          <a:p>
            <a:pPr marL="457200" indent="-457200">
              <a:spcBef>
                <a:spcPts val="1968"/>
              </a:spcBef>
              <a:buClr>
                <a:srgbClr val="F27F13"/>
              </a:buClr>
              <a:buFont typeface="Wingdings" panose="05000000000000000000" pitchFamily="2" charset="2"/>
              <a:buChar char="§"/>
            </a:pPr>
            <a:r>
              <a:rPr lang="en-US" dirty="0" smtClean="0">
                <a:solidFill>
                  <a:srgbClr val="000000"/>
                </a:solidFill>
              </a:rPr>
              <a:t>Suitable for “cut and paste”</a:t>
            </a:r>
          </a:p>
          <a:p>
            <a:pPr marL="457200" indent="-457200">
              <a:spcBef>
                <a:spcPts val="1968"/>
              </a:spcBef>
              <a:buClr>
                <a:srgbClr val="F27F13"/>
              </a:buClr>
              <a:buFont typeface="Wingdings" panose="05000000000000000000" pitchFamily="2" charset="2"/>
              <a:buChar char="§"/>
            </a:pPr>
            <a:r>
              <a:rPr lang="en-US" dirty="0" smtClean="0">
                <a:solidFill>
                  <a:srgbClr val="000000"/>
                </a:solidFill>
              </a:rPr>
              <a:t>Taking initiative in convening connections with decision makers and stakeholders</a:t>
            </a:r>
          </a:p>
          <a:p>
            <a:endParaRPr lang="en-US" dirty="0" smtClean="0"/>
          </a:p>
          <a:p>
            <a:endParaRPr lang="en-US" dirty="0">
              <a:solidFill>
                <a:srgbClr val="FF6600"/>
              </a:solidFill>
            </a:endParaRPr>
          </a:p>
        </p:txBody>
      </p:sp>
    </p:spTree>
    <p:extLst>
      <p:ext uri="{BB962C8B-B14F-4D97-AF65-F5344CB8AC3E}">
        <p14:creationId xmlns:p14="http://schemas.microsoft.com/office/powerpoint/2010/main" val="32151201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edia.coreperformance.com/images/411*308/mustard-a-cure-for-cram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351" y="3710189"/>
            <a:ext cx="1765280" cy="132288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348784" y="274638"/>
            <a:ext cx="8686800" cy="887412"/>
          </a:xfrm>
        </p:spPr>
        <p:txBody>
          <a:bodyPr/>
          <a:lstStyle/>
          <a:p>
            <a:r>
              <a:rPr lang="en-US" dirty="0" smtClean="0"/>
              <a:t>Constructive Engagement: Case studies</a:t>
            </a:r>
            <a:endParaRPr lang="en-US" dirty="0"/>
          </a:p>
        </p:txBody>
      </p:sp>
      <p:sp>
        <p:nvSpPr>
          <p:cNvPr id="4" name="Content Placeholder 3"/>
          <p:cNvSpPr>
            <a:spLocks noGrp="1"/>
          </p:cNvSpPr>
          <p:nvPr>
            <p:ph sz="quarter" idx="11"/>
          </p:nvPr>
        </p:nvSpPr>
        <p:spPr>
          <a:xfrm>
            <a:off x="457200" y="1252176"/>
            <a:ext cx="7696200" cy="628650"/>
          </a:xfrm>
        </p:spPr>
        <p:txBody>
          <a:bodyPr/>
          <a:lstStyle/>
          <a:p>
            <a:pPr>
              <a:buFont typeface="Wingdings" panose="05000000000000000000" pitchFamily="2" charset="2"/>
              <a:buChar char="§"/>
            </a:pPr>
            <a:r>
              <a:rPr lang="en-US" sz="3200" dirty="0" smtClean="0"/>
              <a:t>PLAN and the RDSP</a:t>
            </a:r>
          </a:p>
          <a:p>
            <a:pPr lvl="1">
              <a:buFont typeface="Wingdings" panose="05000000000000000000" pitchFamily="2" charset="2"/>
              <a:buChar char="§"/>
            </a:pPr>
            <a:r>
              <a:rPr lang="en-US" sz="2400" dirty="0" smtClean="0"/>
              <a:t>Long-term engagement with government to improve income security for people with disabilities (the RDSP) </a:t>
            </a:r>
          </a:p>
          <a:p>
            <a:pPr>
              <a:buFont typeface="Wingdings" panose="05000000000000000000" pitchFamily="2" charset="2"/>
              <a:buChar char="§"/>
            </a:pPr>
            <a:r>
              <a:rPr lang="en-US" sz="3200" dirty="0" smtClean="0"/>
              <a:t>Caregivers Coalition</a:t>
            </a:r>
          </a:p>
          <a:p>
            <a:pPr lvl="1">
              <a:buFont typeface="Wingdings" panose="05000000000000000000" pitchFamily="2" charset="2"/>
              <a:buChar char="§"/>
            </a:pPr>
            <a:r>
              <a:rPr lang="en-US" sz="2400" dirty="0" smtClean="0"/>
              <a:t>Engaging political parties to include new points in their election platforms that enable care giving (Caregivers tax credit)</a:t>
            </a:r>
          </a:p>
          <a:p>
            <a:pPr>
              <a:buFont typeface="Wingdings" panose="05000000000000000000" pitchFamily="2" charset="2"/>
              <a:buChar char="§"/>
            </a:pPr>
            <a:r>
              <a:rPr lang="en-US" sz="3200" dirty="0" smtClean="0"/>
              <a:t>The Mustard Case</a:t>
            </a:r>
          </a:p>
          <a:p>
            <a:pPr lvl="1">
              <a:buFont typeface="Wingdings" panose="05000000000000000000" pitchFamily="2" charset="2"/>
              <a:buChar char="§"/>
            </a:pPr>
            <a:r>
              <a:rPr lang="en-US" sz="2400" dirty="0" smtClean="0"/>
              <a:t>Engaging government on an issue of low priority (food container regulations) but high organizational impact, with a key role for outreach and engagement with other stakeholders </a:t>
            </a:r>
            <a:endParaRPr lang="en-US" sz="2400" dirty="0"/>
          </a:p>
        </p:txBody>
      </p:sp>
      <p:pic>
        <p:nvPicPr>
          <p:cNvPr id="6" name="Picture 2" descr="http://accessibilitymatters.ca/wp-content/uploads/2012/08/aRDSP263x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984" y="889150"/>
            <a:ext cx="2446986" cy="100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198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746" y="399666"/>
            <a:ext cx="7858125" cy="887412"/>
          </a:xfrm>
        </p:spPr>
        <p:txBody>
          <a:bodyPr/>
          <a:lstStyle/>
          <a:p>
            <a:r>
              <a:rPr lang="en-US" sz="3200" dirty="0" smtClean="0"/>
              <a:t>Case Study: RDSP –Instructive </a:t>
            </a:r>
            <a:r>
              <a:rPr lang="en-US" sz="3200" dirty="0" err="1" smtClean="0"/>
              <a:t>Learnings</a:t>
            </a:r>
            <a:endParaRPr lang="en-US" sz="3200" dirty="0"/>
          </a:p>
        </p:txBody>
      </p:sp>
      <p:sp>
        <p:nvSpPr>
          <p:cNvPr id="10" name="Content Placeholder 9"/>
          <p:cNvSpPr>
            <a:spLocks noGrp="1"/>
          </p:cNvSpPr>
          <p:nvPr>
            <p:ph sz="quarter" idx="10"/>
          </p:nvPr>
        </p:nvSpPr>
        <p:spPr>
          <a:xfrm>
            <a:off x="490175" y="1089360"/>
            <a:ext cx="8188603" cy="4610100"/>
          </a:xfrm>
        </p:spPr>
        <p:txBody>
          <a:bodyPr/>
          <a:lstStyle/>
          <a:p>
            <a:pPr marL="457200" indent="-457200">
              <a:buFont typeface="Wingdings" panose="05000000000000000000" pitchFamily="2" charset="2"/>
              <a:buChar char="§"/>
            </a:pPr>
            <a:r>
              <a:rPr lang="en-CA" sz="2400" dirty="0" smtClean="0"/>
              <a:t>Clear goal – income security for people with disabilities</a:t>
            </a:r>
          </a:p>
          <a:p>
            <a:pPr marL="457200" indent="-457200">
              <a:buFont typeface="Wingdings" panose="05000000000000000000" pitchFamily="2" charset="2"/>
              <a:buChar char="§"/>
            </a:pPr>
            <a:r>
              <a:rPr lang="en-CA" sz="2400" dirty="0" smtClean="0"/>
              <a:t>Constantly meeting new players in the process</a:t>
            </a:r>
          </a:p>
          <a:p>
            <a:pPr marL="457200" indent="-457200">
              <a:buFont typeface="Wingdings" panose="05000000000000000000" pitchFamily="2" charset="2"/>
              <a:buChar char="§"/>
            </a:pPr>
            <a:r>
              <a:rPr lang="en-CA" sz="2400" dirty="0" smtClean="0"/>
              <a:t>Listened carefully to officials when PLAN asked for “advice”</a:t>
            </a:r>
          </a:p>
          <a:p>
            <a:pPr marL="457200" indent="-457200">
              <a:buFont typeface="Wingdings" panose="05000000000000000000" pitchFamily="2" charset="2"/>
              <a:buChar char="§"/>
            </a:pPr>
            <a:r>
              <a:rPr lang="en-CA" sz="2400" dirty="0" smtClean="0"/>
              <a:t>Secured numerous “champions” and “sponsors” within government</a:t>
            </a:r>
          </a:p>
          <a:p>
            <a:pPr marL="457200" indent="-457200">
              <a:buFont typeface="Wingdings" panose="05000000000000000000" pitchFamily="2" charset="2"/>
              <a:buChar char="§"/>
            </a:pPr>
            <a:r>
              <a:rPr lang="en-CA" sz="2400" dirty="0" smtClean="0"/>
              <a:t>Undertook DIY Public Policy by preparing material in the way government needed it</a:t>
            </a:r>
          </a:p>
          <a:p>
            <a:pPr marL="457200" indent="-457200">
              <a:buFont typeface="Wingdings" panose="05000000000000000000" pitchFamily="2" charset="2"/>
              <a:buChar char="§"/>
            </a:pPr>
            <a:r>
              <a:rPr lang="en-CA" sz="2400" dirty="0" smtClean="0"/>
              <a:t>Persistence – more than 10 years, 3 governments, 2 parties </a:t>
            </a:r>
          </a:p>
          <a:p>
            <a:pPr marL="457200" indent="-457200">
              <a:buFont typeface="Wingdings" panose="05000000000000000000" pitchFamily="2" charset="2"/>
              <a:buChar char="§"/>
            </a:pPr>
            <a:r>
              <a:rPr lang="en-CA" sz="2400" dirty="0" smtClean="0"/>
              <a:t>Provided public thanks and recognition on an on-going basis</a:t>
            </a:r>
            <a:endParaRPr lang="en-CA" sz="2400" dirty="0"/>
          </a:p>
        </p:txBody>
      </p:sp>
      <p:pic>
        <p:nvPicPr>
          <p:cNvPr id="1026" name="Picture 2" descr="http://accessibilitymatters.ca/wp-content/uploads/2012/08/aRDSP263x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779" y="5184740"/>
            <a:ext cx="4074695" cy="167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843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
            <a:ext cx="9009529" cy="6961909"/>
          </a:xfrm>
          <a:prstGeom prst="rect">
            <a:avLst/>
          </a:prstGeom>
        </p:spPr>
      </p:pic>
    </p:spTree>
    <p:extLst>
      <p:ext uri="{BB962C8B-B14F-4D97-AF65-F5344CB8AC3E}">
        <p14:creationId xmlns:p14="http://schemas.microsoft.com/office/powerpoint/2010/main" val="14775344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746" y="589555"/>
            <a:ext cx="7858125" cy="887412"/>
          </a:xfrm>
        </p:spPr>
        <p:txBody>
          <a:bodyPr/>
          <a:lstStyle/>
          <a:p>
            <a:r>
              <a:rPr lang="en-US" sz="3200" dirty="0" smtClean="0"/>
              <a:t>Case Study: Caregivers – Instructive </a:t>
            </a:r>
            <a:r>
              <a:rPr lang="en-US" sz="3200" dirty="0" err="1"/>
              <a:t>L</a:t>
            </a:r>
            <a:r>
              <a:rPr lang="en-US" sz="3200" dirty="0" err="1" smtClean="0"/>
              <a:t>earnings</a:t>
            </a:r>
            <a:endParaRPr lang="en-US" sz="3200" dirty="0"/>
          </a:p>
        </p:txBody>
      </p:sp>
      <p:sp>
        <p:nvSpPr>
          <p:cNvPr id="10" name="Content Placeholder 9"/>
          <p:cNvSpPr>
            <a:spLocks noGrp="1"/>
          </p:cNvSpPr>
          <p:nvPr>
            <p:ph sz="quarter" idx="10"/>
          </p:nvPr>
        </p:nvSpPr>
        <p:spPr/>
        <p:txBody>
          <a:bodyPr/>
          <a:lstStyle/>
          <a:p>
            <a:pPr marL="457200" indent="-457200">
              <a:buFont typeface="Wingdings" panose="05000000000000000000" pitchFamily="2" charset="2"/>
              <a:buChar char="§"/>
            </a:pPr>
            <a:r>
              <a:rPr lang="en-CA" sz="2800" dirty="0" smtClean="0"/>
              <a:t>Build and maintain relationships among elected and unelected officials – key contact list</a:t>
            </a:r>
          </a:p>
          <a:p>
            <a:pPr marL="457200" indent="-457200">
              <a:buFont typeface="Wingdings" panose="05000000000000000000" pitchFamily="2" charset="2"/>
              <a:buChar char="§"/>
            </a:pPr>
            <a:r>
              <a:rPr lang="en-CA" sz="2800" dirty="0" smtClean="0"/>
              <a:t>Maintain a non-partisan approach</a:t>
            </a:r>
          </a:p>
          <a:p>
            <a:pPr marL="457200" indent="-457200">
              <a:buFont typeface="Wingdings" panose="05000000000000000000" pitchFamily="2" charset="2"/>
              <a:buChar char="§"/>
            </a:pPr>
            <a:r>
              <a:rPr lang="en-CA" sz="2800" dirty="0" smtClean="0"/>
              <a:t>Practice “strategic inquiry” before framing your “ask”</a:t>
            </a:r>
          </a:p>
          <a:p>
            <a:pPr marL="457200" indent="-457200">
              <a:buFont typeface="Wingdings" panose="05000000000000000000" pitchFamily="2" charset="2"/>
              <a:buChar char="§"/>
            </a:pPr>
            <a:r>
              <a:rPr lang="en-CA" sz="2800" dirty="0" smtClean="0"/>
              <a:t>Understand perspective of those you’re trying to influence</a:t>
            </a:r>
          </a:p>
          <a:p>
            <a:pPr marL="457200" indent="-457200">
              <a:buFont typeface="Wingdings" panose="05000000000000000000" pitchFamily="2" charset="2"/>
              <a:buChar char="§"/>
            </a:pPr>
            <a:r>
              <a:rPr lang="en-CA" sz="2800" dirty="0" smtClean="0"/>
              <a:t>Getting into political parties’ platforms takes initiative</a:t>
            </a:r>
            <a:endParaRPr lang="en-CA" sz="2800" dirty="0"/>
          </a:p>
        </p:txBody>
      </p:sp>
    </p:spTree>
    <p:extLst>
      <p:ext uri="{BB962C8B-B14F-4D97-AF65-F5344CB8AC3E}">
        <p14:creationId xmlns:p14="http://schemas.microsoft.com/office/powerpoint/2010/main" val="21777006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oreperformance.com/images/411*308/mustard-a-cure-for-cram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789" y="4444793"/>
            <a:ext cx="2622337" cy="196515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611746" y="370438"/>
            <a:ext cx="7858125" cy="887412"/>
          </a:xfrm>
        </p:spPr>
        <p:txBody>
          <a:bodyPr/>
          <a:lstStyle/>
          <a:p>
            <a:r>
              <a:rPr lang="en-US" sz="3200" dirty="0" smtClean="0"/>
              <a:t>Case Study: Mustard – Instructive </a:t>
            </a:r>
            <a:r>
              <a:rPr lang="en-US" sz="3200" dirty="0" err="1" smtClean="0"/>
              <a:t>Learnings</a:t>
            </a:r>
            <a:endParaRPr lang="en-US" sz="3200" dirty="0"/>
          </a:p>
        </p:txBody>
      </p:sp>
      <p:sp>
        <p:nvSpPr>
          <p:cNvPr id="10" name="Content Placeholder 9"/>
          <p:cNvSpPr>
            <a:spLocks noGrp="1"/>
          </p:cNvSpPr>
          <p:nvPr>
            <p:ph sz="quarter" idx="10"/>
          </p:nvPr>
        </p:nvSpPr>
        <p:spPr>
          <a:xfrm>
            <a:off x="457200" y="1033261"/>
            <a:ext cx="7696200" cy="4938914"/>
          </a:xfrm>
        </p:spPr>
        <p:txBody>
          <a:bodyPr/>
          <a:lstStyle/>
          <a:p>
            <a:pPr marL="457200" indent="-457200">
              <a:buFont typeface="Wingdings" panose="05000000000000000000" pitchFamily="2" charset="2"/>
              <a:buChar char="§"/>
            </a:pPr>
            <a:r>
              <a:rPr lang="en-CA" sz="2800" dirty="0" smtClean="0"/>
              <a:t>Understand how decisions get made and by whom</a:t>
            </a:r>
          </a:p>
          <a:p>
            <a:pPr marL="457200" indent="-457200">
              <a:buFont typeface="Wingdings" panose="05000000000000000000" pitchFamily="2" charset="2"/>
              <a:buChar char="§"/>
            </a:pPr>
            <a:r>
              <a:rPr lang="en-CA" sz="2800" dirty="0" smtClean="0"/>
              <a:t>Consider your “ask” in light of </a:t>
            </a:r>
            <a:r>
              <a:rPr lang="en-CA" sz="2800" dirty="0"/>
              <a:t>w</a:t>
            </a:r>
            <a:r>
              <a:rPr lang="en-CA" sz="2800" dirty="0" smtClean="0"/>
              <a:t>hat one hears as part of strategic inquiry</a:t>
            </a:r>
          </a:p>
          <a:p>
            <a:pPr marL="457200" indent="-457200">
              <a:buFont typeface="Wingdings" panose="05000000000000000000" pitchFamily="2" charset="2"/>
              <a:buChar char="§"/>
            </a:pPr>
            <a:r>
              <a:rPr lang="en-CA" sz="2800" dirty="0" smtClean="0"/>
              <a:t>ATI request can provide important insight</a:t>
            </a:r>
          </a:p>
          <a:p>
            <a:pPr marL="457200" indent="-457200">
              <a:buFont typeface="Wingdings" panose="05000000000000000000" pitchFamily="2" charset="2"/>
              <a:buChar char="§"/>
            </a:pPr>
            <a:r>
              <a:rPr lang="en-CA" sz="2800" dirty="0" smtClean="0"/>
              <a:t>Stakeholder engagement is a must – even if you have to do it</a:t>
            </a:r>
          </a:p>
          <a:p>
            <a:pPr marL="457200" indent="-457200">
              <a:buFont typeface="Wingdings" panose="05000000000000000000" pitchFamily="2" charset="2"/>
              <a:buChar char="§"/>
            </a:pPr>
            <a:r>
              <a:rPr lang="en-CA" sz="2800" dirty="0" smtClean="0"/>
              <a:t>Provide to government information and documentation in a form it can use (i.e. DIY Public Policy)</a:t>
            </a:r>
          </a:p>
          <a:p>
            <a:pPr marL="457200" indent="-457200">
              <a:buFont typeface="Wingdings" panose="05000000000000000000" pitchFamily="2" charset="2"/>
              <a:buChar char="§"/>
            </a:pPr>
            <a:r>
              <a:rPr lang="en-CA" sz="2800" dirty="0" smtClean="0"/>
              <a:t>Avoid needlessly politicizing the issue</a:t>
            </a:r>
          </a:p>
          <a:p>
            <a:endParaRPr lang="en-CA" sz="2800" dirty="0"/>
          </a:p>
        </p:txBody>
      </p:sp>
    </p:spTree>
    <p:extLst>
      <p:ext uri="{BB962C8B-B14F-4D97-AF65-F5344CB8AC3E}">
        <p14:creationId xmlns:p14="http://schemas.microsoft.com/office/powerpoint/2010/main" val="41074535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7785" y="374313"/>
            <a:ext cx="7858125" cy="887412"/>
          </a:xfrm>
        </p:spPr>
        <p:txBody>
          <a:bodyPr/>
          <a:lstStyle/>
          <a:p>
            <a:r>
              <a:rPr lang="en-US" sz="2800" dirty="0" smtClean="0"/>
              <a:t>Elements of the Constructive Engagement Module</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43" y="1261725"/>
            <a:ext cx="606984" cy="6069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38" y="2152045"/>
            <a:ext cx="606984" cy="6069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04" y="3044044"/>
            <a:ext cx="606984" cy="6069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04" y="3936043"/>
            <a:ext cx="647937" cy="6479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737" y="4868995"/>
            <a:ext cx="606985" cy="60698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224" y="5760994"/>
            <a:ext cx="653603" cy="653603"/>
          </a:xfrm>
          <a:prstGeom prst="rect">
            <a:avLst/>
          </a:prstGeom>
        </p:spPr>
      </p:pic>
      <p:sp>
        <p:nvSpPr>
          <p:cNvPr id="10" name="TextBox 9"/>
          <p:cNvSpPr txBox="1"/>
          <p:nvPr/>
        </p:nvSpPr>
        <p:spPr>
          <a:xfrm>
            <a:off x="1326524" y="1261725"/>
            <a:ext cx="6564409" cy="5293757"/>
          </a:xfrm>
          <a:prstGeom prst="rect">
            <a:avLst/>
          </a:prstGeom>
          <a:noFill/>
        </p:spPr>
        <p:txBody>
          <a:bodyPr wrap="square" rtlCol="0">
            <a:spAutoFit/>
          </a:bodyPr>
          <a:lstStyle/>
          <a:p>
            <a:endParaRPr lang="en-CA" sz="1600" dirty="0" smtClean="0">
              <a:hlinkClick r:id="rId7"/>
            </a:endParaRPr>
          </a:p>
          <a:p>
            <a:r>
              <a:rPr lang="en-CA" sz="1600" dirty="0" smtClean="0">
                <a:hlinkClick r:id="rId7"/>
              </a:rPr>
              <a:t>Webinar</a:t>
            </a:r>
            <a:r>
              <a:rPr lang="en-CA" sz="1600" dirty="0" smtClean="0"/>
              <a:t>: Introduction to Constructive Engagement and key concepts</a:t>
            </a:r>
            <a:endParaRPr lang="en-CA" sz="1600" dirty="0"/>
          </a:p>
          <a:p>
            <a:endParaRPr lang="en-CA" sz="1600" dirty="0" smtClean="0">
              <a:hlinkClick r:id="rId8"/>
            </a:endParaRPr>
          </a:p>
          <a:p>
            <a:endParaRPr lang="en-CA" sz="1600" dirty="0" smtClean="0">
              <a:hlinkClick r:id="rId8"/>
            </a:endParaRPr>
          </a:p>
          <a:p>
            <a:r>
              <a:rPr lang="en-CA" sz="1600" dirty="0" smtClean="0">
                <a:hlinkClick r:id="rId8"/>
              </a:rPr>
              <a:t>Online self-assessment</a:t>
            </a:r>
            <a:r>
              <a:rPr lang="en-CA" sz="1600" dirty="0" smtClean="0"/>
              <a:t>: review your suitability for a workshop</a:t>
            </a:r>
          </a:p>
          <a:p>
            <a:endParaRPr lang="en-CA" sz="1600" dirty="0" smtClean="0"/>
          </a:p>
          <a:p>
            <a:endParaRPr lang="en-CA" sz="1600" dirty="0" smtClean="0"/>
          </a:p>
          <a:p>
            <a:r>
              <a:rPr lang="en-CA" sz="1600" dirty="0" smtClean="0">
                <a:hlinkClick r:id="rId9"/>
              </a:rPr>
              <a:t>Workshop</a:t>
            </a:r>
            <a:r>
              <a:rPr lang="en-CA" sz="1600" dirty="0" smtClean="0"/>
              <a:t>: day-long working session for teams of 3 – 4, with post-workshop exercise</a:t>
            </a:r>
          </a:p>
          <a:p>
            <a:endParaRPr lang="en-CA" sz="1600" dirty="0" smtClean="0"/>
          </a:p>
          <a:p>
            <a:endParaRPr lang="en-CA" sz="1600" dirty="0" smtClean="0"/>
          </a:p>
          <a:p>
            <a:r>
              <a:rPr lang="en-CA" sz="1600" dirty="0" smtClean="0"/>
              <a:t>Follow-up session: 20 minute coaching session with facilitator 4 weeks following workshop to review post-workshop exercise</a:t>
            </a:r>
          </a:p>
          <a:p>
            <a:endParaRPr lang="en-CA" sz="1600" dirty="0"/>
          </a:p>
          <a:p>
            <a:endParaRPr lang="en-CA" sz="1600" dirty="0" smtClean="0">
              <a:hlinkClick r:id="rId10"/>
            </a:endParaRPr>
          </a:p>
          <a:p>
            <a:r>
              <a:rPr lang="en-CA" sz="1600" dirty="0" smtClean="0">
                <a:hlinkClick r:id="rId10"/>
              </a:rPr>
              <a:t>Coaches</a:t>
            </a:r>
            <a:r>
              <a:rPr lang="en-CA" sz="1600" dirty="0" smtClean="0"/>
              <a:t>: experts who can help you execute your constructive engagement plan</a:t>
            </a:r>
          </a:p>
          <a:p>
            <a:endParaRPr lang="en-CA" sz="1600" dirty="0"/>
          </a:p>
          <a:p>
            <a:endParaRPr lang="en-CA" sz="1600" dirty="0" smtClean="0">
              <a:hlinkClick r:id="rId11"/>
            </a:endParaRPr>
          </a:p>
          <a:p>
            <a:r>
              <a:rPr lang="en-CA" sz="1600" dirty="0" smtClean="0">
                <a:hlinkClick r:id="rId11"/>
              </a:rPr>
              <a:t>Grants</a:t>
            </a:r>
            <a:r>
              <a:rPr lang="en-CA" sz="1600" dirty="0" smtClean="0"/>
              <a:t>: support for you to work with a coach and enact your plan</a:t>
            </a:r>
          </a:p>
          <a:p>
            <a:endParaRPr lang="en-CA" dirty="0"/>
          </a:p>
        </p:txBody>
      </p:sp>
    </p:spTree>
    <p:extLst>
      <p:ext uri="{BB962C8B-B14F-4D97-AF65-F5344CB8AC3E}">
        <p14:creationId xmlns:p14="http://schemas.microsoft.com/office/powerpoint/2010/main" val="14464502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0933" y="145849"/>
            <a:ext cx="8435185" cy="887412"/>
          </a:xfrm>
        </p:spPr>
        <p:txBody>
          <a:bodyPr/>
          <a:lstStyle/>
          <a:p>
            <a:r>
              <a:rPr lang="en-US" sz="2600" dirty="0" smtClean="0"/>
              <a:t>About the Upcoming Constructive Engagement Workshops</a:t>
            </a:r>
            <a:endParaRPr lang="en-US" sz="2600" dirty="0">
              <a:solidFill>
                <a:srgbClr val="FF0000"/>
              </a:solidFill>
            </a:endParaRPr>
          </a:p>
        </p:txBody>
      </p:sp>
      <p:sp>
        <p:nvSpPr>
          <p:cNvPr id="10" name="Content Placeholder 9"/>
          <p:cNvSpPr>
            <a:spLocks noGrp="1"/>
          </p:cNvSpPr>
          <p:nvPr>
            <p:ph sz="quarter" idx="10"/>
          </p:nvPr>
        </p:nvSpPr>
        <p:spPr>
          <a:xfrm>
            <a:off x="441339" y="594816"/>
            <a:ext cx="8094372" cy="4610100"/>
          </a:xfrm>
        </p:spPr>
        <p:txBody>
          <a:bodyPr/>
          <a:lstStyle/>
          <a:p>
            <a:r>
              <a:rPr lang="en-US" sz="2000" b="1" dirty="0" smtClean="0"/>
              <a:t>Material covered:</a:t>
            </a:r>
          </a:p>
          <a:p>
            <a:pPr marL="457200" indent="-457200">
              <a:buFont typeface="Wingdings" panose="05000000000000000000" pitchFamily="2" charset="2"/>
              <a:buChar char="§"/>
            </a:pPr>
            <a:r>
              <a:rPr lang="en-US" sz="2000" dirty="0" smtClean="0"/>
              <a:t>How to develop a draft engagement strategy (e.g. intended key outcomes, barriers in policy &amp; practice, tactics) </a:t>
            </a:r>
          </a:p>
          <a:p>
            <a:pPr marL="457200" indent="-457200">
              <a:buFont typeface="Wingdings" panose="05000000000000000000" pitchFamily="2" charset="2"/>
              <a:buChar char="§"/>
            </a:pPr>
            <a:r>
              <a:rPr lang="en-US" sz="2000" dirty="0"/>
              <a:t>K</a:t>
            </a:r>
            <a:r>
              <a:rPr lang="en-US" sz="2000" dirty="0" smtClean="0"/>
              <a:t>ey questions for future engagement efforts (e.g. resourcing) </a:t>
            </a:r>
            <a:endParaRPr lang="en-CA" sz="2000" dirty="0"/>
          </a:p>
          <a:p>
            <a:pPr fontAlgn="base"/>
            <a:endParaRPr lang="en-CA" sz="2000" b="1" dirty="0" smtClean="0"/>
          </a:p>
          <a:p>
            <a:pPr fontAlgn="base"/>
            <a:r>
              <a:rPr lang="en-CA" sz="2000" b="1" u="sng" dirty="0" smtClean="0"/>
              <a:t>Calgary: </a:t>
            </a:r>
            <a:r>
              <a:rPr lang="en-CA" sz="2000" b="1" dirty="0" smtClean="0"/>
              <a:t>November 14</a:t>
            </a:r>
            <a:r>
              <a:rPr lang="en-CA" sz="2000" dirty="0" smtClean="0"/>
              <a:t>, in partnership with the Calgary Chamber of Voluntary Organizations. Application due Oct. 14 ($150 workshop host fee per team)</a:t>
            </a:r>
          </a:p>
          <a:p>
            <a:pPr fontAlgn="base"/>
            <a:endParaRPr lang="en-CA" sz="2000" b="1" dirty="0" smtClean="0"/>
          </a:p>
          <a:p>
            <a:pPr fontAlgn="base"/>
            <a:r>
              <a:rPr lang="en-CA" sz="2000" b="1" u="sng" dirty="0" smtClean="0"/>
              <a:t>Ottawa: </a:t>
            </a:r>
            <a:r>
              <a:rPr lang="en-CA" sz="2000" b="1" dirty="0" smtClean="0"/>
              <a:t>November 19</a:t>
            </a:r>
            <a:r>
              <a:rPr lang="en-CA" sz="2000" dirty="0" smtClean="0"/>
              <a:t>,</a:t>
            </a:r>
            <a:r>
              <a:rPr lang="en-CA" sz="2000" b="1" dirty="0" smtClean="0"/>
              <a:t> </a:t>
            </a:r>
            <a:r>
              <a:rPr lang="en-CA" sz="2000" dirty="0" smtClean="0"/>
              <a:t>in partnership with Carleton University and United Way Ottawa.</a:t>
            </a:r>
            <a:r>
              <a:rPr lang="en-CA" sz="2000" b="1" dirty="0" smtClean="0"/>
              <a:t> </a:t>
            </a:r>
            <a:r>
              <a:rPr lang="en-CA" sz="2000" dirty="0" smtClean="0"/>
              <a:t>Application due Oct. 20 ($250 workshop host fee per team)</a:t>
            </a:r>
          </a:p>
          <a:p>
            <a:pPr fontAlgn="base"/>
            <a:endParaRPr lang="en-CA" sz="2000" b="1" dirty="0" smtClean="0"/>
          </a:p>
          <a:p>
            <a:pPr fontAlgn="base"/>
            <a:r>
              <a:rPr lang="en-CA" sz="2000" b="1" u="sng" dirty="0" smtClean="0"/>
              <a:t>Toronto: </a:t>
            </a:r>
            <a:r>
              <a:rPr lang="en-CA" sz="2000" b="1" dirty="0" smtClean="0"/>
              <a:t>November 26</a:t>
            </a:r>
            <a:r>
              <a:rPr lang="en-CA" sz="2000" dirty="0" smtClean="0"/>
              <a:t>, in partnership with Sustainability Network. Application due Oct. 27 ($300 workshop host fee per team)</a:t>
            </a:r>
          </a:p>
          <a:p>
            <a:pPr fontAlgn="base"/>
            <a:endParaRPr lang="en-CA" sz="2000" dirty="0"/>
          </a:p>
          <a:p>
            <a:pPr fontAlgn="base"/>
            <a:r>
              <a:rPr lang="en-CA" sz="2000" dirty="0" smtClean="0"/>
              <a:t>Apply online at </a:t>
            </a:r>
            <a:r>
              <a:rPr lang="en-CA" sz="2000" dirty="0" smtClean="0">
                <a:hlinkClick r:id="rId2"/>
              </a:rPr>
              <a:t>Innoweave.ca </a:t>
            </a:r>
            <a:r>
              <a:rPr lang="en-CA" sz="2000" dirty="0" smtClean="0"/>
              <a:t>by completing a self-assessment and then using the online application tool. </a:t>
            </a:r>
          </a:p>
          <a:p>
            <a:pPr fontAlgn="base"/>
            <a:endParaRPr lang="en-CA" sz="2000" dirty="0"/>
          </a:p>
        </p:txBody>
      </p:sp>
    </p:spTree>
    <p:extLst>
      <p:ext uri="{BB962C8B-B14F-4D97-AF65-F5344CB8AC3E}">
        <p14:creationId xmlns:p14="http://schemas.microsoft.com/office/powerpoint/2010/main" val="21334258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203200" y="1557888"/>
            <a:ext cx="89408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1085850" indent="-342900">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marL="342000" indent="-342900">
              <a:buFont typeface="Arial" panose="020B0604020202020204" pitchFamily="34" charset="0"/>
              <a:buChar char="•"/>
            </a:pPr>
            <a:r>
              <a:rPr lang="en-CA" sz="2000" b="1" i="1" dirty="0"/>
              <a:t>If accepted to take part in the workshop, you must complete the following pre-workshop exercise</a:t>
            </a:r>
            <a:r>
              <a:rPr lang="en-CA" sz="2000" b="1" i="1" dirty="0" smtClean="0"/>
              <a:t>:</a:t>
            </a:r>
            <a:endParaRPr lang="en-CA" sz="2000" dirty="0" smtClean="0"/>
          </a:p>
          <a:p>
            <a:pPr marL="342900" indent="-342900">
              <a:lnSpc>
                <a:spcPct val="150000"/>
              </a:lnSpc>
              <a:buFont typeface="Arial" panose="020B0604020202020204" pitchFamily="34" charset="0"/>
              <a:buChar char="•"/>
            </a:pPr>
            <a:r>
              <a:rPr lang="en-CA" sz="2400" dirty="0" smtClean="0"/>
              <a:t>What’s your organization’s primary purpose (mission)?</a:t>
            </a:r>
          </a:p>
          <a:p>
            <a:pPr lvl="0"/>
            <a:endParaRPr lang="en-CA" sz="2400" dirty="0"/>
          </a:p>
          <a:p>
            <a:pPr marL="285750" lvl="0" indent="-285750">
              <a:buFont typeface="Arial" panose="020B0604020202020204" pitchFamily="34" charset="0"/>
              <a:buChar char="•"/>
            </a:pPr>
            <a:r>
              <a:rPr lang="en-CA" sz="2400" dirty="0"/>
              <a:t>What </a:t>
            </a:r>
            <a:r>
              <a:rPr lang="en-CA" sz="2400" dirty="0" smtClean="0"/>
              <a:t>major </a:t>
            </a:r>
            <a:r>
              <a:rPr lang="en-CA" sz="2400" dirty="0"/>
              <a:t>obstacles </a:t>
            </a:r>
            <a:r>
              <a:rPr lang="en-CA" sz="2400" dirty="0" smtClean="0"/>
              <a:t>have you identified to date (e.g. behaviours or policies that impede progress on your mission)? </a:t>
            </a:r>
          </a:p>
          <a:p>
            <a:pPr marL="1428750" lvl="1">
              <a:buFont typeface="Wingdings" charset="2"/>
              <a:buChar char="Ø"/>
            </a:pPr>
            <a:r>
              <a:rPr lang="en-CA" sz="2000" dirty="0" smtClean="0"/>
              <a:t>And how </a:t>
            </a:r>
            <a:r>
              <a:rPr lang="en-CA" sz="2000" dirty="0"/>
              <a:t>will removing those obstacles result in improving the outcomes that you generate and advancing your mission</a:t>
            </a:r>
            <a:r>
              <a:rPr lang="en-CA" sz="2000" dirty="0" smtClean="0"/>
              <a:t>?</a:t>
            </a:r>
          </a:p>
          <a:p>
            <a:pPr lvl="1" indent="0"/>
            <a:endParaRPr lang="en-CA" sz="2400" dirty="0"/>
          </a:p>
          <a:p>
            <a:pPr marL="285750" lvl="0" indent="-285750">
              <a:buFont typeface="Arial" panose="020B0604020202020204" pitchFamily="34" charset="0"/>
              <a:buChar char="•"/>
            </a:pPr>
            <a:r>
              <a:rPr lang="en-CA" sz="2400" dirty="0" smtClean="0"/>
              <a:t>What is </a:t>
            </a:r>
            <a:r>
              <a:rPr lang="en-CA" sz="2400" dirty="0"/>
              <a:t>the root cause of these </a:t>
            </a:r>
            <a:r>
              <a:rPr lang="en-CA" sz="2400" dirty="0" smtClean="0"/>
              <a:t>obstacles?</a:t>
            </a:r>
          </a:p>
          <a:p>
            <a:pPr lvl="0"/>
            <a:endParaRPr lang="en-CA" sz="2400" dirty="0"/>
          </a:p>
          <a:p>
            <a:pPr marL="285750" lvl="0" indent="-285750">
              <a:buFont typeface="Arial" panose="020B0604020202020204" pitchFamily="34" charset="0"/>
              <a:buChar char="•"/>
            </a:pPr>
            <a:r>
              <a:rPr lang="en-CA" sz="2400" dirty="0" smtClean="0"/>
              <a:t>Who could help </a:t>
            </a:r>
            <a:r>
              <a:rPr lang="en-CA" sz="2400" dirty="0"/>
              <a:t>you address these obstacles/root </a:t>
            </a:r>
            <a:r>
              <a:rPr lang="en-CA" sz="2400" dirty="0" smtClean="0"/>
              <a:t>causes </a:t>
            </a:r>
            <a:r>
              <a:rPr lang="en-CA" sz="2400" dirty="0"/>
              <a:t>(e.g. </a:t>
            </a:r>
            <a:r>
              <a:rPr lang="en-CA" sz="2400" dirty="0" smtClean="0"/>
              <a:t>governments</a:t>
            </a:r>
            <a:r>
              <a:rPr lang="en-CA" sz="2400" dirty="0"/>
              <a:t>, practitioners, or segments of the </a:t>
            </a:r>
            <a:r>
              <a:rPr lang="en-CA" sz="2400" dirty="0" smtClean="0"/>
              <a:t>public)?</a:t>
            </a:r>
            <a:endParaRPr lang="en-CA" sz="2400" dirty="0"/>
          </a:p>
          <a:p>
            <a:r>
              <a:rPr lang="en-US" sz="2400" dirty="0"/>
              <a:t> </a:t>
            </a:r>
            <a:endParaRPr lang="en-CA" sz="2400" dirty="0"/>
          </a:p>
          <a:p>
            <a:endParaRPr lang="en-CA" sz="2000" dirty="0">
              <a:solidFill>
                <a:srgbClr val="F27F13"/>
              </a:solidFill>
            </a:endParaRPr>
          </a:p>
          <a:p>
            <a:endParaRPr lang="en-CA" sz="2000" dirty="0">
              <a:solidFill>
                <a:srgbClr val="F27F13"/>
              </a:solidFill>
            </a:endParaRPr>
          </a:p>
          <a:p>
            <a:endParaRPr lang="en-US" sz="2000" dirty="0">
              <a:solidFill>
                <a:srgbClr val="F27F13"/>
              </a:solidFill>
              <a:latin typeface="Candara" charset="0"/>
            </a:endParaRPr>
          </a:p>
        </p:txBody>
      </p:sp>
      <p:sp>
        <p:nvSpPr>
          <p:cNvPr id="6" name="Rectangle 5"/>
          <p:cNvSpPr/>
          <p:nvPr/>
        </p:nvSpPr>
        <p:spPr>
          <a:xfrm>
            <a:off x="203200" y="137634"/>
            <a:ext cx="8603916" cy="1384995"/>
          </a:xfrm>
          <a:prstGeom prst="rect">
            <a:avLst/>
          </a:prstGeom>
          <a:noFill/>
        </p:spPr>
        <p:txBody>
          <a:bodyPr wrap="square">
            <a:spAutoFit/>
            <a:scene3d>
              <a:camera prst="orthographicFront"/>
              <a:lightRig rig="soft" dir="t">
                <a:rot lat="0" lon="0" rev="10800000"/>
              </a:lightRig>
            </a:scene3d>
            <a:sp3d>
              <a:contourClr>
                <a:srgbClr val="DDDDDD"/>
              </a:contourClr>
            </a:sp3d>
          </a:bodyPr>
          <a:lstStyle/>
          <a:p>
            <a:pPr algn="ctr" fontAlgn="auto">
              <a:spcBef>
                <a:spcPts val="0"/>
              </a:spcBef>
              <a:spcAft>
                <a:spcPts val="0"/>
              </a:spcAft>
              <a:defRPr/>
            </a:pPr>
            <a:r>
              <a:rPr lang="en-CA" sz="2800" b="1" spc="150" dirty="0" smtClean="0">
                <a:ln w="11430"/>
                <a:solidFill>
                  <a:srgbClr val="13A0F2"/>
                </a:solidFill>
                <a:effectLst>
                  <a:outerShdw blurRad="25400" algn="tl" rotWithShape="0">
                    <a:srgbClr val="000000">
                      <a:alpha val="43000"/>
                    </a:srgbClr>
                  </a:outerShdw>
                </a:effectLst>
                <a:latin typeface="+mj-lt"/>
                <a:ea typeface="ＭＳ Ｐゴシック" pitchFamily="34" charset="-128"/>
              </a:rPr>
              <a:t>Pre-workshop exercise:</a:t>
            </a:r>
          </a:p>
          <a:p>
            <a:pPr algn="ctr" fontAlgn="auto">
              <a:spcBef>
                <a:spcPts val="0"/>
              </a:spcBef>
              <a:spcAft>
                <a:spcPts val="0"/>
              </a:spcAft>
              <a:defRPr/>
            </a:pPr>
            <a:r>
              <a:rPr lang="en-CA" sz="2800" i="1" spc="150" dirty="0" smtClean="0">
                <a:ln w="11430"/>
                <a:solidFill>
                  <a:srgbClr val="13A0F2"/>
                </a:solidFill>
                <a:effectLst>
                  <a:outerShdw blurRad="25400" algn="tl" rotWithShape="0">
                    <a:srgbClr val="000000">
                      <a:alpha val="43000"/>
                    </a:srgbClr>
                  </a:outerShdw>
                </a:effectLst>
                <a:latin typeface="+mj-lt"/>
                <a:ea typeface="ＭＳ Ｐゴシック" pitchFamily="34" charset="-128"/>
              </a:rPr>
              <a:t>Understand your issue &amp; Identify the obstacles CE might address</a:t>
            </a:r>
            <a:endParaRPr lang="en-US" sz="2800" i="1" spc="150" dirty="0">
              <a:ln w="11430"/>
              <a:solidFill>
                <a:srgbClr val="47A3FF"/>
              </a:solidFill>
              <a:effectLst>
                <a:outerShdw blurRad="25400" algn="tl" rotWithShape="0">
                  <a:srgbClr val="000000">
                    <a:alpha val="43000"/>
                  </a:srgbClr>
                </a:outerShdw>
              </a:effectLst>
              <a:latin typeface="+mj-lt"/>
              <a:ea typeface="ＭＳ Ｐゴシック" pitchFamily="34" charset="-128"/>
            </a:endParaRPr>
          </a:p>
        </p:txBody>
      </p:sp>
    </p:spTree>
    <p:extLst>
      <p:ext uri="{BB962C8B-B14F-4D97-AF65-F5344CB8AC3E}">
        <p14:creationId xmlns:p14="http://schemas.microsoft.com/office/powerpoint/2010/main" val="60035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lstStyle/>
          <a:p>
            <a:r>
              <a:rPr lang="en-US" dirty="0" smtClean="0"/>
              <a:t>www.Innoweave.ca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4520" y="274638"/>
            <a:ext cx="8686800" cy="887412"/>
          </a:xfrm>
        </p:spPr>
        <p:txBody>
          <a:bodyPr/>
          <a:lstStyle/>
          <a:p>
            <a:r>
              <a:rPr lang="en-US" dirty="0" smtClean="0"/>
              <a:t>Today’s Constructive Engagement Webinar</a:t>
            </a:r>
            <a:endParaRPr lang="en-US" dirty="0"/>
          </a:p>
        </p:txBody>
      </p:sp>
      <p:sp>
        <p:nvSpPr>
          <p:cNvPr id="10" name="Content Placeholder 9"/>
          <p:cNvSpPr>
            <a:spLocks noGrp="1"/>
          </p:cNvSpPr>
          <p:nvPr>
            <p:ph sz="quarter" idx="10"/>
          </p:nvPr>
        </p:nvSpPr>
        <p:spPr>
          <a:xfrm>
            <a:off x="930120" y="1402605"/>
            <a:ext cx="7298479" cy="4610100"/>
          </a:xfrm>
        </p:spPr>
        <p:txBody>
          <a:bodyPr/>
          <a:lstStyle/>
          <a:p>
            <a:pPr marL="457200" indent="-457200">
              <a:buFont typeface="Wingdings" panose="05000000000000000000" pitchFamily="2" charset="2"/>
              <a:buChar char="§"/>
            </a:pPr>
            <a:r>
              <a:rPr lang="en-US" sz="2600" dirty="0" smtClean="0"/>
              <a:t>Introduction to Constructive Engagement</a:t>
            </a:r>
            <a:endParaRPr lang="en-CA" sz="2600" dirty="0"/>
          </a:p>
          <a:p>
            <a:pPr marL="1600200" lvl="2" indent="-457200"/>
            <a:r>
              <a:rPr lang="en-US" dirty="0" smtClean="0"/>
              <a:t>What </a:t>
            </a:r>
            <a:r>
              <a:rPr lang="en-US" dirty="0"/>
              <a:t>it is</a:t>
            </a:r>
            <a:endParaRPr lang="en-CA" dirty="0"/>
          </a:p>
          <a:p>
            <a:pPr marL="1600200" lvl="2" indent="-457200"/>
            <a:r>
              <a:rPr lang="en-US" dirty="0"/>
              <a:t>Why i</a:t>
            </a:r>
            <a:r>
              <a:rPr lang="en-US" dirty="0" smtClean="0"/>
              <a:t>t’s important</a:t>
            </a:r>
            <a:endParaRPr lang="en-CA" dirty="0"/>
          </a:p>
          <a:p>
            <a:pPr marL="1600200" lvl="2" indent="-457200"/>
            <a:r>
              <a:rPr lang="en-CA" dirty="0" smtClean="0"/>
              <a:t>Who to engage</a:t>
            </a:r>
          </a:p>
          <a:p>
            <a:pPr marL="1600200" lvl="2" indent="-457200"/>
            <a:r>
              <a:rPr lang="en-CA" dirty="0" smtClean="0"/>
              <a:t>Other approaches (not CE)</a:t>
            </a:r>
            <a:endParaRPr lang="en-CA" dirty="0"/>
          </a:p>
          <a:p>
            <a:pPr marL="457200" indent="-457200">
              <a:lnSpc>
                <a:spcPct val="150000"/>
              </a:lnSpc>
              <a:buFont typeface="Wingdings" panose="05000000000000000000" pitchFamily="2" charset="2"/>
              <a:buChar char="§"/>
            </a:pPr>
            <a:r>
              <a:rPr lang="en-US" sz="2600" dirty="0" smtClean="0"/>
              <a:t>Key principles </a:t>
            </a:r>
          </a:p>
          <a:p>
            <a:pPr marL="457200" indent="-457200">
              <a:lnSpc>
                <a:spcPct val="150000"/>
              </a:lnSpc>
              <a:buFont typeface="Wingdings" panose="05000000000000000000" pitchFamily="2" charset="2"/>
              <a:buChar char="§"/>
            </a:pPr>
            <a:r>
              <a:rPr lang="en-US" sz="2600" dirty="0" smtClean="0"/>
              <a:t>Case study examples</a:t>
            </a:r>
            <a:endParaRPr lang="en-CA" sz="2600" dirty="0"/>
          </a:p>
          <a:p>
            <a:pPr marL="457200" indent="-457200">
              <a:lnSpc>
                <a:spcPct val="150000"/>
              </a:lnSpc>
              <a:buFont typeface="Wingdings" panose="05000000000000000000" pitchFamily="2" charset="2"/>
              <a:buChar char="§"/>
            </a:pPr>
            <a:r>
              <a:rPr lang="en-US" sz="2600" dirty="0" err="1" smtClean="0"/>
              <a:t>Innoweave</a:t>
            </a:r>
            <a:r>
              <a:rPr lang="en-US" sz="2600" dirty="0" smtClean="0"/>
              <a:t> Constructive Engagement Workshop</a:t>
            </a:r>
            <a:endParaRPr lang="en-CA" sz="26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Constructive Engagement?</a:t>
            </a:r>
            <a:endParaRPr lang="en-US" dirty="0"/>
          </a:p>
        </p:txBody>
      </p:sp>
      <p:sp>
        <p:nvSpPr>
          <p:cNvPr id="3" name="Content Placeholder 2"/>
          <p:cNvSpPr>
            <a:spLocks noGrp="1"/>
          </p:cNvSpPr>
          <p:nvPr>
            <p:ph sz="quarter" idx="10"/>
          </p:nvPr>
        </p:nvSpPr>
        <p:spPr>
          <a:xfrm>
            <a:off x="457200" y="1042737"/>
            <a:ext cx="7696200" cy="4929438"/>
          </a:xfrm>
        </p:spPr>
        <p:txBody>
          <a:bodyPr/>
          <a:lstStyle/>
          <a:p>
            <a:r>
              <a:rPr lang="en-US" sz="2200" dirty="0"/>
              <a:t>A</a:t>
            </a:r>
            <a:r>
              <a:rPr lang="en-US" sz="2200" dirty="0" smtClean="0"/>
              <a:t>n </a:t>
            </a:r>
            <a:r>
              <a:rPr lang="en-US" sz="2200" dirty="0"/>
              <a:t>approach to developing effective strategies to </a:t>
            </a:r>
            <a:r>
              <a:rPr lang="en-US" sz="2200" u="sng" dirty="0"/>
              <a:t>understand and work </a:t>
            </a:r>
            <a:r>
              <a:rPr lang="en-US" sz="2200" dirty="0"/>
              <a:t>with policy makers, practitioners and the public to make </a:t>
            </a:r>
            <a:r>
              <a:rPr lang="en-US" sz="2200" u="sng" dirty="0"/>
              <a:t>specific changes </a:t>
            </a:r>
            <a:r>
              <a:rPr lang="en-US" sz="2200" dirty="0"/>
              <a:t>that will directly improve the </a:t>
            </a:r>
            <a:r>
              <a:rPr lang="en-US" sz="2200" u="sng" dirty="0"/>
              <a:t>outcomes</a:t>
            </a:r>
            <a:r>
              <a:rPr lang="en-US" sz="2200" dirty="0"/>
              <a:t> that an organization seeks to advance their mission. </a:t>
            </a:r>
          </a:p>
          <a:p>
            <a:r>
              <a:rPr lang="en-US" sz="2200" dirty="0"/>
              <a:t> </a:t>
            </a:r>
            <a:endParaRPr lang="en-US" sz="2200" i="1" dirty="0"/>
          </a:p>
          <a:p>
            <a:r>
              <a:rPr lang="en-US" sz="2200" dirty="0"/>
              <a:t>O</a:t>
            </a:r>
            <a:r>
              <a:rPr lang="en-US" sz="2200" dirty="0" smtClean="0"/>
              <a:t>ften involves:</a:t>
            </a:r>
          </a:p>
          <a:p>
            <a:pPr marL="342900" indent="-342900">
              <a:buFont typeface="Wingdings" panose="05000000000000000000" pitchFamily="2" charset="2"/>
              <a:buChar char="§"/>
            </a:pPr>
            <a:r>
              <a:rPr lang="en-US" sz="2200" dirty="0" smtClean="0"/>
              <a:t>clarifying </a:t>
            </a:r>
            <a:r>
              <a:rPr lang="en-US" sz="2200" dirty="0"/>
              <a:t>barriers and opportunities to advancing </a:t>
            </a:r>
            <a:r>
              <a:rPr lang="en-US" sz="2200" dirty="0" smtClean="0"/>
              <a:t>one’s mission </a:t>
            </a:r>
          </a:p>
          <a:p>
            <a:pPr marL="342900" indent="-342900">
              <a:buFont typeface="Wingdings" panose="05000000000000000000" pitchFamily="2" charset="2"/>
              <a:buChar char="§"/>
            </a:pPr>
            <a:r>
              <a:rPr lang="en-US" sz="2200" dirty="0" smtClean="0"/>
              <a:t>understanding </a:t>
            </a:r>
            <a:r>
              <a:rPr lang="en-US" sz="2200" dirty="0"/>
              <a:t>the priorities, beliefs, and constraints of </a:t>
            </a:r>
            <a:r>
              <a:rPr lang="en-US" sz="2200" dirty="0" smtClean="0"/>
              <a:t>those who you engage</a:t>
            </a:r>
          </a:p>
          <a:p>
            <a:pPr marL="342900" indent="-342900">
              <a:buFont typeface="Wingdings" panose="05000000000000000000" pitchFamily="2" charset="2"/>
              <a:buChar char="§"/>
            </a:pPr>
            <a:r>
              <a:rPr lang="en-US" sz="2200" dirty="0"/>
              <a:t>t</a:t>
            </a:r>
            <a:r>
              <a:rPr lang="en-US" sz="2200" dirty="0" smtClean="0"/>
              <a:t>aking into </a:t>
            </a:r>
            <a:r>
              <a:rPr lang="en-US" sz="2200" dirty="0"/>
              <a:t>account the dynamics of the decision-making that one is trying to </a:t>
            </a:r>
            <a:r>
              <a:rPr lang="en-US" sz="2200" dirty="0" smtClean="0"/>
              <a:t>influence</a:t>
            </a:r>
          </a:p>
          <a:p>
            <a:pPr marL="342900" indent="-342900">
              <a:buFont typeface="Wingdings" panose="05000000000000000000" pitchFamily="2" charset="2"/>
              <a:buChar char="§"/>
            </a:pPr>
            <a:r>
              <a:rPr lang="en-US" sz="2200" dirty="0"/>
              <a:t>p</a:t>
            </a:r>
            <a:r>
              <a:rPr lang="en-US" sz="2200" dirty="0" smtClean="0"/>
              <a:t>olicy engagement</a:t>
            </a:r>
          </a:p>
          <a:p>
            <a:pPr marL="342900" indent="-342900">
              <a:buFont typeface="Wingdings" panose="05000000000000000000" pitchFamily="2" charset="2"/>
              <a:buChar char="§"/>
            </a:pPr>
            <a:r>
              <a:rPr lang="en-US" sz="2200" dirty="0"/>
              <a:t>p</a:t>
            </a:r>
            <a:r>
              <a:rPr lang="en-US" sz="2200" dirty="0" smtClean="0"/>
              <a:t>olicy advocacy </a:t>
            </a:r>
            <a:endParaRPr lang="en-US" sz="2200" dirty="0"/>
          </a:p>
          <a:p>
            <a:endParaRPr lang="en-US" dirty="0"/>
          </a:p>
        </p:txBody>
      </p:sp>
    </p:spTree>
    <p:extLst>
      <p:ext uri="{BB962C8B-B14F-4D97-AF65-F5344CB8AC3E}">
        <p14:creationId xmlns:p14="http://schemas.microsoft.com/office/powerpoint/2010/main" val="6182595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ccessibilitymatters.ca/wp-content/uploads/2012/08/aRDSP263x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636" y="219012"/>
            <a:ext cx="3040861" cy="124871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611746" y="399666"/>
            <a:ext cx="7858125" cy="887412"/>
          </a:xfrm>
        </p:spPr>
        <p:txBody>
          <a:bodyPr/>
          <a:lstStyle/>
          <a:p>
            <a:r>
              <a:rPr lang="en-US" sz="3200" dirty="0" smtClean="0"/>
              <a:t>Case Study Summary: RDSP</a:t>
            </a:r>
            <a:endParaRPr lang="en-US" sz="3200" dirty="0"/>
          </a:p>
        </p:txBody>
      </p:sp>
      <p:sp>
        <p:nvSpPr>
          <p:cNvPr id="10" name="Content Placeholder 9"/>
          <p:cNvSpPr>
            <a:spLocks noGrp="1"/>
          </p:cNvSpPr>
          <p:nvPr>
            <p:ph sz="quarter" idx="10"/>
          </p:nvPr>
        </p:nvSpPr>
        <p:spPr>
          <a:xfrm>
            <a:off x="490175" y="1089360"/>
            <a:ext cx="8188603" cy="4610100"/>
          </a:xfrm>
        </p:spPr>
        <p:txBody>
          <a:bodyPr/>
          <a:lstStyle/>
          <a:p>
            <a:r>
              <a:rPr lang="en-CA" sz="2400" dirty="0" smtClean="0">
                <a:solidFill>
                  <a:srgbClr val="F27F13"/>
                </a:solidFill>
              </a:rPr>
              <a:t>Objective:</a:t>
            </a:r>
          </a:p>
          <a:p>
            <a:pPr marL="342900" lvl="1" indent="-342900">
              <a:buFont typeface="Wingdings" panose="05000000000000000000" pitchFamily="2" charset="2"/>
              <a:buChar char="§"/>
            </a:pPr>
            <a:r>
              <a:rPr lang="en-US" sz="2200" u="sng" dirty="0" smtClean="0"/>
              <a:t>A clear goal </a:t>
            </a:r>
            <a:r>
              <a:rPr lang="en-US" sz="2200" dirty="0" smtClean="0"/>
              <a:t>for PLAN: Improve </a:t>
            </a:r>
            <a:r>
              <a:rPr lang="en-US" sz="2200" dirty="0"/>
              <a:t>income security for people with disabilities </a:t>
            </a:r>
            <a:r>
              <a:rPr lang="en-US" sz="2200" dirty="0" smtClean="0"/>
              <a:t> </a:t>
            </a:r>
            <a:endParaRPr lang="en-US" sz="2200" dirty="0"/>
          </a:p>
          <a:p>
            <a:r>
              <a:rPr lang="en-CA" sz="2400" dirty="0" smtClean="0">
                <a:solidFill>
                  <a:srgbClr val="F27F13"/>
                </a:solidFill>
              </a:rPr>
              <a:t>Engagement Process:</a:t>
            </a:r>
          </a:p>
          <a:p>
            <a:pPr marL="342900" indent="-342900">
              <a:buFont typeface="Wingdings" panose="05000000000000000000" pitchFamily="2" charset="2"/>
              <a:buChar char="§"/>
            </a:pPr>
            <a:r>
              <a:rPr lang="en-CA" sz="2200" dirty="0" smtClean="0"/>
              <a:t>Long-term engagement with government (10 years) to facilitate the introduction of a new savings vehicle (RDSP)</a:t>
            </a:r>
          </a:p>
          <a:p>
            <a:pPr marL="342900" indent="-342900">
              <a:buFont typeface="Wingdings" panose="05000000000000000000" pitchFamily="2" charset="2"/>
              <a:buChar char="§"/>
            </a:pPr>
            <a:r>
              <a:rPr lang="en-CA" sz="2200" dirty="0" smtClean="0"/>
              <a:t>In-house work on technical elements to help design the proposed model</a:t>
            </a:r>
          </a:p>
          <a:p>
            <a:r>
              <a:rPr lang="en-CA" sz="2400" dirty="0" smtClean="0">
                <a:solidFill>
                  <a:srgbClr val="F27F13"/>
                </a:solidFill>
              </a:rPr>
              <a:t>Instructive Learnings:</a:t>
            </a:r>
            <a:endParaRPr lang="en-CA" sz="2400" dirty="0">
              <a:solidFill>
                <a:srgbClr val="F27F13"/>
              </a:solidFill>
            </a:endParaRPr>
          </a:p>
          <a:p>
            <a:pPr marL="342900" indent="-342900">
              <a:buFont typeface="Wingdings" panose="05000000000000000000" pitchFamily="2" charset="2"/>
              <a:buChar char="§"/>
            </a:pPr>
            <a:r>
              <a:rPr lang="en-CA" sz="2200" dirty="0" smtClean="0"/>
              <a:t>  Constantly meeting new players in the process</a:t>
            </a:r>
          </a:p>
          <a:p>
            <a:pPr marL="457200" indent="-457200">
              <a:buFont typeface="Wingdings" panose="05000000000000000000" pitchFamily="2" charset="2"/>
              <a:buChar char="§"/>
            </a:pPr>
            <a:r>
              <a:rPr lang="en-CA" sz="2200" dirty="0" smtClean="0"/>
              <a:t>Listened carefully to officials when offered “advice”</a:t>
            </a:r>
          </a:p>
          <a:p>
            <a:pPr marL="457200" indent="-457200">
              <a:buFont typeface="Wingdings" panose="05000000000000000000" pitchFamily="2" charset="2"/>
              <a:buChar char="§"/>
            </a:pPr>
            <a:r>
              <a:rPr lang="en-CA" sz="2200" dirty="0" smtClean="0"/>
              <a:t>Secured champions within government</a:t>
            </a:r>
          </a:p>
          <a:p>
            <a:pPr marL="457200" indent="-457200">
              <a:buFont typeface="Wingdings" panose="05000000000000000000" pitchFamily="2" charset="2"/>
              <a:buChar char="§"/>
            </a:pPr>
            <a:r>
              <a:rPr lang="en-CA" sz="2200" dirty="0" smtClean="0"/>
              <a:t>DIY Public Policy and persistence </a:t>
            </a:r>
            <a:endParaRPr lang="en-CA" sz="2200" b="1" dirty="0" smtClean="0"/>
          </a:p>
          <a:p>
            <a:pPr marL="457200" indent="-457200">
              <a:buFont typeface="Wingdings" panose="05000000000000000000" pitchFamily="2" charset="2"/>
              <a:buChar char="§"/>
            </a:pPr>
            <a:r>
              <a:rPr lang="en-CA" sz="2200" dirty="0" smtClean="0"/>
              <a:t>Public thanks and recognition</a:t>
            </a:r>
            <a:endParaRPr lang="en-CA" sz="2200" dirty="0"/>
          </a:p>
        </p:txBody>
      </p:sp>
    </p:spTree>
    <p:extLst>
      <p:ext uri="{BB962C8B-B14F-4D97-AF65-F5344CB8AC3E}">
        <p14:creationId xmlns:p14="http://schemas.microsoft.com/office/powerpoint/2010/main" val="3070640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0200"/>
            <a:ext cx="7858125" cy="710283"/>
          </a:xfrm>
        </p:spPr>
        <p:txBody>
          <a:bodyPr/>
          <a:lstStyle/>
          <a:p>
            <a:r>
              <a:rPr lang="en-US" dirty="0" smtClean="0"/>
              <a:t>Why is it important?</a:t>
            </a:r>
            <a:endParaRPr lang="en-US" dirty="0"/>
          </a:p>
        </p:txBody>
      </p:sp>
      <p:sp>
        <p:nvSpPr>
          <p:cNvPr id="10" name="Content Placeholder 9"/>
          <p:cNvSpPr>
            <a:spLocks noGrp="1"/>
          </p:cNvSpPr>
          <p:nvPr>
            <p:ph sz="quarter" idx="10"/>
          </p:nvPr>
        </p:nvSpPr>
        <p:spPr>
          <a:xfrm>
            <a:off x="457199" y="1268767"/>
            <a:ext cx="8203759" cy="5068178"/>
          </a:xfrm>
        </p:spPr>
        <p:txBody>
          <a:bodyPr/>
          <a:lstStyle/>
          <a:p>
            <a:pPr marL="457200" indent="-457200">
              <a:buFont typeface="Wingdings" panose="05000000000000000000" pitchFamily="2" charset="2"/>
              <a:buChar char="§"/>
            </a:pPr>
            <a:r>
              <a:rPr lang="en-US" sz="2800" dirty="0" smtClean="0"/>
              <a:t>Critical to advancing mission and effecting change </a:t>
            </a:r>
          </a:p>
          <a:p>
            <a:pPr marL="457200" indent="-457200">
              <a:buFont typeface="Wingdings" panose="05000000000000000000" pitchFamily="2" charset="2"/>
              <a:buChar char="§"/>
            </a:pPr>
            <a:endParaRPr lang="en-CA" sz="1200" dirty="0"/>
          </a:p>
          <a:p>
            <a:pPr marL="457200" indent="-457200">
              <a:buFont typeface="Wingdings" panose="05000000000000000000" pitchFamily="2" charset="2"/>
              <a:buChar char="§"/>
            </a:pPr>
            <a:r>
              <a:rPr lang="en-US" sz="2800" dirty="0"/>
              <a:t>Broaden your perspective of issue / </a:t>
            </a:r>
            <a:r>
              <a:rPr lang="en-US" sz="2800" dirty="0" smtClean="0"/>
              <a:t>challenge</a:t>
            </a:r>
          </a:p>
          <a:p>
            <a:pPr marL="457200" indent="-457200">
              <a:buFont typeface="Wingdings" panose="05000000000000000000" pitchFamily="2" charset="2"/>
              <a:buChar char="§"/>
            </a:pPr>
            <a:endParaRPr lang="en-CA" sz="1200" dirty="0"/>
          </a:p>
          <a:p>
            <a:pPr marL="457200" indent="-457200">
              <a:buFont typeface="Wingdings" panose="05000000000000000000" pitchFamily="2" charset="2"/>
              <a:buChar char="§"/>
            </a:pPr>
            <a:r>
              <a:rPr lang="en-US" sz="2800" dirty="0"/>
              <a:t>Major change always involves some type of change by </a:t>
            </a:r>
            <a:r>
              <a:rPr lang="en-US" sz="2800" dirty="0" smtClean="0"/>
              <a:t>authority</a:t>
            </a:r>
          </a:p>
          <a:p>
            <a:pPr marL="457200" indent="-457200">
              <a:buFont typeface="Wingdings" panose="05000000000000000000" pitchFamily="2" charset="2"/>
              <a:buChar char="§"/>
            </a:pPr>
            <a:endParaRPr lang="en-CA" sz="1200" dirty="0"/>
          </a:p>
          <a:p>
            <a:pPr marL="457200" indent="-457200">
              <a:buFont typeface="Wingdings" panose="05000000000000000000" pitchFamily="2" charset="2"/>
              <a:buChar char="§"/>
            </a:pPr>
            <a:r>
              <a:rPr lang="en-US" sz="2800" dirty="0"/>
              <a:t>A vehicle to get closer and more involved in broader </a:t>
            </a:r>
            <a:r>
              <a:rPr lang="en-US" sz="2800" dirty="0" smtClean="0"/>
              <a:t>community</a:t>
            </a:r>
          </a:p>
          <a:p>
            <a:endParaRPr lang="en-CA" sz="1100" dirty="0"/>
          </a:p>
          <a:p>
            <a:pPr marL="457200" indent="-457200">
              <a:buFont typeface="Wingdings" panose="05000000000000000000" pitchFamily="2" charset="2"/>
              <a:buChar char="§"/>
            </a:pPr>
            <a:r>
              <a:rPr lang="en-US" sz="2800" dirty="0"/>
              <a:t>Engagement and </a:t>
            </a:r>
            <a:r>
              <a:rPr lang="en-US" sz="2800" dirty="0" smtClean="0"/>
              <a:t>relationship </a:t>
            </a:r>
            <a:r>
              <a:rPr lang="en-US" sz="2800" dirty="0"/>
              <a:t>building as investment</a:t>
            </a:r>
            <a:endParaRPr lang="en-CA" sz="2800" dirty="0"/>
          </a:p>
        </p:txBody>
      </p:sp>
    </p:spTree>
    <p:extLst>
      <p:ext uri="{BB962C8B-B14F-4D97-AF65-F5344CB8AC3E}">
        <p14:creationId xmlns:p14="http://schemas.microsoft.com/office/powerpoint/2010/main" val="23139305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7858125" cy="1116280"/>
          </a:xfrm>
        </p:spPr>
        <p:txBody>
          <a:bodyPr/>
          <a:lstStyle/>
          <a:p>
            <a:pPr marL="342900" lvl="0" indent="-342900">
              <a:spcBef>
                <a:spcPct val="20000"/>
              </a:spcBef>
            </a:pPr>
            <a:r>
              <a:rPr lang="en-US" dirty="0" smtClean="0"/>
              <a:t>   Who do you engage? </a:t>
            </a:r>
            <a:br>
              <a:rPr lang="en-US" dirty="0" smtClean="0"/>
            </a:br>
            <a:r>
              <a:rPr lang="en-US" sz="2800" i="1" dirty="0" smtClean="0">
                <a:solidFill>
                  <a:srgbClr val="F27F13"/>
                </a:solidFill>
                <a:ea typeface="+mn-ea"/>
                <a:cs typeface="+mn-cs"/>
              </a:rPr>
              <a:t>Policy makers, practitioners and the public</a:t>
            </a:r>
            <a:endParaRPr lang="en-US" sz="2800" i="1" dirty="0"/>
          </a:p>
        </p:txBody>
      </p:sp>
      <p:sp>
        <p:nvSpPr>
          <p:cNvPr id="12" name="Text Placeholder 11"/>
          <p:cNvSpPr>
            <a:spLocks noGrp="1"/>
          </p:cNvSpPr>
          <p:nvPr>
            <p:ph type="body" sz="quarter" idx="12"/>
          </p:nvPr>
        </p:nvSpPr>
        <p:spPr>
          <a:xfrm>
            <a:off x="457200" y="1390918"/>
            <a:ext cx="3667125" cy="4219307"/>
          </a:xfrm>
        </p:spPr>
        <p:txBody>
          <a:bodyPr/>
          <a:lstStyle/>
          <a:p>
            <a:r>
              <a:rPr lang="en-US" sz="1800" dirty="0">
                <a:solidFill>
                  <a:schemeClr val="tx1"/>
                </a:solidFill>
              </a:rPr>
              <a:t>Governments</a:t>
            </a:r>
            <a:endParaRPr lang="en-CA" sz="1800" dirty="0">
              <a:solidFill>
                <a:schemeClr val="tx1"/>
              </a:solidFill>
            </a:endParaRPr>
          </a:p>
          <a:p>
            <a:pPr lvl="1"/>
            <a:r>
              <a:rPr lang="en-US" sz="1600" dirty="0" smtClean="0">
                <a:solidFill>
                  <a:schemeClr val="tx1"/>
                </a:solidFill>
              </a:rPr>
              <a:t>Local </a:t>
            </a:r>
            <a:r>
              <a:rPr lang="en-US" sz="1600" dirty="0">
                <a:solidFill>
                  <a:schemeClr val="tx1"/>
                </a:solidFill>
              </a:rPr>
              <a:t>/ Municipal</a:t>
            </a:r>
            <a:endParaRPr lang="en-CA" sz="1600" dirty="0">
              <a:solidFill>
                <a:schemeClr val="tx1"/>
              </a:solidFill>
            </a:endParaRPr>
          </a:p>
          <a:p>
            <a:pPr lvl="1"/>
            <a:r>
              <a:rPr lang="en-US" sz="1600" dirty="0">
                <a:solidFill>
                  <a:schemeClr val="tx1"/>
                </a:solidFill>
              </a:rPr>
              <a:t>Provincial </a:t>
            </a:r>
            <a:endParaRPr lang="en-CA" sz="1600" dirty="0" smtClean="0">
              <a:solidFill>
                <a:schemeClr val="tx1"/>
              </a:solidFill>
            </a:endParaRPr>
          </a:p>
          <a:p>
            <a:pPr lvl="1"/>
            <a:r>
              <a:rPr lang="en-US" sz="1600" dirty="0" smtClean="0">
                <a:solidFill>
                  <a:schemeClr val="tx1"/>
                </a:solidFill>
              </a:rPr>
              <a:t>Federal</a:t>
            </a:r>
            <a:endParaRPr lang="en-CA" sz="1600" dirty="0" smtClean="0">
              <a:solidFill>
                <a:schemeClr val="tx1"/>
              </a:solidFill>
            </a:endParaRPr>
          </a:p>
          <a:p>
            <a:pPr marL="0" indent="0">
              <a:buNone/>
            </a:pPr>
            <a:r>
              <a:rPr lang="en-US" sz="1800" dirty="0" smtClean="0">
                <a:solidFill>
                  <a:schemeClr val="tx1"/>
                </a:solidFill>
              </a:rPr>
              <a:t> </a:t>
            </a:r>
            <a:endParaRPr lang="en-CA" sz="1800" dirty="0" smtClean="0">
              <a:solidFill>
                <a:schemeClr val="tx1"/>
              </a:solidFill>
            </a:endParaRPr>
          </a:p>
          <a:p>
            <a:r>
              <a:rPr lang="en-US" sz="1800" dirty="0" smtClean="0">
                <a:solidFill>
                  <a:schemeClr val="tx1"/>
                </a:solidFill>
              </a:rPr>
              <a:t>Other </a:t>
            </a:r>
            <a:r>
              <a:rPr lang="en-US" sz="1800" dirty="0" err="1" smtClean="0">
                <a:solidFill>
                  <a:schemeClr val="tx1"/>
                </a:solidFill>
              </a:rPr>
              <a:t>Parapublic</a:t>
            </a:r>
            <a:r>
              <a:rPr lang="en-US" sz="1800" dirty="0" smtClean="0">
                <a:solidFill>
                  <a:schemeClr val="tx1"/>
                </a:solidFill>
              </a:rPr>
              <a:t> and Public Authorities</a:t>
            </a:r>
            <a:endParaRPr lang="en-CA" sz="1800" dirty="0" smtClean="0">
              <a:solidFill>
                <a:schemeClr val="tx1"/>
              </a:solidFill>
            </a:endParaRPr>
          </a:p>
          <a:p>
            <a:pPr lvl="1"/>
            <a:r>
              <a:rPr lang="en-US" sz="1600" dirty="0">
                <a:solidFill>
                  <a:schemeClr val="tx1"/>
                </a:solidFill>
              </a:rPr>
              <a:t>	</a:t>
            </a:r>
            <a:r>
              <a:rPr lang="en-US" sz="1600" dirty="0" smtClean="0">
                <a:solidFill>
                  <a:schemeClr val="tx1"/>
                </a:solidFill>
              </a:rPr>
              <a:t>Hospitals</a:t>
            </a:r>
          </a:p>
          <a:p>
            <a:pPr lvl="1"/>
            <a:r>
              <a:rPr lang="en-US" sz="1600" dirty="0"/>
              <a:t> </a:t>
            </a:r>
            <a:r>
              <a:rPr lang="en-US" sz="1600" dirty="0" smtClean="0"/>
              <a:t>   </a:t>
            </a:r>
            <a:r>
              <a:rPr lang="en-US" sz="1600" dirty="0" smtClean="0">
                <a:solidFill>
                  <a:schemeClr val="tx1"/>
                </a:solidFill>
              </a:rPr>
              <a:t>Health </a:t>
            </a:r>
            <a:r>
              <a:rPr lang="en-US" sz="1600" dirty="0">
                <a:solidFill>
                  <a:schemeClr val="tx1"/>
                </a:solidFill>
              </a:rPr>
              <a:t>Authorities</a:t>
            </a:r>
            <a:endParaRPr lang="en-CA" sz="1600" dirty="0">
              <a:solidFill>
                <a:schemeClr val="tx1"/>
              </a:solidFill>
            </a:endParaRPr>
          </a:p>
          <a:p>
            <a:pPr lvl="1"/>
            <a:r>
              <a:rPr lang="en-US" sz="1600" dirty="0">
                <a:solidFill>
                  <a:schemeClr val="tx1"/>
                </a:solidFill>
              </a:rPr>
              <a:t>	School Boards</a:t>
            </a:r>
            <a:endParaRPr lang="en-CA" sz="1600" dirty="0">
              <a:solidFill>
                <a:schemeClr val="tx1"/>
              </a:solidFill>
            </a:endParaRPr>
          </a:p>
          <a:p>
            <a:pPr lvl="1"/>
            <a:r>
              <a:rPr lang="en-US" sz="1600" dirty="0">
                <a:solidFill>
                  <a:schemeClr val="tx1"/>
                </a:solidFill>
              </a:rPr>
              <a:t>	Conservation </a:t>
            </a:r>
            <a:r>
              <a:rPr lang="en-US" sz="1600" dirty="0" smtClean="0">
                <a:solidFill>
                  <a:schemeClr val="tx1"/>
                </a:solidFill>
              </a:rPr>
              <a:t>Authorities</a:t>
            </a:r>
          </a:p>
          <a:p>
            <a:pPr lvl="1"/>
            <a:r>
              <a:rPr lang="en-US" sz="1600" dirty="0" smtClean="0">
                <a:solidFill>
                  <a:schemeClr val="tx1"/>
                </a:solidFill>
              </a:rPr>
              <a:t>    Utilities</a:t>
            </a:r>
            <a:endParaRPr lang="en-CA" sz="1600" dirty="0">
              <a:solidFill>
                <a:schemeClr val="tx1"/>
              </a:solidFill>
            </a:endParaRPr>
          </a:p>
          <a:p>
            <a:pPr lvl="1"/>
            <a:r>
              <a:rPr lang="en-US" sz="1600" dirty="0">
                <a:solidFill>
                  <a:schemeClr val="tx1"/>
                </a:solidFill>
              </a:rPr>
              <a:t>	Police Commissions</a:t>
            </a:r>
            <a:endParaRPr lang="en-CA" sz="1600" dirty="0">
              <a:solidFill>
                <a:schemeClr val="tx1"/>
              </a:solidFill>
            </a:endParaRPr>
          </a:p>
          <a:p>
            <a:pPr marL="457200" lvl="1" indent="0">
              <a:buNone/>
            </a:pPr>
            <a:endParaRPr lang="en-CA" sz="1600" dirty="0">
              <a:solidFill>
                <a:schemeClr val="tx1"/>
              </a:solidFill>
            </a:endParaRPr>
          </a:p>
          <a:p>
            <a:pPr>
              <a:buFont typeface="Courier New"/>
              <a:buChar char="o"/>
            </a:pPr>
            <a:r>
              <a:rPr lang="en-US" sz="1800" dirty="0" smtClean="0">
                <a:solidFill>
                  <a:schemeClr val="tx1"/>
                </a:solidFill>
              </a:rPr>
              <a:t>Practitioners (teachers, doctors) &amp; others who can be reached directly</a:t>
            </a:r>
            <a:endParaRPr lang="en-US" sz="1800" dirty="0">
              <a:solidFill>
                <a:schemeClr val="tx1"/>
              </a:solidFill>
            </a:endParaRPr>
          </a:p>
        </p:txBody>
      </p:sp>
      <p:sp>
        <p:nvSpPr>
          <p:cNvPr id="13" name="Text Placeholder 12"/>
          <p:cNvSpPr>
            <a:spLocks noGrp="1"/>
          </p:cNvSpPr>
          <p:nvPr>
            <p:ph type="body" sz="quarter" idx="13"/>
          </p:nvPr>
        </p:nvSpPr>
        <p:spPr>
          <a:xfrm>
            <a:off x="4276725" y="1390918"/>
            <a:ext cx="4558182" cy="4219307"/>
          </a:xfrm>
        </p:spPr>
        <p:txBody>
          <a:bodyPr/>
          <a:lstStyle/>
          <a:p>
            <a:r>
              <a:rPr lang="en-US" sz="1800" dirty="0" smtClean="0">
                <a:solidFill>
                  <a:schemeClr val="tx1"/>
                </a:solidFill>
              </a:rPr>
              <a:t>Corporate, </a:t>
            </a:r>
            <a:r>
              <a:rPr lang="en-US" sz="1800" dirty="0">
                <a:solidFill>
                  <a:schemeClr val="tx1"/>
                </a:solidFill>
              </a:rPr>
              <a:t>Professional and Trade Interests</a:t>
            </a:r>
            <a:endParaRPr lang="en-CA" sz="1800" dirty="0">
              <a:solidFill>
                <a:schemeClr val="tx1"/>
              </a:solidFill>
            </a:endParaRPr>
          </a:p>
          <a:p>
            <a:pPr lvl="1"/>
            <a:r>
              <a:rPr lang="en-US" sz="1600" b="0" dirty="0">
                <a:solidFill>
                  <a:schemeClr val="tx1"/>
                </a:solidFill>
              </a:rPr>
              <a:t>Professional Associations</a:t>
            </a:r>
            <a:endParaRPr lang="en-CA" sz="1600" b="0" dirty="0">
              <a:solidFill>
                <a:schemeClr val="tx1"/>
              </a:solidFill>
            </a:endParaRPr>
          </a:p>
          <a:p>
            <a:pPr lvl="1"/>
            <a:r>
              <a:rPr lang="en-US" sz="1600" b="0" dirty="0">
                <a:solidFill>
                  <a:schemeClr val="tx1"/>
                </a:solidFill>
              </a:rPr>
              <a:t>Professional Regulators</a:t>
            </a:r>
            <a:endParaRPr lang="en-CA" sz="1600" b="0" dirty="0">
              <a:solidFill>
                <a:schemeClr val="tx1"/>
              </a:solidFill>
            </a:endParaRPr>
          </a:p>
          <a:p>
            <a:pPr lvl="1"/>
            <a:r>
              <a:rPr lang="en-US" sz="1600" b="0" dirty="0">
                <a:solidFill>
                  <a:schemeClr val="tx1"/>
                </a:solidFill>
              </a:rPr>
              <a:t>Practitioner Groups		</a:t>
            </a:r>
            <a:endParaRPr lang="en-CA" sz="1600" b="0" dirty="0">
              <a:solidFill>
                <a:schemeClr val="tx1"/>
              </a:solidFill>
            </a:endParaRPr>
          </a:p>
          <a:p>
            <a:pPr lvl="1"/>
            <a:r>
              <a:rPr lang="en-US" sz="1600" b="0" dirty="0">
                <a:solidFill>
                  <a:schemeClr val="tx1"/>
                </a:solidFill>
              </a:rPr>
              <a:t>Corporations</a:t>
            </a:r>
            <a:endParaRPr lang="en-CA" sz="1600" b="0" dirty="0">
              <a:solidFill>
                <a:schemeClr val="tx1"/>
              </a:solidFill>
            </a:endParaRPr>
          </a:p>
          <a:p>
            <a:pPr lvl="1"/>
            <a:r>
              <a:rPr lang="en-US" sz="1600" b="0" dirty="0">
                <a:solidFill>
                  <a:schemeClr val="tx1"/>
                </a:solidFill>
              </a:rPr>
              <a:t>Trade and Industry Associations</a:t>
            </a:r>
            <a:endParaRPr lang="en-CA" sz="1600" b="0" dirty="0">
              <a:solidFill>
                <a:schemeClr val="tx1"/>
              </a:solidFill>
            </a:endParaRPr>
          </a:p>
          <a:p>
            <a:pPr lvl="1"/>
            <a:r>
              <a:rPr lang="en-US" sz="1600" b="0" dirty="0">
                <a:solidFill>
                  <a:schemeClr val="tx1"/>
                </a:solidFill>
              </a:rPr>
              <a:t>Trade and Public Service Unions </a:t>
            </a:r>
            <a:r>
              <a:rPr lang="en-US" sz="2000" dirty="0">
                <a:solidFill>
                  <a:schemeClr val="tx1"/>
                </a:solidFill>
              </a:rPr>
              <a:t>	</a:t>
            </a:r>
            <a:endParaRPr lang="en-CA" sz="2000" dirty="0">
              <a:solidFill>
                <a:schemeClr val="tx1"/>
              </a:solidFill>
            </a:endParaRPr>
          </a:p>
          <a:p>
            <a:pPr marL="0" indent="0">
              <a:buNone/>
            </a:pPr>
            <a:endParaRPr lang="en-CA" sz="1600" dirty="0">
              <a:solidFill>
                <a:schemeClr val="tx1"/>
              </a:solidFill>
            </a:endParaRPr>
          </a:p>
          <a:p>
            <a:r>
              <a:rPr lang="en-US" sz="1800" dirty="0">
                <a:solidFill>
                  <a:schemeClr val="tx1"/>
                </a:solidFill>
              </a:rPr>
              <a:t>Civil Society</a:t>
            </a:r>
            <a:endParaRPr lang="en-CA" sz="1800" dirty="0">
              <a:solidFill>
                <a:schemeClr val="tx1"/>
              </a:solidFill>
            </a:endParaRPr>
          </a:p>
          <a:p>
            <a:pPr lvl="1"/>
            <a:r>
              <a:rPr lang="en-US" sz="1600" dirty="0">
                <a:solidFill>
                  <a:schemeClr val="tx1"/>
                </a:solidFill>
              </a:rPr>
              <a:t>	</a:t>
            </a:r>
            <a:r>
              <a:rPr lang="en-US" sz="1600" b="0" dirty="0">
                <a:solidFill>
                  <a:schemeClr val="tx1"/>
                </a:solidFill>
              </a:rPr>
              <a:t>Faith-Based Organizations</a:t>
            </a:r>
            <a:endParaRPr lang="en-CA" sz="1600" b="0" dirty="0">
              <a:solidFill>
                <a:schemeClr val="tx1"/>
              </a:solidFill>
            </a:endParaRPr>
          </a:p>
          <a:p>
            <a:pPr lvl="1"/>
            <a:r>
              <a:rPr lang="en-US" sz="1600" b="0" dirty="0">
                <a:solidFill>
                  <a:schemeClr val="tx1"/>
                </a:solidFill>
              </a:rPr>
              <a:t>	Environmental / Conservation Groups</a:t>
            </a:r>
            <a:endParaRPr lang="en-CA" sz="1600" b="0" dirty="0">
              <a:solidFill>
                <a:schemeClr val="tx1"/>
              </a:solidFill>
            </a:endParaRPr>
          </a:p>
          <a:p>
            <a:pPr lvl="1"/>
            <a:r>
              <a:rPr lang="en-US" sz="1600" b="0" dirty="0">
                <a:solidFill>
                  <a:schemeClr val="tx1"/>
                </a:solidFill>
              </a:rPr>
              <a:t>	Social Justice NGOs</a:t>
            </a:r>
            <a:endParaRPr lang="en-CA" sz="1600" b="0" dirty="0">
              <a:solidFill>
                <a:schemeClr val="tx1"/>
              </a:solidFill>
            </a:endParaRPr>
          </a:p>
          <a:p>
            <a:pPr lvl="1"/>
            <a:r>
              <a:rPr lang="en-US" sz="1600" b="0" dirty="0">
                <a:solidFill>
                  <a:schemeClr val="tx1"/>
                </a:solidFill>
              </a:rPr>
              <a:t>	Charities</a:t>
            </a:r>
            <a:endParaRPr lang="en-CA" sz="1600" b="0" dirty="0">
              <a:solidFill>
                <a:schemeClr val="tx1"/>
              </a:solidFill>
            </a:endParaRPr>
          </a:p>
          <a:p>
            <a:pPr lvl="1"/>
            <a:r>
              <a:rPr lang="en-US" sz="1600" b="0" dirty="0">
                <a:solidFill>
                  <a:schemeClr val="tx1"/>
                </a:solidFill>
              </a:rPr>
              <a:t>	Community Associations</a:t>
            </a:r>
            <a:endParaRPr lang="en-CA" sz="1600" b="0" dirty="0">
              <a:solidFill>
                <a:schemeClr val="tx1"/>
              </a:solidFill>
            </a:endParaRPr>
          </a:p>
          <a:p>
            <a:pPr lvl="1"/>
            <a:r>
              <a:rPr lang="en-US" sz="1600" b="0" dirty="0">
                <a:solidFill>
                  <a:schemeClr val="tx1"/>
                </a:solidFill>
              </a:rPr>
              <a:t>	Service Organizations</a:t>
            </a:r>
            <a:endParaRPr lang="en-CA" sz="1600" b="0" dirty="0">
              <a:solidFill>
                <a:schemeClr val="tx1"/>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7858125" cy="1116280"/>
          </a:xfrm>
        </p:spPr>
        <p:txBody>
          <a:bodyPr/>
          <a:lstStyle/>
          <a:p>
            <a:pPr marL="342900" lvl="0" indent="-342900">
              <a:spcBef>
                <a:spcPct val="20000"/>
              </a:spcBef>
            </a:pPr>
            <a:r>
              <a:rPr lang="en-US" dirty="0" smtClean="0"/>
              <a:t>   Who do you engage? </a:t>
            </a:r>
            <a:br>
              <a:rPr lang="en-US" dirty="0" smtClean="0"/>
            </a:br>
            <a:r>
              <a:rPr lang="en-US" sz="2800" i="1" dirty="0" smtClean="0">
                <a:solidFill>
                  <a:srgbClr val="F27F13"/>
                </a:solidFill>
                <a:ea typeface="+mn-ea"/>
                <a:cs typeface="+mn-cs"/>
              </a:rPr>
              <a:t>Policy makers, practitioners and the public</a:t>
            </a:r>
            <a:endParaRPr lang="en-US" sz="2800" i="1" dirty="0"/>
          </a:p>
        </p:txBody>
      </p:sp>
      <p:sp>
        <p:nvSpPr>
          <p:cNvPr id="13" name="Text Placeholder 12"/>
          <p:cNvSpPr>
            <a:spLocks noGrp="1"/>
          </p:cNvSpPr>
          <p:nvPr>
            <p:ph type="body" sz="quarter" idx="13"/>
          </p:nvPr>
        </p:nvSpPr>
        <p:spPr>
          <a:xfrm>
            <a:off x="457200" y="1072230"/>
            <a:ext cx="8377707" cy="4219307"/>
          </a:xfrm>
        </p:spPr>
        <p:txBody>
          <a:bodyPr/>
          <a:lstStyle/>
          <a:p>
            <a:pPr marL="0" indent="0">
              <a:buNone/>
            </a:pPr>
            <a:endParaRPr lang="en-US" sz="2200" dirty="0" smtClean="0">
              <a:solidFill>
                <a:schemeClr val="tx1"/>
              </a:solidFill>
            </a:endParaRPr>
          </a:p>
          <a:p>
            <a:pPr marL="0" indent="0">
              <a:buNone/>
            </a:pPr>
            <a:r>
              <a:rPr lang="en-US" sz="2000" dirty="0" smtClean="0">
                <a:solidFill>
                  <a:schemeClr val="tx1"/>
                </a:solidFill>
              </a:rPr>
              <a:t>To know who to engage, ask key questions, such as:</a:t>
            </a:r>
          </a:p>
          <a:p>
            <a:pPr lvl="0"/>
            <a:r>
              <a:rPr lang="en-CA" sz="2000" dirty="0">
                <a:solidFill>
                  <a:schemeClr val="tx1"/>
                </a:solidFill>
              </a:rPr>
              <a:t>Who can help influence others on this issue? </a:t>
            </a:r>
          </a:p>
          <a:p>
            <a:pPr lvl="0"/>
            <a:r>
              <a:rPr lang="en-CA" sz="2000" dirty="0">
                <a:solidFill>
                  <a:schemeClr val="tx1"/>
                </a:solidFill>
              </a:rPr>
              <a:t>Who is likely to help you in the effort? </a:t>
            </a:r>
          </a:p>
          <a:p>
            <a:pPr lvl="0"/>
            <a:r>
              <a:rPr lang="en-CA" sz="2000" dirty="0">
                <a:solidFill>
                  <a:schemeClr val="tx1"/>
                </a:solidFill>
              </a:rPr>
              <a:t>What other organizations or considerations must you take into account? </a:t>
            </a:r>
          </a:p>
          <a:p>
            <a:endParaRPr lang="en-US" sz="2000" dirty="0">
              <a:solidFill>
                <a:schemeClr val="tx1"/>
              </a:solidFill>
            </a:endParaRPr>
          </a:p>
          <a:p>
            <a:r>
              <a:rPr lang="en-US" sz="2000" dirty="0" smtClean="0">
                <a:solidFill>
                  <a:schemeClr val="tx1"/>
                </a:solidFill>
              </a:rPr>
              <a:t>If you are unsure, ask for advice from others in your field, or consult open sources of information to see who in politics and public service may have influence on your issue area. For example, you could search key terms, names or offices in contact databases, e.g.:</a:t>
            </a:r>
          </a:p>
          <a:p>
            <a:pPr lvl="1"/>
            <a:r>
              <a:rPr lang="en-CA" sz="2000" b="0" dirty="0" smtClean="0">
                <a:hlinkClick r:id="rId2"/>
              </a:rPr>
              <a:t>GEDS (Government Electronic Directory Service) </a:t>
            </a:r>
            <a:r>
              <a:rPr lang="en-CA" sz="2000" b="0" dirty="0" smtClean="0">
                <a:solidFill>
                  <a:schemeClr val="tx1"/>
                </a:solidFill>
              </a:rPr>
              <a:t>-</a:t>
            </a:r>
            <a:r>
              <a:rPr lang="en-CA" sz="2000" b="0" dirty="0" smtClean="0"/>
              <a:t> </a:t>
            </a:r>
            <a:r>
              <a:rPr lang="en-CA" sz="2000" b="0" dirty="0" smtClean="0">
                <a:solidFill>
                  <a:schemeClr val="tx1"/>
                </a:solidFill>
              </a:rPr>
              <a:t>Federal</a:t>
            </a:r>
            <a:endParaRPr lang="en-US" sz="2000" b="0" dirty="0" smtClean="0">
              <a:solidFill>
                <a:schemeClr val="tx1"/>
              </a:solidFill>
            </a:endParaRPr>
          </a:p>
          <a:p>
            <a:pPr lvl="1"/>
            <a:r>
              <a:rPr lang="en-US" sz="2000" b="0" dirty="0" smtClean="0">
                <a:hlinkClick r:id="rId3"/>
              </a:rPr>
              <a:t>INFO-GO</a:t>
            </a:r>
            <a:r>
              <a:rPr lang="en-US" sz="2000" b="0" dirty="0" smtClean="0"/>
              <a:t> </a:t>
            </a:r>
            <a:r>
              <a:rPr lang="en-US" sz="2000" b="0" dirty="0" smtClean="0">
                <a:solidFill>
                  <a:schemeClr val="tx1"/>
                </a:solidFill>
              </a:rPr>
              <a:t>– Ontario</a:t>
            </a:r>
          </a:p>
          <a:p>
            <a:pPr marL="457200" lvl="1" indent="0">
              <a:buNone/>
            </a:pPr>
            <a:endParaRPr lang="en-US" sz="2000" b="0" dirty="0"/>
          </a:p>
          <a:p>
            <a:r>
              <a:rPr lang="en-US" sz="2000" b="1" dirty="0" smtClean="0">
                <a:solidFill>
                  <a:schemeClr val="tx1"/>
                </a:solidFill>
              </a:rPr>
              <a:t>During the workshop, we will ask you to put together a preliminary list of people you think you may want to engage. Please come prepared with some ideas.</a:t>
            </a:r>
          </a:p>
        </p:txBody>
      </p:sp>
    </p:spTree>
    <p:extLst>
      <p:ext uri="{BB962C8B-B14F-4D97-AF65-F5344CB8AC3E}">
        <p14:creationId xmlns:p14="http://schemas.microsoft.com/office/powerpoint/2010/main" val="16333562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28978"/>
            <a:ext cx="8346469" cy="887412"/>
          </a:xfrm>
        </p:spPr>
        <p:txBody>
          <a:bodyPr/>
          <a:lstStyle/>
          <a:p>
            <a:r>
              <a:rPr lang="en-US" sz="3200" dirty="0" smtClean="0"/>
              <a:t>Other Types of Engagement </a:t>
            </a:r>
            <a:br>
              <a:rPr lang="en-US" sz="3200" dirty="0" smtClean="0"/>
            </a:br>
            <a:endParaRPr lang="en-US" sz="3200" dirty="0"/>
          </a:p>
        </p:txBody>
      </p:sp>
      <p:sp>
        <p:nvSpPr>
          <p:cNvPr id="10" name="Content Placeholder 9"/>
          <p:cNvSpPr>
            <a:spLocks noGrp="1"/>
          </p:cNvSpPr>
          <p:nvPr>
            <p:ph sz="quarter" idx="10"/>
          </p:nvPr>
        </p:nvSpPr>
        <p:spPr>
          <a:xfrm>
            <a:off x="457200" y="1216390"/>
            <a:ext cx="8133008" cy="5019138"/>
          </a:xfrm>
        </p:spPr>
        <p:txBody>
          <a:bodyPr/>
          <a:lstStyle/>
          <a:p>
            <a:r>
              <a:rPr lang="en-US" sz="2800" dirty="0" smtClean="0">
                <a:solidFill>
                  <a:srgbClr val="FF6600"/>
                </a:solidFill>
              </a:rPr>
              <a:t>Not the focus of this module, but possibly part of later stages of engagement efforts:</a:t>
            </a:r>
          </a:p>
          <a:p>
            <a:endParaRPr lang="en-US" sz="2800" dirty="0" smtClean="0"/>
          </a:p>
          <a:p>
            <a:pPr marL="457200" indent="-457200">
              <a:buFont typeface="Wingdings" panose="05000000000000000000" pitchFamily="2" charset="2"/>
              <a:buChar char="§"/>
            </a:pPr>
            <a:r>
              <a:rPr lang="en-US" sz="2800" dirty="0" smtClean="0"/>
              <a:t>Litigation</a:t>
            </a:r>
            <a:endParaRPr lang="en-CA" sz="2800" dirty="0"/>
          </a:p>
          <a:p>
            <a:pPr marL="457200" indent="-457200">
              <a:buFont typeface="Wingdings" panose="05000000000000000000" pitchFamily="2" charset="2"/>
              <a:buChar char="§"/>
            </a:pPr>
            <a:r>
              <a:rPr lang="en-US" sz="2800" dirty="0" smtClean="0"/>
              <a:t>Direct </a:t>
            </a:r>
            <a:r>
              <a:rPr lang="en-US" sz="2800" dirty="0"/>
              <a:t>Action / Civil </a:t>
            </a:r>
            <a:r>
              <a:rPr lang="en-US" sz="2800" dirty="0" smtClean="0"/>
              <a:t>Disobedience</a:t>
            </a:r>
            <a:endParaRPr lang="en-CA" sz="2800" dirty="0"/>
          </a:p>
          <a:p>
            <a:pPr marL="457200" indent="-457200">
              <a:buFont typeface="Wingdings" panose="05000000000000000000" pitchFamily="2" charset="2"/>
              <a:buChar char="§"/>
            </a:pPr>
            <a:r>
              <a:rPr lang="en-US" sz="2800" dirty="0" smtClean="0"/>
              <a:t>Grass </a:t>
            </a:r>
            <a:r>
              <a:rPr lang="en-US" sz="2800" dirty="0"/>
              <a:t>Roots </a:t>
            </a:r>
            <a:r>
              <a:rPr lang="en-US" sz="2800" dirty="0" smtClean="0"/>
              <a:t>Advocacy</a:t>
            </a:r>
            <a:endParaRPr lang="en-CA" sz="2800" dirty="0"/>
          </a:p>
          <a:p>
            <a:pPr marL="457200" indent="-457200">
              <a:buFont typeface="Wingdings" panose="05000000000000000000" pitchFamily="2" charset="2"/>
              <a:buChar char="§"/>
            </a:pPr>
            <a:r>
              <a:rPr lang="en-US" sz="2800" dirty="0" smtClean="0"/>
              <a:t>News </a:t>
            </a:r>
            <a:r>
              <a:rPr lang="en-US" sz="2800" dirty="0"/>
              <a:t>Media / Social Media Strategies </a:t>
            </a:r>
            <a:r>
              <a:rPr lang="en-US" sz="2800" dirty="0" smtClean="0"/>
              <a:t>             </a:t>
            </a:r>
          </a:p>
          <a:p>
            <a:r>
              <a:rPr lang="en-US" sz="2800" dirty="0"/>
              <a:t> </a:t>
            </a:r>
            <a:r>
              <a:rPr lang="en-US" sz="2800" dirty="0" smtClean="0"/>
              <a:t>     (e.g. public awareness raising)</a:t>
            </a:r>
            <a:endParaRPr lang="en-CA" sz="2800" dirty="0"/>
          </a:p>
          <a:p>
            <a:pPr marL="457200" indent="-457200">
              <a:buFont typeface="Wingdings" panose="05000000000000000000" pitchFamily="2" charset="2"/>
              <a:buChar char="§"/>
            </a:pPr>
            <a:endParaRPr lang="en-CA" sz="2800" dirty="0"/>
          </a:p>
        </p:txBody>
      </p:sp>
    </p:spTree>
    <p:extLst>
      <p:ext uri="{BB962C8B-B14F-4D97-AF65-F5344CB8AC3E}">
        <p14:creationId xmlns:p14="http://schemas.microsoft.com/office/powerpoint/2010/main" val="27024995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noweave Homepage slide (#1) with log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2332</TotalTime>
  <Words>1324</Words>
  <Application>Microsoft Macintosh PowerPoint</Application>
  <PresentationFormat>On-screen Show (4:3)</PresentationFormat>
  <Paragraphs>218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Innoweave Homepage slide (#1) with logo</vt:lpstr>
      <vt:lpstr>PowerPoint Presentation</vt:lpstr>
      <vt:lpstr>PowerPoint Presentation</vt:lpstr>
      <vt:lpstr>Today’s Constructive Engagement Webinar</vt:lpstr>
      <vt:lpstr>What is Constructive Engagement?</vt:lpstr>
      <vt:lpstr>Case Study Summary: RDSP</vt:lpstr>
      <vt:lpstr>Why is it important?</vt:lpstr>
      <vt:lpstr>   Who do you engage?  Policy makers, practitioners and the public</vt:lpstr>
      <vt:lpstr>   Who do you engage?  Policy makers, practitioners and the public</vt:lpstr>
      <vt:lpstr>Other Types of Engagement  </vt:lpstr>
      <vt:lpstr>Principles of Constructive Engagement</vt:lpstr>
      <vt:lpstr>1. Clear Purpose</vt:lpstr>
      <vt:lpstr>2. Understanding the System of the Issue</vt:lpstr>
      <vt:lpstr>3. Strategic Inquiry – Empathy, Exploration and Seeking Advice</vt:lpstr>
      <vt:lpstr>4. Getting the ‘Ask’ Right</vt:lpstr>
      <vt:lpstr>5. Securing Champions and Sponsors on the Inside</vt:lpstr>
      <vt:lpstr>6. Collaboration, Coalitions and Partnering</vt:lpstr>
      <vt:lpstr>7. Do-It-Yourself Public Policy</vt:lpstr>
      <vt:lpstr>Constructive Engagement: Case studies</vt:lpstr>
      <vt:lpstr>Case Study: RDSP –Instructive Learnings</vt:lpstr>
      <vt:lpstr>Case Study: Caregivers – Instructive Learnings</vt:lpstr>
      <vt:lpstr>Case Study: Mustard – Instructive Learnings</vt:lpstr>
      <vt:lpstr>Elements of the Constructive Engagement Module</vt:lpstr>
      <vt:lpstr>About the Upcoming Constructive Engagement Workshops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zip</dc:creator>
  <cp:lastModifiedBy>Doug Brodhead</cp:lastModifiedBy>
  <cp:revision>147</cp:revision>
  <cp:lastPrinted>2014-04-14T05:36:00Z</cp:lastPrinted>
  <dcterms:created xsi:type="dcterms:W3CDTF">2011-11-03T14:55:16Z</dcterms:created>
  <dcterms:modified xsi:type="dcterms:W3CDTF">2014-09-15T15:34:51Z</dcterms:modified>
</cp:coreProperties>
</file>