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4"/>
  </p:notesMasterIdLst>
  <p:sldIdLst>
    <p:sldId id="256" r:id="rId2"/>
    <p:sldId id="257" r:id="rId3"/>
    <p:sldId id="258" r:id="rId4"/>
    <p:sldId id="259" r:id="rId5"/>
    <p:sldId id="263" r:id="rId6"/>
    <p:sldId id="261" r:id="rId7"/>
    <p:sldId id="264" r:id="rId8"/>
    <p:sldId id="265" r:id="rId9"/>
    <p:sldId id="266" r:id="rId10"/>
    <p:sldId id="267" r:id="rId11"/>
    <p:sldId id="268" r:id="rId12"/>
    <p:sldId id="270"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showGuides="1">
      <p:cViewPr varScale="1">
        <p:scale>
          <a:sx n="161" d="100"/>
          <a:sy n="161" d="100"/>
        </p:scale>
        <p:origin x="568" y="200"/>
      </p:cViewPr>
      <p:guideLst>
        <p:guide pos="576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55BDB-2B46-C64D-9E1D-AF85A586D424}" type="datetimeFigureOut">
              <a:rPr lang="en-US" smtClean="0"/>
              <a:t>6/9/20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7F771-92C9-8E45-BEEC-9AB5114AA793}" type="slidenum">
              <a:rPr lang="en-US" smtClean="0"/>
              <a:t>‹#›</a:t>
            </a:fld>
            <a:endParaRPr lang="en-US"/>
          </a:p>
        </p:txBody>
      </p:sp>
    </p:spTree>
    <p:extLst>
      <p:ext uri="{BB962C8B-B14F-4D97-AF65-F5344CB8AC3E}">
        <p14:creationId xmlns:p14="http://schemas.microsoft.com/office/powerpoint/2010/main" val="380871545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50"/>
            </a:lvl1pPr>
          </a:lstStyle>
          <a:p>
            <a:r>
              <a:rPr lang="en-US" dirty="0"/>
              <a:t>Click to edit Master title style</a:t>
            </a:r>
          </a:p>
        </p:txBody>
      </p:sp>
      <p:sp>
        <p:nvSpPr>
          <p:cNvPr id="3" name="Content Placeholder 2"/>
          <p:cNvSpPr>
            <a:spLocks noGrp="1"/>
          </p:cNvSpPr>
          <p:nvPr>
            <p:ph idx="1"/>
          </p:nvPr>
        </p:nvSpPr>
        <p:spPr/>
        <p:txBody>
          <a:bodyPr/>
          <a:lstStyle>
            <a:lvl1pPr marL="0" indent="0">
              <a:lnSpc>
                <a:spcPct val="100000"/>
              </a:lnSpc>
              <a:buNone/>
              <a:defRPr/>
            </a:lvl1pPr>
            <a:lvl2pPr marL="342900" indent="0">
              <a:lnSpc>
                <a:spcPct val="100000"/>
              </a:lnSpc>
              <a:buNone/>
              <a:defRPr/>
            </a:lvl2pPr>
            <a:lvl3pPr marL="685800" indent="0">
              <a:lnSpc>
                <a:spcPct val="100000"/>
              </a:lnSpc>
              <a:buNone/>
              <a:defRPr/>
            </a:lvl3pPr>
            <a:lvl4pPr marL="1028700" indent="0">
              <a:lnSpc>
                <a:spcPct val="100000"/>
              </a:lnSpc>
              <a:buNone/>
              <a:defRPr/>
            </a:lvl4pPr>
            <a:lvl5pPr marL="1371600" indent="0">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2748BB0-44A6-C349-95AB-FC83DD9C03F5}"/>
              </a:ext>
            </a:extLst>
          </p:cNvPr>
          <p:cNvSpPr>
            <a:spLocks noGrp="1"/>
          </p:cNvSpPr>
          <p:nvPr>
            <p:ph type="sldNum" sz="quarter" idx="12"/>
          </p:nvPr>
        </p:nvSpPr>
        <p:spPr>
          <a:xfrm>
            <a:off x="8526569" y="4739555"/>
            <a:ext cx="514350" cy="273844"/>
          </a:xfrm>
          <a:prstGeom prst="rect">
            <a:avLst/>
          </a:prstGeom>
        </p:spPr>
        <p:txBody>
          <a:bodyPr/>
          <a:lstStyle>
            <a:lvl1pPr algn="r">
              <a:defRPr sz="1400" b="1"/>
            </a:lvl1pPr>
          </a:lstStyle>
          <a:p>
            <a:fld id="{C9F45B33-5457-BA4A-9C9B-A4A156057A75}" type="slidenum">
              <a:rPr lang="en-US" smtClean="0"/>
              <a:pPr/>
              <a:t>‹#›</a:t>
            </a:fld>
            <a:endParaRPr lang="en-US" dirty="0"/>
          </a:p>
        </p:txBody>
      </p:sp>
    </p:spTree>
    <p:extLst>
      <p:ext uri="{BB962C8B-B14F-4D97-AF65-F5344CB8AC3E}">
        <p14:creationId xmlns:p14="http://schemas.microsoft.com/office/powerpoint/2010/main" val="10404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b="1"/>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8461917" y="4767263"/>
            <a:ext cx="514350" cy="273844"/>
          </a:xfrm>
          <a:prstGeom prst="rect">
            <a:avLst/>
          </a:prstGeom>
        </p:spPr>
        <p:txBody>
          <a:bodyPr/>
          <a:lstStyle/>
          <a:p>
            <a:fld id="{C9F45B33-5457-BA4A-9C9B-A4A156057A75}" type="slidenum">
              <a:rPr lang="en-US" smtClean="0"/>
              <a:t>‹#›</a:t>
            </a:fld>
            <a:endParaRPr lang="en-US"/>
          </a:p>
        </p:txBody>
      </p:sp>
    </p:spTree>
    <p:extLst>
      <p:ext uri="{BB962C8B-B14F-4D97-AF65-F5344CB8AC3E}">
        <p14:creationId xmlns:p14="http://schemas.microsoft.com/office/powerpoint/2010/main" val="30223149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D4CB8559-36C5-F140-B48D-7A2258630576}"/>
              </a:ext>
            </a:extLst>
          </p:cNvPr>
          <p:cNvSpPr>
            <a:spLocks noGrp="1"/>
          </p:cNvSpPr>
          <p:nvPr>
            <p:ph type="sldNum" sz="quarter" idx="4"/>
          </p:nvPr>
        </p:nvSpPr>
        <p:spPr>
          <a:xfrm>
            <a:off x="8526569" y="4739555"/>
            <a:ext cx="514350" cy="273844"/>
          </a:xfrm>
          <a:prstGeom prst="rect">
            <a:avLst/>
          </a:prstGeom>
        </p:spPr>
        <p:txBody>
          <a:bodyPr/>
          <a:lstStyle>
            <a:lvl1pPr algn="r">
              <a:defRPr sz="1400" b="1"/>
            </a:lvl1pPr>
          </a:lstStyle>
          <a:p>
            <a:fld id="{C9F45B33-5457-BA4A-9C9B-A4A156057A75}" type="slidenum">
              <a:rPr lang="en-US" smtClean="0"/>
              <a:pPr/>
              <a:t>‹#›</a:t>
            </a:fld>
            <a:endParaRPr lang="en-US" dirty="0"/>
          </a:p>
        </p:txBody>
      </p:sp>
    </p:spTree>
    <p:extLst>
      <p:ext uri="{BB962C8B-B14F-4D97-AF65-F5344CB8AC3E}">
        <p14:creationId xmlns:p14="http://schemas.microsoft.com/office/powerpoint/2010/main" val="1215817741"/>
      </p:ext>
    </p:extLst>
  </p:cSld>
  <p:clrMap bg1="lt1" tx1="dk1" bg2="lt2" tx2="dk2" accent1="accent1" accent2="accent2" accent3="accent3" accent4="accent4" accent5="accent5" accent6="accent6" hlink="hlink" folHlink="folHlink"/>
  <p:sldLayoutIdLst>
    <p:sldLayoutId id="2147483662" r:id="rId1"/>
    <p:sldLayoutId id="2147483661" r:id="rId2"/>
  </p:sldLayoutIdLst>
  <p:hf hdr="0" ftr="0" dt="0"/>
  <p:txStyles>
    <p:titleStyle>
      <a:lvl1pPr algn="l" defTabSz="685800" rtl="0" eaLnBrk="1" latinLnBrk="0" hangingPunct="1">
        <a:lnSpc>
          <a:spcPct val="90000"/>
        </a:lnSpc>
        <a:spcBef>
          <a:spcPct val="0"/>
        </a:spcBef>
        <a:buNone/>
        <a:defRPr sz="3300" b="1" kern="1200" spc="-15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6C117D-1847-4C4A-9A9C-7DE40B788D28}"/>
              </a:ext>
            </a:extLst>
          </p:cNvPr>
          <p:cNvSpPr>
            <a:spLocks noGrp="1"/>
          </p:cNvSpPr>
          <p:nvPr>
            <p:ph type="subTitle" idx="1"/>
          </p:nvPr>
        </p:nvSpPr>
        <p:spPr>
          <a:xfrm>
            <a:off x="746692" y="812628"/>
            <a:ext cx="6741762" cy="2642842"/>
          </a:xfrm>
          <a:solidFill>
            <a:schemeClr val="accent1"/>
          </a:solidFill>
        </p:spPr>
        <p:txBody>
          <a:bodyPr lIns="360000" tIns="360000" rIns="360000" bIns="360000">
            <a:noAutofit/>
          </a:bodyPr>
          <a:lstStyle/>
          <a:p>
            <a:pPr algn="l">
              <a:lnSpc>
                <a:spcPct val="120000"/>
              </a:lnSpc>
            </a:pPr>
            <a:r>
              <a:rPr lang="en-CA" sz="2000" spc="-150" dirty="0"/>
              <a:t>I M M I G R A N T  F U T U R E S  2 0 2 0</a:t>
            </a:r>
          </a:p>
          <a:p>
            <a:pPr algn="l">
              <a:lnSpc>
                <a:spcPct val="100000"/>
              </a:lnSpc>
            </a:pPr>
            <a:r>
              <a:rPr lang="en-CA" sz="4500" b="1" spc="-150" dirty="0"/>
              <a:t>Making the Case for </a:t>
            </a:r>
            <a:br>
              <a:rPr lang="en-CA" sz="4500" b="1" spc="-150" dirty="0"/>
            </a:br>
            <a:r>
              <a:rPr lang="en-CA" sz="4500" b="1" spc="-150" dirty="0"/>
              <a:t>Your Immigrant Future</a:t>
            </a:r>
          </a:p>
        </p:txBody>
      </p:sp>
      <p:pic>
        <p:nvPicPr>
          <p:cNvPr id="5" name="Picture 4">
            <a:extLst>
              <a:ext uri="{FF2B5EF4-FFF2-40B4-BE49-F238E27FC236}">
                <a16:creationId xmlns:a16="http://schemas.microsoft.com/office/drawing/2014/main" id="{7F60FF21-7431-F841-9208-79B81296C62E}"/>
              </a:ext>
            </a:extLst>
          </p:cNvPr>
          <p:cNvPicPr>
            <a:picLocks noChangeAspect="1"/>
          </p:cNvPicPr>
          <p:nvPr/>
        </p:nvPicPr>
        <p:blipFill>
          <a:blip r:embed="rId3"/>
          <a:srcRect/>
          <a:stretch/>
        </p:blipFill>
        <p:spPr>
          <a:xfrm>
            <a:off x="746693" y="4217579"/>
            <a:ext cx="6741762" cy="323928"/>
          </a:xfrm>
          <a:prstGeom prst="rect">
            <a:avLst/>
          </a:prstGeom>
        </p:spPr>
      </p:pic>
    </p:spTree>
    <p:extLst>
      <p:ext uri="{BB962C8B-B14F-4D97-AF65-F5344CB8AC3E}">
        <p14:creationId xmlns:p14="http://schemas.microsoft.com/office/powerpoint/2010/main" val="3796344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AFE2-ED55-354F-9129-CA0BFC5FE860}"/>
              </a:ext>
            </a:extLst>
          </p:cNvPr>
          <p:cNvSpPr>
            <a:spLocks noGrp="1"/>
          </p:cNvSpPr>
          <p:nvPr>
            <p:ph type="title"/>
          </p:nvPr>
        </p:nvSpPr>
        <p:spPr/>
        <p:txBody>
          <a:bodyPr/>
          <a:lstStyle/>
          <a:p>
            <a:r>
              <a:rPr lang="en-CA" dirty="0"/>
              <a:t>Community Stakeholders &amp; Assets</a:t>
            </a:r>
          </a:p>
        </p:txBody>
      </p:sp>
      <p:sp>
        <p:nvSpPr>
          <p:cNvPr id="3" name="Content Placeholder 2">
            <a:extLst>
              <a:ext uri="{FF2B5EF4-FFF2-40B4-BE49-F238E27FC236}">
                <a16:creationId xmlns:a16="http://schemas.microsoft.com/office/drawing/2014/main" id="{36B7E8A5-1547-EB4F-82D5-8237576AB16C}"/>
              </a:ext>
            </a:extLst>
          </p:cNvPr>
          <p:cNvSpPr>
            <a:spLocks noGrp="1"/>
          </p:cNvSpPr>
          <p:nvPr>
            <p:ph idx="1"/>
          </p:nvPr>
        </p:nvSpPr>
        <p:spPr>
          <a:xfrm>
            <a:off x="628650" y="1369219"/>
            <a:ext cx="4756150" cy="3263504"/>
          </a:xfrm>
        </p:spPr>
        <p:txBody>
          <a:bodyPr/>
          <a:lstStyle/>
          <a:p>
            <a:r>
              <a:rPr lang="en-CA" dirty="0"/>
              <a:t>Local leaders can initiate a community planning strategy by engaging in a simple exercise.</a:t>
            </a:r>
          </a:p>
          <a:p>
            <a:r>
              <a:rPr lang="en-CA" dirty="0"/>
              <a:t>Community asset mapping is the process through which local leaders identify and take inventory of social and physical assets in the city spanning from major industries to cultural groups, and local leaders.</a:t>
            </a:r>
          </a:p>
        </p:txBody>
      </p:sp>
      <p:pic>
        <p:nvPicPr>
          <p:cNvPr id="6" name="Picture 5" descr="A tall building in a city&#10;&#10;Description automatically generated">
            <a:extLst>
              <a:ext uri="{FF2B5EF4-FFF2-40B4-BE49-F238E27FC236}">
                <a16:creationId xmlns:a16="http://schemas.microsoft.com/office/drawing/2014/main" id="{F869EBE2-BCCE-3F48-BCFC-ADEE713EEB4F}"/>
              </a:ext>
            </a:extLst>
          </p:cNvPr>
          <p:cNvPicPr>
            <a:picLocks noChangeAspect="1"/>
          </p:cNvPicPr>
          <p:nvPr/>
        </p:nvPicPr>
        <p:blipFill>
          <a:blip r:embed="rId2"/>
          <a:stretch>
            <a:fillRect/>
          </a:stretch>
        </p:blipFill>
        <p:spPr>
          <a:xfrm>
            <a:off x="5661891" y="1480571"/>
            <a:ext cx="3482109" cy="3662930"/>
          </a:xfrm>
          <a:prstGeom prst="rect">
            <a:avLst/>
          </a:prstGeom>
        </p:spPr>
      </p:pic>
      <p:sp>
        <p:nvSpPr>
          <p:cNvPr id="5" name="Slide Number Placeholder 4">
            <a:extLst>
              <a:ext uri="{FF2B5EF4-FFF2-40B4-BE49-F238E27FC236}">
                <a16:creationId xmlns:a16="http://schemas.microsoft.com/office/drawing/2014/main" id="{1135D038-9671-7F4D-B75C-CEE02CC50A1D}"/>
              </a:ext>
            </a:extLst>
          </p:cNvPr>
          <p:cNvSpPr>
            <a:spLocks noGrp="1"/>
          </p:cNvSpPr>
          <p:nvPr>
            <p:ph type="sldNum" sz="quarter" idx="12"/>
          </p:nvPr>
        </p:nvSpPr>
        <p:spPr/>
        <p:txBody>
          <a:bodyPr/>
          <a:lstStyle/>
          <a:p>
            <a:fld id="{C9F45B33-5457-BA4A-9C9B-A4A156057A75}" type="slidenum">
              <a:rPr lang="en-US" smtClean="0">
                <a:solidFill>
                  <a:schemeClr val="accent3"/>
                </a:solidFill>
              </a:rPr>
              <a:pPr/>
              <a:t>10</a:t>
            </a:fld>
            <a:endParaRPr lang="en-US" dirty="0">
              <a:solidFill>
                <a:schemeClr val="accent3"/>
              </a:solidFill>
            </a:endParaRPr>
          </a:p>
        </p:txBody>
      </p:sp>
    </p:spTree>
    <p:extLst>
      <p:ext uri="{BB962C8B-B14F-4D97-AF65-F5344CB8AC3E}">
        <p14:creationId xmlns:p14="http://schemas.microsoft.com/office/powerpoint/2010/main" val="23278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in a room&#10;&#10;Description automatically generated">
            <a:extLst>
              <a:ext uri="{FF2B5EF4-FFF2-40B4-BE49-F238E27FC236}">
                <a16:creationId xmlns:a16="http://schemas.microsoft.com/office/drawing/2014/main" id="{63EA1092-0ACE-D645-B1E3-CBC9261BC36B}"/>
              </a:ext>
            </a:extLst>
          </p:cNvPr>
          <p:cNvPicPr>
            <a:picLocks noChangeAspect="1"/>
          </p:cNvPicPr>
          <p:nvPr/>
        </p:nvPicPr>
        <p:blipFill>
          <a:blip r:embed="rId2"/>
          <a:stretch>
            <a:fillRect/>
          </a:stretch>
        </p:blipFill>
        <p:spPr>
          <a:xfrm>
            <a:off x="5698834" y="523548"/>
            <a:ext cx="3444145" cy="4216007"/>
          </a:xfrm>
          <a:prstGeom prst="rect">
            <a:avLst/>
          </a:prstGeom>
        </p:spPr>
      </p:pic>
      <p:sp>
        <p:nvSpPr>
          <p:cNvPr id="3" name="Content Placeholder 2">
            <a:extLst>
              <a:ext uri="{FF2B5EF4-FFF2-40B4-BE49-F238E27FC236}">
                <a16:creationId xmlns:a16="http://schemas.microsoft.com/office/drawing/2014/main" id="{36B7E8A5-1547-EB4F-82D5-8237576AB16C}"/>
              </a:ext>
            </a:extLst>
          </p:cNvPr>
          <p:cNvSpPr>
            <a:spLocks noGrp="1"/>
          </p:cNvSpPr>
          <p:nvPr>
            <p:ph idx="1"/>
          </p:nvPr>
        </p:nvSpPr>
        <p:spPr>
          <a:xfrm>
            <a:off x="443924" y="527304"/>
            <a:ext cx="5254910" cy="4212251"/>
          </a:xfrm>
          <a:blipFill>
            <a:blip r:embed="rId3">
              <a:alphaModFix amt="30000"/>
            </a:blip>
            <a:stretch>
              <a:fillRect/>
            </a:stretch>
          </a:blipFill>
        </p:spPr>
        <p:txBody>
          <a:bodyPr lIns="324000" tIns="324000" rIns="396000" bIns="324000"/>
          <a:lstStyle/>
          <a:p>
            <a:r>
              <a:rPr lang="en-CA" sz="2300" b="1" dirty="0"/>
              <a:t>No “One Size Fits All” Solutions</a:t>
            </a:r>
          </a:p>
          <a:p>
            <a:pPr marL="342900" indent="-342900">
              <a:buFont typeface="Wingdings" pitchFamily="2" charset="2"/>
              <a:buChar char="§"/>
            </a:pPr>
            <a:r>
              <a:rPr lang="en-CA" sz="2000" dirty="0"/>
              <a:t>Do an Asset Mapping exercise so you know the stakeholders and infrastructures you already have in place</a:t>
            </a:r>
          </a:p>
          <a:p>
            <a:pPr marL="342900" indent="-342900">
              <a:buFont typeface="Wingdings" pitchFamily="2" charset="2"/>
              <a:buChar char="§"/>
            </a:pPr>
            <a:r>
              <a:rPr lang="en-CA" sz="2000" dirty="0"/>
              <a:t>Be flexible – develop your tailormade approach</a:t>
            </a:r>
          </a:p>
          <a:p>
            <a:pPr marL="342900" indent="-342900">
              <a:buFont typeface="Wingdings" pitchFamily="2" charset="2"/>
              <a:buChar char="§"/>
            </a:pPr>
            <a:r>
              <a:rPr lang="en-CA" sz="2000" dirty="0"/>
              <a:t>Mobilize your stakeholders and make sure they feel they have ownership of the planning and implementation</a:t>
            </a:r>
          </a:p>
        </p:txBody>
      </p:sp>
      <p:sp>
        <p:nvSpPr>
          <p:cNvPr id="5" name="Slide Number Placeholder 4">
            <a:extLst>
              <a:ext uri="{FF2B5EF4-FFF2-40B4-BE49-F238E27FC236}">
                <a16:creationId xmlns:a16="http://schemas.microsoft.com/office/drawing/2014/main" id="{1135D038-9671-7F4D-B75C-CEE02CC50A1D}"/>
              </a:ext>
            </a:extLst>
          </p:cNvPr>
          <p:cNvSpPr>
            <a:spLocks noGrp="1"/>
          </p:cNvSpPr>
          <p:nvPr>
            <p:ph type="sldNum" sz="quarter" idx="12"/>
          </p:nvPr>
        </p:nvSpPr>
        <p:spPr/>
        <p:txBody>
          <a:bodyPr/>
          <a:lstStyle/>
          <a:p>
            <a:fld id="{C9F45B33-5457-BA4A-9C9B-A4A156057A75}" type="slidenum">
              <a:rPr lang="en-US" smtClean="0"/>
              <a:pPr/>
              <a:t>11</a:t>
            </a:fld>
            <a:endParaRPr lang="en-US" dirty="0"/>
          </a:p>
        </p:txBody>
      </p:sp>
    </p:spTree>
    <p:extLst>
      <p:ext uri="{BB962C8B-B14F-4D97-AF65-F5344CB8AC3E}">
        <p14:creationId xmlns:p14="http://schemas.microsoft.com/office/powerpoint/2010/main" val="2301422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6C117D-1847-4C4A-9A9C-7DE40B788D28}"/>
              </a:ext>
            </a:extLst>
          </p:cNvPr>
          <p:cNvSpPr>
            <a:spLocks noGrp="1"/>
          </p:cNvSpPr>
          <p:nvPr>
            <p:ph type="subTitle" idx="1"/>
          </p:nvPr>
        </p:nvSpPr>
        <p:spPr>
          <a:xfrm>
            <a:off x="746691" y="1514764"/>
            <a:ext cx="7362835" cy="1911928"/>
          </a:xfrm>
          <a:solidFill>
            <a:schemeClr val="bg1"/>
          </a:solidFill>
        </p:spPr>
        <p:txBody>
          <a:bodyPr lIns="360000" tIns="360000" rIns="360000" bIns="360000">
            <a:noAutofit/>
          </a:bodyPr>
          <a:lstStyle/>
          <a:p>
            <a:pPr algn="l"/>
            <a:r>
              <a:rPr lang="en-CA" sz="2000" dirty="0"/>
              <a:t>This slide deck is informed by David Campbell’s presentation on immigration and the economy made at our Moncton, NB community consultation on March 18, 2019.</a:t>
            </a:r>
          </a:p>
          <a:p>
            <a:pPr algn="l"/>
            <a:r>
              <a:rPr lang="en-CA" sz="2000" dirty="0"/>
              <a:t>Many thanks for his contributions to the project.</a:t>
            </a:r>
          </a:p>
        </p:txBody>
      </p:sp>
      <p:pic>
        <p:nvPicPr>
          <p:cNvPr id="4" name="Picture 3">
            <a:extLst>
              <a:ext uri="{FF2B5EF4-FFF2-40B4-BE49-F238E27FC236}">
                <a16:creationId xmlns:a16="http://schemas.microsoft.com/office/drawing/2014/main" id="{6558C8DA-C663-FB48-9D61-410033F38E6C}"/>
              </a:ext>
            </a:extLst>
          </p:cNvPr>
          <p:cNvPicPr>
            <a:picLocks noChangeAspect="1"/>
          </p:cNvPicPr>
          <p:nvPr/>
        </p:nvPicPr>
        <p:blipFill>
          <a:blip r:embed="rId3"/>
          <a:srcRect/>
          <a:stretch/>
        </p:blipFill>
        <p:spPr>
          <a:xfrm>
            <a:off x="746693" y="4217579"/>
            <a:ext cx="6741762" cy="323928"/>
          </a:xfrm>
          <a:prstGeom prst="rect">
            <a:avLst/>
          </a:prstGeom>
        </p:spPr>
      </p:pic>
    </p:spTree>
    <p:extLst>
      <p:ext uri="{BB962C8B-B14F-4D97-AF65-F5344CB8AC3E}">
        <p14:creationId xmlns:p14="http://schemas.microsoft.com/office/powerpoint/2010/main" val="1910381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23FE-20EC-5742-8B1E-85381A56D6D2}"/>
              </a:ext>
            </a:extLst>
          </p:cNvPr>
          <p:cNvSpPr>
            <a:spLocks noGrp="1"/>
          </p:cNvSpPr>
          <p:nvPr>
            <p:ph type="title"/>
          </p:nvPr>
        </p:nvSpPr>
        <p:spPr/>
        <p:txBody>
          <a:bodyPr>
            <a:normAutofit/>
          </a:bodyPr>
          <a:lstStyle/>
          <a:p>
            <a:r>
              <a:rPr lang="en-CA" dirty="0"/>
              <a:t>Today’s Presentation</a:t>
            </a:r>
            <a:endParaRPr lang="en-US" dirty="0"/>
          </a:p>
        </p:txBody>
      </p:sp>
      <p:sp>
        <p:nvSpPr>
          <p:cNvPr id="3" name="Content Placeholder 2">
            <a:extLst>
              <a:ext uri="{FF2B5EF4-FFF2-40B4-BE49-F238E27FC236}">
                <a16:creationId xmlns:a16="http://schemas.microsoft.com/office/drawing/2014/main" id="{EB820BE9-E3BD-8747-BAB1-2FF6554DC112}"/>
              </a:ext>
            </a:extLst>
          </p:cNvPr>
          <p:cNvSpPr>
            <a:spLocks noGrp="1"/>
          </p:cNvSpPr>
          <p:nvPr>
            <p:ph idx="1"/>
          </p:nvPr>
        </p:nvSpPr>
        <p:spPr/>
        <p:txBody>
          <a:bodyPr/>
          <a:lstStyle/>
          <a:p>
            <a:pPr marL="342900" indent="-342900">
              <a:buFont typeface="Wingdings" pitchFamily="2" charset="2"/>
              <a:buChar char="§"/>
            </a:pPr>
            <a:r>
              <a:rPr lang="en-CA" sz="2300" b="1" dirty="0"/>
              <a:t>Our Demographic Challenge</a:t>
            </a:r>
          </a:p>
          <a:p>
            <a:pPr marL="342900" indent="-342900">
              <a:buFont typeface="Wingdings" pitchFamily="2" charset="2"/>
              <a:buChar char="§"/>
            </a:pPr>
            <a:r>
              <a:rPr lang="en-CA" sz="2300" b="1" dirty="0"/>
              <a:t>How Immigrants Boost the Economy</a:t>
            </a:r>
          </a:p>
          <a:p>
            <a:pPr marL="342900" indent="-342900">
              <a:buFont typeface="Wingdings" pitchFamily="2" charset="2"/>
              <a:buChar char="§"/>
            </a:pPr>
            <a:r>
              <a:rPr lang="en-CA" sz="2300" b="1" dirty="0"/>
              <a:t>About the Immigrant Futures Project &amp; Framework</a:t>
            </a:r>
          </a:p>
          <a:p>
            <a:pPr marL="342900" indent="-342900">
              <a:buFont typeface="Wingdings" pitchFamily="2" charset="2"/>
              <a:buChar char="§"/>
            </a:pPr>
            <a:r>
              <a:rPr lang="en-CA" sz="2300" b="1" dirty="0"/>
              <a:t>Initiating a Whole of Community Approach</a:t>
            </a:r>
          </a:p>
          <a:p>
            <a:pPr marL="342900" indent="-342900">
              <a:buFont typeface="Wingdings" pitchFamily="2" charset="2"/>
              <a:buChar char="§"/>
            </a:pPr>
            <a:r>
              <a:rPr lang="en-CA" sz="2300" b="1" dirty="0"/>
              <a:t>Community Stakeholders &amp; Assets</a:t>
            </a:r>
          </a:p>
        </p:txBody>
      </p:sp>
    </p:spTree>
    <p:extLst>
      <p:ext uri="{BB962C8B-B14F-4D97-AF65-F5344CB8AC3E}">
        <p14:creationId xmlns:p14="http://schemas.microsoft.com/office/powerpoint/2010/main" val="516405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AFE2-ED55-354F-9129-CA0BFC5FE860}"/>
              </a:ext>
            </a:extLst>
          </p:cNvPr>
          <p:cNvSpPr>
            <a:spLocks noGrp="1"/>
          </p:cNvSpPr>
          <p:nvPr>
            <p:ph type="title"/>
          </p:nvPr>
        </p:nvSpPr>
        <p:spPr/>
        <p:txBody>
          <a:bodyPr/>
          <a:lstStyle/>
          <a:p>
            <a:r>
              <a:rPr lang="en-US" dirty="0"/>
              <a:t>Our Demographic Challenge</a:t>
            </a:r>
          </a:p>
        </p:txBody>
      </p:sp>
      <p:sp>
        <p:nvSpPr>
          <p:cNvPr id="3" name="Content Placeholder 2">
            <a:extLst>
              <a:ext uri="{FF2B5EF4-FFF2-40B4-BE49-F238E27FC236}">
                <a16:creationId xmlns:a16="http://schemas.microsoft.com/office/drawing/2014/main" id="{36B7E8A5-1547-EB4F-82D5-8237576AB16C}"/>
              </a:ext>
            </a:extLst>
          </p:cNvPr>
          <p:cNvSpPr>
            <a:spLocks noGrp="1"/>
          </p:cNvSpPr>
          <p:nvPr>
            <p:ph idx="1"/>
          </p:nvPr>
        </p:nvSpPr>
        <p:spPr>
          <a:xfrm>
            <a:off x="628651" y="1369219"/>
            <a:ext cx="3583132" cy="3263504"/>
          </a:xfrm>
        </p:spPr>
        <p:txBody>
          <a:bodyPr rIns="36000"/>
          <a:lstStyle/>
          <a:p>
            <a:pPr>
              <a:lnSpc>
                <a:spcPct val="100000"/>
              </a:lnSpc>
            </a:pPr>
            <a:r>
              <a:rPr lang="en-CA" sz="1900" dirty="0"/>
              <a:t>2016 Census: Over __% of people in the [enter region] workforce were over the age of 55.</a:t>
            </a:r>
          </a:p>
          <a:p>
            <a:pPr>
              <a:lnSpc>
                <a:spcPct val="100000"/>
              </a:lnSpc>
            </a:pPr>
            <a:r>
              <a:rPr lang="en-CA" sz="1900" dirty="0"/>
              <a:t>There are not enough young people coming through the education system to meet the demand of the current labour market, let alone provide the workforce for future economic growth.</a:t>
            </a:r>
          </a:p>
        </p:txBody>
      </p:sp>
      <p:sp>
        <p:nvSpPr>
          <p:cNvPr id="6" name="Slide Number Placeholder 5">
            <a:extLst>
              <a:ext uri="{FF2B5EF4-FFF2-40B4-BE49-F238E27FC236}">
                <a16:creationId xmlns:a16="http://schemas.microsoft.com/office/drawing/2014/main" id="{1BDB1C5D-F78F-F449-AB43-9C6B4CF6902D}"/>
              </a:ext>
            </a:extLst>
          </p:cNvPr>
          <p:cNvSpPr>
            <a:spLocks noGrp="1"/>
          </p:cNvSpPr>
          <p:nvPr>
            <p:ph type="sldNum" sz="quarter" idx="12"/>
          </p:nvPr>
        </p:nvSpPr>
        <p:spPr/>
        <p:txBody>
          <a:bodyPr/>
          <a:lstStyle/>
          <a:p>
            <a:fld id="{C9F45B33-5457-BA4A-9C9B-A4A156057A75}" type="slidenum">
              <a:rPr lang="en-US" smtClean="0"/>
              <a:pPr/>
              <a:t>3</a:t>
            </a:fld>
            <a:endParaRPr lang="en-US" dirty="0"/>
          </a:p>
        </p:txBody>
      </p:sp>
      <p:sp>
        <p:nvSpPr>
          <p:cNvPr id="7" name="Content Placeholder 2">
            <a:extLst>
              <a:ext uri="{FF2B5EF4-FFF2-40B4-BE49-F238E27FC236}">
                <a16:creationId xmlns:a16="http://schemas.microsoft.com/office/drawing/2014/main" id="{F8AAAB42-EA77-2A4E-A0A7-6D608CDBB814}"/>
              </a:ext>
            </a:extLst>
          </p:cNvPr>
          <p:cNvSpPr txBox="1">
            <a:spLocks/>
          </p:cNvSpPr>
          <p:nvPr/>
        </p:nvSpPr>
        <p:spPr>
          <a:xfrm>
            <a:off x="4599711" y="1267617"/>
            <a:ext cx="3889912" cy="3518118"/>
          </a:xfrm>
          <a:prstGeom prst="rect">
            <a:avLst/>
          </a:prstGeom>
          <a:solidFill>
            <a:schemeClr val="accent2">
              <a:lumMod val="20000"/>
              <a:lumOff val="80000"/>
            </a:schemeClr>
          </a:solidFill>
        </p:spPr>
        <p:txBody>
          <a:bodyPr vert="horz" lIns="180000" tIns="216000" rIns="180000" bIns="216000" rtlCol="0">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0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Wingdings" pitchFamily="2" charset="2"/>
              <a:buChar char="§"/>
            </a:pPr>
            <a:r>
              <a:rPr lang="en-CA" sz="1700" dirty="0"/>
              <a:t>Number collecting CPP up __% since 2008.</a:t>
            </a:r>
          </a:p>
          <a:p>
            <a:pPr marL="342900" indent="-342900">
              <a:buFont typeface="Wingdings" pitchFamily="2" charset="2"/>
              <a:buChar char="§"/>
            </a:pPr>
            <a:r>
              <a:rPr lang="en-CA" sz="1700" dirty="0"/>
              <a:t>Number in the workforce over the age of 55</a:t>
            </a:r>
          </a:p>
          <a:p>
            <a:pPr marL="342900" indent="-342900">
              <a:buFont typeface="Wingdings" pitchFamily="2" charset="2"/>
              <a:buChar char="§"/>
            </a:pPr>
            <a:r>
              <a:rPr lang="en-CA" sz="1700" dirty="0"/>
              <a:t>up __% since 2010.</a:t>
            </a:r>
          </a:p>
          <a:p>
            <a:pPr marL="342900" indent="-342900">
              <a:buFont typeface="Wingdings" pitchFamily="2" charset="2"/>
              <a:buChar char="§"/>
            </a:pPr>
            <a:r>
              <a:rPr lang="en-CA" sz="1700" dirty="0"/>
              <a:t>Number in the workforce under the age of</a:t>
            </a:r>
          </a:p>
          <a:p>
            <a:pPr marL="342900" indent="-342900">
              <a:buFont typeface="Wingdings" pitchFamily="2" charset="2"/>
              <a:buChar char="§"/>
            </a:pPr>
            <a:r>
              <a:rPr lang="en-CA" sz="1700" dirty="0"/>
              <a:t>55? In decline since 2010.</a:t>
            </a:r>
          </a:p>
          <a:p>
            <a:pPr marL="342900" indent="-342900">
              <a:buFont typeface="Wingdings" pitchFamily="2" charset="2"/>
              <a:buChar char="§"/>
            </a:pPr>
            <a:r>
              <a:rPr lang="en-CA" sz="1700" dirty="0"/>
              <a:t>Over __% of entrepreneurs are over 55.</a:t>
            </a:r>
          </a:p>
        </p:txBody>
      </p:sp>
    </p:spTree>
    <p:extLst>
      <p:ext uri="{BB962C8B-B14F-4D97-AF65-F5344CB8AC3E}">
        <p14:creationId xmlns:p14="http://schemas.microsoft.com/office/powerpoint/2010/main" val="299589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AFE2-ED55-354F-9129-CA0BFC5FE860}"/>
              </a:ext>
            </a:extLst>
          </p:cNvPr>
          <p:cNvSpPr>
            <a:spLocks noGrp="1"/>
          </p:cNvSpPr>
          <p:nvPr>
            <p:ph type="title"/>
          </p:nvPr>
        </p:nvSpPr>
        <p:spPr/>
        <p:txBody>
          <a:bodyPr/>
          <a:lstStyle/>
          <a:p>
            <a:r>
              <a:rPr lang="en-CA" dirty="0">
                <a:solidFill>
                  <a:schemeClr val="bg1"/>
                </a:solidFill>
              </a:rPr>
              <a:t>How Immigrants Boost the Economy</a:t>
            </a:r>
          </a:p>
        </p:txBody>
      </p:sp>
      <p:sp>
        <p:nvSpPr>
          <p:cNvPr id="3" name="Content Placeholder 2">
            <a:extLst>
              <a:ext uri="{FF2B5EF4-FFF2-40B4-BE49-F238E27FC236}">
                <a16:creationId xmlns:a16="http://schemas.microsoft.com/office/drawing/2014/main" id="{36B7E8A5-1547-EB4F-82D5-8237576AB16C}"/>
              </a:ext>
            </a:extLst>
          </p:cNvPr>
          <p:cNvSpPr>
            <a:spLocks noGrp="1"/>
          </p:cNvSpPr>
          <p:nvPr>
            <p:ph idx="1"/>
          </p:nvPr>
        </p:nvSpPr>
        <p:spPr>
          <a:xfrm>
            <a:off x="628650" y="1369219"/>
            <a:ext cx="4959350" cy="3263504"/>
          </a:xfrm>
        </p:spPr>
        <p:txBody>
          <a:bodyPr/>
          <a:lstStyle/>
          <a:p>
            <a:r>
              <a:rPr lang="en-CA" sz="2000" dirty="0"/>
              <a:t>In the Greater Moncton area for example, every 1,000 immigrant families with average household income contribute:</a:t>
            </a:r>
          </a:p>
          <a:p>
            <a:pPr marL="342900" indent="-342900">
              <a:buFont typeface="Wingdings" pitchFamily="2" charset="2"/>
              <a:buChar char="§"/>
            </a:pPr>
            <a:r>
              <a:rPr lang="en-CA" sz="2000" dirty="0"/>
              <a:t>$71 million in household spending each year</a:t>
            </a:r>
          </a:p>
          <a:p>
            <a:pPr marL="342900" indent="-342900">
              <a:buFont typeface="Wingdings" pitchFamily="2" charset="2"/>
              <a:buChar char="§"/>
            </a:pPr>
            <a:r>
              <a:rPr lang="en-CA" sz="2000" dirty="0"/>
              <a:t>$13 million on housing costs</a:t>
            </a:r>
          </a:p>
          <a:p>
            <a:pPr marL="342900" indent="-342900">
              <a:buFont typeface="Wingdings" pitchFamily="2" charset="2"/>
              <a:buChar char="§"/>
            </a:pPr>
            <a:r>
              <a:rPr lang="en-CA" sz="2000" dirty="0"/>
              <a:t>$12 million on transportation</a:t>
            </a:r>
          </a:p>
          <a:p>
            <a:pPr marL="342900" indent="-342900">
              <a:buFont typeface="Wingdings" pitchFamily="2" charset="2"/>
              <a:buChar char="§"/>
            </a:pPr>
            <a:r>
              <a:rPr lang="en-CA" sz="2000" dirty="0"/>
              <a:t>$8 million on food</a:t>
            </a:r>
          </a:p>
          <a:p>
            <a:pPr marL="342900" indent="-342900">
              <a:buFont typeface="Wingdings" pitchFamily="2" charset="2"/>
              <a:buChar char="§"/>
            </a:pPr>
            <a:r>
              <a:rPr lang="en-CA" sz="2000" dirty="0"/>
              <a:t>$20 million in tax revenue</a:t>
            </a:r>
          </a:p>
        </p:txBody>
      </p:sp>
      <p:pic>
        <p:nvPicPr>
          <p:cNvPr id="7" name="Picture 6" descr="A group of people walking in front of a store&#10;&#10;Description automatically generated">
            <a:extLst>
              <a:ext uri="{FF2B5EF4-FFF2-40B4-BE49-F238E27FC236}">
                <a16:creationId xmlns:a16="http://schemas.microsoft.com/office/drawing/2014/main" id="{ABD18F72-F445-034F-B4B6-8AB5CF77136A}"/>
              </a:ext>
            </a:extLst>
          </p:cNvPr>
          <p:cNvPicPr>
            <a:picLocks noChangeAspect="1"/>
          </p:cNvPicPr>
          <p:nvPr/>
        </p:nvPicPr>
        <p:blipFill>
          <a:blip r:embed="rId2"/>
          <a:stretch>
            <a:fillRect/>
          </a:stretch>
        </p:blipFill>
        <p:spPr>
          <a:xfrm>
            <a:off x="5991678" y="1369218"/>
            <a:ext cx="3152322" cy="3774281"/>
          </a:xfrm>
          <a:prstGeom prst="rect">
            <a:avLst/>
          </a:prstGeom>
        </p:spPr>
      </p:pic>
      <p:sp>
        <p:nvSpPr>
          <p:cNvPr id="5" name="Slide Number Placeholder 4">
            <a:extLst>
              <a:ext uri="{FF2B5EF4-FFF2-40B4-BE49-F238E27FC236}">
                <a16:creationId xmlns:a16="http://schemas.microsoft.com/office/drawing/2014/main" id="{4D13CCA9-0595-584A-9443-679B71F41501}"/>
              </a:ext>
            </a:extLst>
          </p:cNvPr>
          <p:cNvSpPr>
            <a:spLocks noGrp="1"/>
          </p:cNvSpPr>
          <p:nvPr>
            <p:ph type="sldNum" sz="quarter" idx="12"/>
          </p:nvPr>
        </p:nvSpPr>
        <p:spPr/>
        <p:txBody>
          <a:bodyPr/>
          <a:lstStyle/>
          <a:p>
            <a:fld id="{C9F45B33-5457-BA4A-9C9B-A4A156057A75}" type="slidenum">
              <a:rPr lang="en-US" smtClean="0">
                <a:solidFill>
                  <a:schemeClr val="accent2"/>
                </a:solidFill>
              </a:rPr>
              <a:pPr/>
              <a:t>4</a:t>
            </a:fld>
            <a:endParaRPr lang="en-US" dirty="0">
              <a:solidFill>
                <a:schemeClr val="accent2"/>
              </a:solidFill>
            </a:endParaRPr>
          </a:p>
        </p:txBody>
      </p:sp>
    </p:spTree>
    <p:extLst>
      <p:ext uri="{BB962C8B-B14F-4D97-AF65-F5344CB8AC3E}">
        <p14:creationId xmlns:p14="http://schemas.microsoft.com/office/powerpoint/2010/main" val="695583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FD3C-C5EE-1E47-8D62-D0E50A26CA40}"/>
              </a:ext>
            </a:extLst>
          </p:cNvPr>
          <p:cNvSpPr>
            <a:spLocks noGrp="1"/>
          </p:cNvSpPr>
          <p:nvPr>
            <p:ph type="ctrTitle"/>
          </p:nvPr>
        </p:nvSpPr>
        <p:spPr>
          <a:xfrm>
            <a:off x="1143000" y="841772"/>
            <a:ext cx="6858000" cy="3092920"/>
          </a:xfrm>
        </p:spPr>
        <p:txBody>
          <a:bodyPr/>
          <a:lstStyle/>
          <a:p>
            <a:pPr>
              <a:lnSpc>
                <a:spcPct val="100000"/>
              </a:lnSpc>
            </a:pPr>
            <a:r>
              <a:rPr lang="en-CA" sz="3500" dirty="0"/>
              <a:t>Immigrants positively shape the social, cultural, and economic fabric of community life through their contribution of ideas, perspective, and knowledge.</a:t>
            </a:r>
            <a:endParaRPr lang="en-US" sz="3500" dirty="0"/>
          </a:p>
        </p:txBody>
      </p:sp>
      <p:sp>
        <p:nvSpPr>
          <p:cNvPr id="4" name="Slide Number Placeholder 3">
            <a:extLst>
              <a:ext uri="{FF2B5EF4-FFF2-40B4-BE49-F238E27FC236}">
                <a16:creationId xmlns:a16="http://schemas.microsoft.com/office/drawing/2014/main" id="{7CD64F5C-42FE-7E43-A799-42E11E3A384E}"/>
              </a:ext>
            </a:extLst>
          </p:cNvPr>
          <p:cNvSpPr>
            <a:spLocks noGrp="1"/>
          </p:cNvSpPr>
          <p:nvPr>
            <p:ph type="sldNum" sz="quarter" idx="12"/>
          </p:nvPr>
        </p:nvSpPr>
        <p:spPr/>
        <p:txBody>
          <a:bodyPr/>
          <a:lstStyle/>
          <a:p>
            <a:fld id="{C9F45B33-5457-BA4A-9C9B-A4A156057A75}" type="slidenum">
              <a:rPr lang="en-US" smtClean="0"/>
              <a:t>5</a:t>
            </a:fld>
            <a:endParaRPr lang="en-US"/>
          </a:p>
        </p:txBody>
      </p:sp>
    </p:spTree>
    <p:extLst>
      <p:ext uri="{BB962C8B-B14F-4D97-AF65-F5344CB8AC3E}">
        <p14:creationId xmlns:p14="http://schemas.microsoft.com/office/powerpoint/2010/main" val="25564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AFE2-ED55-354F-9129-CA0BFC5FE860}"/>
              </a:ext>
            </a:extLst>
          </p:cNvPr>
          <p:cNvSpPr>
            <a:spLocks noGrp="1"/>
          </p:cNvSpPr>
          <p:nvPr>
            <p:ph type="title"/>
          </p:nvPr>
        </p:nvSpPr>
        <p:spPr>
          <a:xfrm>
            <a:off x="628650" y="523226"/>
            <a:ext cx="7886700" cy="994172"/>
          </a:xfrm>
        </p:spPr>
        <p:txBody>
          <a:bodyPr/>
          <a:lstStyle/>
          <a:p>
            <a:r>
              <a:rPr lang="en-CA" dirty="0"/>
              <a:t>About the Immigrant Futures Project </a:t>
            </a:r>
            <a:br>
              <a:rPr lang="en-CA" dirty="0"/>
            </a:br>
            <a:r>
              <a:rPr lang="en-CA" dirty="0"/>
              <a:t>&amp; Framework</a:t>
            </a:r>
            <a:endParaRPr lang="en-US" dirty="0"/>
          </a:p>
        </p:txBody>
      </p:sp>
      <p:sp>
        <p:nvSpPr>
          <p:cNvPr id="3" name="Content Placeholder 2">
            <a:extLst>
              <a:ext uri="{FF2B5EF4-FFF2-40B4-BE49-F238E27FC236}">
                <a16:creationId xmlns:a16="http://schemas.microsoft.com/office/drawing/2014/main" id="{36B7E8A5-1547-EB4F-82D5-8237576AB16C}"/>
              </a:ext>
            </a:extLst>
          </p:cNvPr>
          <p:cNvSpPr>
            <a:spLocks noGrp="1"/>
          </p:cNvSpPr>
          <p:nvPr>
            <p:ph idx="1"/>
          </p:nvPr>
        </p:nvSpPr>
        <p:spPr>
          <a:xfrm>
            <a:off x="628650" y="1727199"/>
            <a:ext cx="7886700" cy="3154905"/>
          </a:xfrm>
        </p:spPr>
        <p:txBody>
          <a:bodyPr/>
          <a:lstStyle/>
          <a:p>
            <a:r>
              <a:rPr lang="en-CA" sz="2500" b="1" spc="-150" dirty="0">
                <a:solidFill>
                  <a:schemeClr val="accent2"/>
                </a:solidFill>
              </a:rPr>
              <a:t>Immigration is a critical component to economic growth </a:t>
            </a:r>
          </a:p>
          <a:p>
            <a:r>
              <a:rPr lang="en-CA" dirty="0"/>
              <a:t>The Immigrant Futures Project explores the challenges and opportunities of immigrant attraction and retention in small, medium and regional communities in Canada in an age of global migration.</a:t>
            </a:r>
          </a:p>
          <a:p>
            <a:r>
              <a:rPr lang="en-CA" dirty="0"/>
              <a:t>With a focus on the receiving community the Immigrant Futures Framework aims to leverage the active participation of all residents in welcoming and retaining newcomers.</a:t>
            </a:r>
          </a:p>
        </p:txBody>
      </p:sp>
      <p:sp>
        <p:nvSpPr>
          <p:cNvPr id="5" name="Slide Number Placeholder 4">
            <a:extLst>
              <a:ext uri="{FF2B5EF4-FFF2-40B4-BE49-F238E27FC236}">
                <a16:creationId xmlns:a16="http://schemas.microsoft.com/office/drawing/2014/main" id="{AF66EE82-5300-2D42-B517-FFA5EF05200C}"/>
              </a:ext>
            </a:extLst>
          </p:cNvPr>
          <p:cNvSpPr>
            <a:spLocks noGrp="1"/>
          </p:cNvSpPr>
          <p:nvPr>
            <p:ph type="sldNum" sz="quarter" idx="12"/>
          </p:nvPr>
        </p:nvSpPr>
        <p:spPr/>
        <p:txBody>
          <a:bodyPr/>
          <a:lstStyle/>
          <a:p>
            <a:fld id="{C9F45B33-5457-BA4A-9C9B-A4A156057A75}" type="slidenum">
              <a:rPr lang="en-US" smtClean="0"/>
              <a:pPr/>
              <a:t>6</a:t>
            </a:fld>
            <a:endParaRPr lang="en-US" dirty="0"/>
          </a:p>
        </p:txBody>
      </p:sp>
    </p:spTree>
    <p:extLst>
      <p:ext uri="{BB962C8B-B14F-4D97-AF65-F5344CB8AC3E}">
        <p14:creationId xmlns:p14="http://schemas.microsoft.com/office/powerpoint/2010/main" val="3223861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7E8A5-1547-EB4F-82D5-8237576AB16C}"/>
              </a:ext>
            </a:extLst>
          </p:cNvPr>
          <p:cNvSpPr>
            <a:spLocks noGrp="1"/>
          </p:cNvSpPr>
          <p:nvPr>
            <p:ph idx="1"/>
          </p:nvPr>
        </p:nvSpPr>
        <p:spPr>
          <a:xfrm>
            <a:off x="628649" y="480290"/>
            <a:ext cx="7554769" cy="785091"/>
          </a:xfrm>
        </p:spPr>
        <p:txBody>
          <a:bodyPr/>
          <a:lstStyle/>
          <a:p>
            <a:r>
              <a:rPr lang="en-CA" sz="2500" b="1" spc="-150" dirty="0"/>
              <a:t>The Immigrant Futures Framework employs </a:t>
            </a:r>
            <a:br>
              <a:rPr lang="en-CA" sz="2500" b="1" spc="-150" dirty="0"/>
            </a:br>
            <a:r>
              <a:rPr lang="en-CA" sz="2500" b="1" spc="-150" dirty="0"/>
              <a:t>a four step model: </a:t>
            </a:r>
          </a:p>
        </p:txBody>
      </p:sp>
      <p:sp>
        <p:nvSpPr>
          <p:cNvPr id="5" name="Slide Number Placeholder 4">
            <a:extLst>
              <a:ext uri="{FF2B5EF4-FFF2-40B4-BE49-F238E27FC236}">
                <a16:creationId xmlns:a16="http://schemas.microsoft.com/office/drawing/2014/main" id="{1135D038-9671-7F4D-B75C-CEE02CC50A1D}"/>
              </a:ext>
            </a:extLst>
          </p:cNvPr>
          <p:cNvSpPr>
            <a:spLocks noGrp="1"/>
          </p:cNvSpPr>
          <p:nvPr>
            <p:ph type="sldNum" sz="quarter" idx="12"/>
          </p:nvPr>
        </p:nvSpPr>
        <p:spPr/>
        <p:txBody>
          <a:bodyPr/>
          <a:lstStyle/>
          <a:p>
            <a:fld id="{C9F45B33-5457-BA4A-9C9B-A4A156057A75}" type="slidenum">
              <a:rPr lang="en-US" smtClean="0"/>
              <a:pPr/>
              <a:t>7</a:t>
            </a:fld>
            <a:endParaRPr lang="en-US" dirty="0"/>
          </a:p>
        </p:txBody>
      </p:sp>
      <p:sp>
        <p:nvSpPr>
          <p:cNvPr id="7" name="Content Placeholder 2">
            <a:extLst>
              <a:ext uri="{FF2B5EF4-FFF2-40B4-BE49-F238E27FC236}">
                <a16:creationId xmlns:a16="http://schemas.microsoft.com/office/drawing/2014/main" id="{CC209B7F-72AD-E742-B80E-60F92E51A55B}"/>
              </a:ext>
            </a:extLst>
          </p:cNvPr>
          <p:cNvSpPr txBox="1">
            <a:spLocks/>
          </p:cNvSpPr>
          <p:nvPr/>
        </p:nvSpPr>
        <p:spPr>
          <a:xfrm>
            <a:off x="628649" y="3862101"/>
            <a:ext cx="7776441" cy="877454"/>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0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dirty="0"/>
              <a:t>The outcome of this approach is tailor-made to the needs and assets of each city.</a:t>
            </a:r>
          </a:p>
        </p:txBody>
      </p:sp>
      <p:grpSp>
        <p:nvGrpSpPr>
          <p:cNvPr id="2" name="Group 1">
            <a:extLst>
              <a:ext uri="{FF2B5EF4-FFF2-40B4-BE49-F238E27FC236}">
                <a16:creationId xmlns:a16="http://schemas.microsoft.com/office/drawing/2014/main" id="{11417EAF-6CB5-0A49-94A0-B4C9746D5520}"/>
              </a:ext>
            </a:extLst>
          </p:cNvPr>
          <p:cNvGrpSpPr/>
          <p:nvPr/>
        </p:nvGrpSpPr>
        <p:grpSpPr>
          <a:xfrm>
            <a:off x="711775" y="1403929"/>
            <a:ext cx="1371354" cy="1695806"/>
            <a:chOff x="711775" y="1403929"/>
            <a:chExt cx="1371354" cy="1695806"/>
          </a:xfrm>
        </p:grpSpPr>
        <p:sp>
          <p:nvSpPr>
            <p:cNvPr id="8" name="Rectangle 7">
              <a:extLst>
                <a:ext uri="{FF2B5EF4-FFF2-40B4-BE49-F238E27FC236}">
                  <a16:creationId xmlns:a16="http://schemas.microsoft.com/office/drawing/2014/main" id="{E38774C5-4C51-814E-A1EF-2744446F48CE}"/>
                </a:ext>
              </a:extLst>
            </p:cNvPr>
            <p:cNvSpPr/>
            <p:nvPr/>
          </p:nvSpPr>
          <p:spPr>
            <a:xfrm>
              <a:off x="711775" y="2050629"/>
              <a:ext cx="1371354" cy="1049106"/>
            </a:xfrm>
            <a:prstGeom prst="rect">
              <a:avLst/>
            </a:prstGeom>
            <a:solidFill>
              <a:schemeClr val="accent1"/>
            </a:solidFill>
          </p:spPr>
          <p:txBody>
            <a:bodyPr wrap="square" lIns="144000" tIns="108000" rIns="144000" bIns="108000">
              <a:spAutoFit/>
            </a:bodyPr>
            <a:lstStyle/>
            <a:p>
              <a:r>
                <a:rPr lang="en-CA" dirty="0"/>
                <a:t>harness municipal leadership</a:t>
              </a:r>
            </a:p>
          </p:txBody>
        </p:sp>
        <p:sp>
          <p:nvSpPr>
            <p:cNvPr id="12" name="Content Placeholder 2">
              <a:extLst>
                <a:ext uri="{FF2B5EF4-FFF2-40B4-BE49-F238E27FC236}">
                  <a16:creationId xmlns:a16="http://schemas.microsoft.com/office/drawing/2014/main" id="{790D453C-F997-2240-A8F3-FCE43F283B4A}"/>
                </a:ext>
              </a:extLst>
            </p:cNvPr>
            <p:cNvSpPr txBox="1">
              <a:spLocks/>
            </p:cNvSpPr>
            <p:nvPr/>
          </p:nvSpPr>
          <p:spPr>
            <a:xfrm>
              <a:off x="711775" y="1403929"/>
              <a:ext cx="1296691" cy="55418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0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sz="4000" b="1" dirty="0">
                  <a:solidFill>
                    <a:schemeClr val="accent2"/>
                  </a:solidFill>
                </a:rPr>
                <a:t>1</a:t>
              </a:r>
            </a:p>
          </p:txBody>
        </p:sp>
      </p:grpSp>
      <p:grpSp>
        <p:nvGrpSpPr>
          <p:cNvPr id="4" name="Group 3">
            <a:extLst>
              <a:ext uri="{FF2B5EF4-FFF2-40B4-BE49-F238E27FC236}">
                <a16:creationId xmlns:a16="http://schemas.microsoft.com/office/drawing/2014/main" id="{FBCAE015-5D04-C24F-A380-378A595D27F1}"/>
              </a:ext>
            </a:extLst>
          </p:cNvPr>
          <p:cNvGrpSpPr/>
          <p:nvPr/>
        </p:nvGrpSpPr>
        <p:grpSpPr>
          <a:xfrm>
            <a:off x="2309666" y="1403929"/>
            <a:ext cx="2049899" cy="1972805"/>
            <a:chOff x="2309666" y="1403929"/>
            <a:chExt cx="2049899" cy="1972805"/>
          </a:xfrm>
        </p:grpSpPr>
        <p:sp>
          <p:nvSpPr>
            <p:cNvPr id="9" name="Rectangle 8">
              <a:extLst>
                <a:ext uri="{FF2B5EF4-FFF2-40B4-BE49-F238E27FC236}">
                  <a16:creationId xmlns:a16="http://schemas.microsoft.com/office/drawing/2014/main" id="{80EE2738-E6FA-D441-B725-05FA5C47B6BE}"/>
                </a:ext>
              </a:extLst>
            </p:cNvPr>
            <p:cNvSpPr/>
            <p:nvPr/>
          </p:nvSpPr>
          <p:spPr>
            <a:xfrm>
              <a:off x="2313551" y="2050629"/>
              <a:ext cx="2046014" cy="1326105"/>
            </a:xfrm>
            <a:prstGeom prst="rect">
              <a:avLst/>
            </a:prstGeom>
            <a:solidFill>
              <a:schemeClr val="accent1"/>
            </a:solidFill>
          </p:spPr>
          <p:txBody>
            <a:bodyPr wrap="square" lIns="144000" tIns="108000" rIns="144000" bIns="108000">
              <a:spAutoFit/>
            </a:bodyPr>
            <a:lstStyle/>
            <a:p>
              <a:r>
                <a:rPr lang="en-CA" dirty="0"/>
                <a:t>raise awareness and participation across the community</a:t>
              </a:r>
            </a:p>
          </p:txBody>
        </p:sp>
        <p:sp>
          <p:nvSpPr>
            <p:cNvPr id="13" name="Content Placeholder 2">
              <a:extLst>
                <a:ext uri="{FF2B5EF4-FFF2-40B4-BE49-F238E27FC236}">
                  <a16:creationId xmlns:a16="http://schemas.microsoft.com/office/drawing/2014/main" id="{496570D4-7EA2-CC42-8DE5-343D325AEA01}"/>
                </a:ext>
              </a:extLst>
            </p:cNvPr>
            <p:cNvSpPr txBox="1">
              <a:spLocks/>
            </p:cNvSpPr>
            <p:nvPr/>
          </p:nvSpPr>
          <p:spPr>
            <a:xfrm>
              <a:off x="2309666" y="1403929"/>
              <a:ext cx="1296691" cy="55418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0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sz="4000" b="1" dirty="0">
                  <a:solidFill>
                    <a:schemeClr val="accent2"/>
                  </a:solidFill>
                </a:rPr>
                <a:t>2</a:t>
              </a:r>
            </a:p>
          </p:txBody>
        </p:sp>
      </p:grpSp>
      <p:grpSp>
        <p:nvGrpSpPr>
          <p:cNvPr id="6" name="Group 5">
            <a:extLst>
              <a:ext uri="{FF2B5EF4-FFF2-40B4-BE49-F238E27FC236}">
                <a16:creationId xmlns:a16="http://schemas.microsoft.com/office/drawing/2014/main" id="{11290A41-F500-8243-B5FA-5639C71FDE84}"/>
              </a:ext>
            </a:extLst>
          </p:cNvPr>
          <p:cNvGrpSpPr/>
          <p:nvPr/>
        </p:nvGrpSpPr>
        <p:grpSpPr>
          <a:xfrm>
            <a:off x="4581521" y="1403929"/>
            <a:ext cx="1753423" cy="1695806"/>
            <a:chOff x="4581521" y="1403929"/>
            <a:chExt cx="1753423" cy="1695806"/>
          </a:xfrm>
        </p:grpSpPr>
        <p:sp>
          <p:nvSpPr>
            <p:cNvPr id="10" name="Rectangle 9">
              <a:extLst>
                <a:ext uri="{FF2B5EF4-FFF2-40B4-BE49-F238E27FC236}">
                  <a16:creationId xmlns:a16="http://schemas.microsoft.com/office/drawing/2014/main" id="{614803AF-D2B7-5942-99E7-B89B39CAEBD5}"/>
                </a:ext>
              </a:extLst>
            </p:cNvPr>
            <p:cNvSpPr/>
            <p:nvPr/>
          </p:nvSpPr>
          <p:spPr>
            <a:xfrm>
              <a:off x="4581521" y="2050629"/>
              <a:ext cx="1753423" cy="1049106"/>
            </a:xfrm>
            <a:prstGeom prst="rect">
              <a:avLst/>
            </a:prstGeom>
            <a:solidFill>
              <a:schemeClr val="accent1"/>
            </a:solidFill>
          </p:spPr>
          <p:txBody>
            <a:bodyPr wrap="square" lIns="144000" tIns="108000" rIns="144000" bIns="108000">
              <a:spAutoFit/>
            </a:bodyPr>
            <a:lstStyle/>
            <a:p>
              <a:r>
                <a:rPr lang="en-CA" dirty="0"/>
                <a:t>mobilize diverse stakeholders</a:t>
              </a:r>
            </a:p>
          </p:txBody>
        </p:sp>
        <p:sp>
          <p:nvSpPr>
            <p:cNvPr id="14" name="Content Placeholder 2">
              <a:extLst>
                <a:ext uri="{FF2B5EF4-FFF2-40B4-BE49-F238E27FC236}">
                  <a16:creationId xmlns:a16="http://schemas.microsoft.com/office/drawing/2014/main" id="{4D36A551-764D-074E-8B68-99680F08E811}"/>
                </a:ext>
              </a:extLst>
            </p:cNvPr>
            <p:cNvSpPr txBox="1">
              <a:spLocks/>
            </p:cNvSpPr>
            <p:nvPr/>
          </p:nvSpPr>
          <p:spPr>
            <a:xfrm>
              <a:off x="4591049" y="1403929"/>
              <a:ext cx="1296691" cy="55418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0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sz="4000" b="1" dirty="0">
                  <a:solidFill>
                    <a:schemeClr val="accent2"/>
                  </a:solidFill>
                </a:rPr>
                <a:t>3</a:t>
              </a:r>
            </a:p>
          </p:txBody>
        </p:sp>
      </p:grpSp>
      <p:grpSp>
        <p:nvGrpSpPr>
          <p:cNvPr id="16" name="Group 15">
            <a:extLst>
              <a:ext uri="{FF2B5EF4-FFF2-40B4-BE49-F238E27FC236}">
                <a16:creationId xmlns:a16="http://schemas.microsoft.com/office/drawing/2014/main" id="{0B2E283C-9A7C-4144-8B61-C553F648A955}"/>
              </a:ext>
            </a:extLst>
          </p:cNvPr>
          <p:cNvGrpSpPr/>
          <p:nvPr/>
        </p:nvGrpSpPr>
        <p:grpSpPr>
          <a:xfrm>
            <a:off x="6516663" y="1403929"/>
            <a:ext cx="1998687" cy="2249804"/>
            <a:chOff x="6516663" y="1403929"/>
            <a:chExt cx="1998687" cy="2249804"/>
          </a:xfrm>
        </p:grpSpPr>
        <p:sp>
          <p:nvSpPr>
            <p:cNvPr id="11" name="Rectangle 10">
              <a:extLst>
                <a:ext uri="{FF2B5EF4-FFF2-40B4-BE49-F238E27FC236}">
                  <a16:creationId xmlns:a16="http://schemas.microsoft.com/office/drawing/2014/main" id="{0582C10B-2309-C642-94DC-05E063FD4C20}"/>
                </a:ext>
              </a:extLst>
            </p:cNvPr>
            <p:cNvSpPr/>
            <p:nvPr/>
          </p:nvSpPr>
          <p:spPr>
            <a:xfrm>
              <a:off x="6516663" y="2050629"/>
              <a:ext cx="1998687" cy="1603104"/>
            </a:xfrm>
            <a:prstGeom prst="rect">
              <a:avLst/>
            </a:prstGeom>
            <a:solidFill>
              <a:schemeClr val="accent1"/>
            </a:solidFill>
          </p:spPr>
          <p:txBody>
            <a:bodyPr wrap="square" lIns="144000" tIns="108000" rIns="144000" bIns="108000">
              <a:spAutoFit/>
            </a:bodyPr>
            <a:lstStyle/>
            <a:p>
              <a:r>
                <a:rPr lang="en-CA" dirty="0"/>
                <a:t>develop practical tools that help design a specific city strategy</a:t>
              </a:r>
            </a:p>
          </p:txBody>
        </p:sp>
        <p:sp>
          <p:nvSpPr>
            <p:cNvPr id="15" name="Content Placeholder 2">
              <a:extLst>
                <a:ext uri="{FF2B5EF4-FFF2-40B4-BE49-F238E27FC236}">
                  <a16:creationId xmlns:a16="http://schemas.microsoft.com/office/drawing/2014/main" id="{5BCB9DC5-3073-C94F-A411-B4DE1D431B1B}"/>
                </a:ext>
              </a:extLst>
            </p:cNvPr>
            <p:cNvSpPr txBox="1">
              <a:spLocks/>
            </p:cNvSpPr>
            <p:nvPr/>
          </p:nvSpPr>
          <p:spPr>
            <a:xfrm>
              <a:off x="6516664" y="1403929"/>
              <a:ext cx="1296691" cy="554181"/>
            </a:xfrm>
            <a:prstGeom prst="rect">
              <a:avLst/>
            </a:prstGeom>
          </p:spPr>
          <p:txBody>
            <a:bodyPr vert="horz" lIns="91440" tIns="45720" rIns="91440" bIns="45720" rtlCol="0">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00000"/>
                </a:lnSpc>
                <a:spcBef>
                  <a:spcPts val="375"/>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100000"/>
                </a:lnSpc>
                <a:spcBef>
                  <a:spcPts val="375"/>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100000"/>
                </a:lnSpc>
                <a:spcBef>
                  <a:spcPts val="375"/>
                </a:spcBef>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sz="4000" b="1" dirty="0">
                  <a:solidFill>
                    <a:schemeClr val="accent2"/>
                  </a:solidFill>
                </a:rPr>
                <a:t>4</a:t>
              </a:r>
            </a:p>
          </p:txBody>
        </p:sp>
      </p:grpSp>
    </p:spTree>
    <p:extLst>
      <p:ext uri="{BB962C8B-B14F-4D97-AF65-F5344CB8AC3E}">
        <p14:creationId xmlns:p14="http://schemas.microsoft.com/office/powerpoint/2010/main" val="406012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900" decel="100000" fill="hold"/>
                                        <p:tgtEl>
                                          <p:spTgt spid="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900" decel="100000" fill="hold"/>
                                        <p:tgtEl>
                                          <p:spTgt spid="1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35D038-9671-7F4D-B75C-CEE02CC50A1D}"/>
              </a:ext>
            </a:extLst>
          </p:cNvPr>
          <p:cNvSpPr>
            <a:spLocks noGrp="1"/>
          </p:cNvSpPr>
          <p:nvPr>
            <p:ph type="sldNum" sz="quarter" idx="12"/>
          </p:nvPr>
        </p:nvSpPr>
        <p:spPr/>
        <p:txBody>
          <a:bodyPr/>
          <a:lstStyle/>
          <a:p>
            <a:fld id="{C9F45B33-5457-BA4A-9C9B-A4A156057A75}" type="slidenum">
              <a:rPr lang="en-US" smtClean="0"/>
              <a:pPr/>
              <a:t>8</a:t>
            </a:fld>
            <a:endParaRPr lang="en-US" dirty="0"/>
          </a:p>
        </p:txBody>
      </p:sp>
      <p:pic>
        <p:nvPicPr>
          <p:cNvPr id="8" name="Picture 7">
            <a:extLst>
              <a:ext uri="{FF2B5EF4-FFF2-40B4-BE49-F238E27FC236}">
                <a16:creationId xmlns:a16="http://schemas.microsoft.com/office/drawing/2014/main" id="{7FCA8BB4-88E1-EB46-940F-DB52AFDDC67A}"/>
              </a:ext>
            </a:extLst>
          </p:cNvPr>
          <p:cNvPicPr>
            <a:picLocks noChangeAspect="1"/>
          </p:cNvPicPr>
          <p:nvPr/>
        </p:nvPicPr>
        <p:blipFill>
          <a:blip r:embed="rId2"/>
          <a:srcRect/>
          <a:stretch/>
        </p:blipFill>
        <p:spPr>
          <a:xfrm>
            <a:off x="628650" y="397565"/>
            <a:ext cx="7812706" cy="4423863"/>
          </a:xfrm>
          <a:prstGeom prst="rect">
            <a:avLst/>
          </a:prstGeom>
        </p:spPr>
      </p:pic>
    </p:spTree>
    <p:extLst>
      <p:ext uri="{BB962C8B-B14F-4D97-AF65-F5344CB8AC3E}">
        <p14:creationId xmlns:p14="http://schemas.microsoft.com/office/powerpoint/2010/main" val="2381207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AFE2-ED55-354F-9129-CA0BFC5FE860}"/>
              </a:ext>
            </a:extLst>
          </p:cNvPr>
          <p:cNvSpPr>
            <a:spLocks noGrp="1"/>
          </p:cNvSpPr>
          <p:nvPr>
            <p:ph type="title"/>
          </p:nvPr>
        </p:nvSpPr>
        <p:spPr/>
        <p:txBody>
          <a:bodyPr/>
          <a:lstStyle/>
          <a:p>
            <a:r>
              <a:rPr lang="en-CA" dirty="0">
                <a:solidFill>
                  <a:schemeClr val="accent3"/>
                </a:solidFill>
              </a:rPr>
              <a:t>Initiating a Whole of Community Approach</a:t>
            </a:r>
          </a:p>
        </p:txBody>
      </p:sp>
      <p:sp>
        <p:nvSpPr>
          <p:cNvPr id="3" name="Content Placeholder 2">
            <a:extLst>
              <a:ext uri="{FF2B5EF4-FFF2-40B4-BE49-F238E27FC236}">
                <a16:creationId xmlns:a16="http://schemas.microsoft.com/office/drawing/2014/main" id="{36B7E8A5-1547-EB4F-82D5-8237576AB16C}"/>
              </a:ext>
            </a:extLst>
          </p:cNvPr>
          <p:cNvSpPr>
            <a:spLocks noGrp="1"/>
          </p:cNvSpPr>
          <p:nvPr>
            <p:ph idx="1"/>
          </p:nvPr>
        </p:nvSpPr>
        <p:spPr>
          <a:xfrm>
            <a:off x="628650" y="1369219"/>
            <a:ext cx="8118186" cy="2159072"/>
          </a:xfrm>
        </p:spPr>
        <p:txBody>
          <a:bodyPr/>
          <a:lstStyle/>
          <a:p>
            <a:r>
              <a:rPr lang="en-CA" sz="2000" dirty="0">
                <a:solidFill>
                  <a:schemeClr val="accent3"/>
                </a:solidFill>
              </a:rPr>
              <a:t>We adopt a whole of community approach to the design of an inclusive economy. It requires strong leadership and multi-stakeholder engagement across a wide field of action.</a:t>
            </a:r>
          </a:p>
          <a:p>
            <a:r>
              <a:rPr lang="en-CA" sz="2000" dirty="0">
                <a:solidFill>
                  <a:schemeClr val="accent3"/>
                </a:solidFill>
              </a:rPr>
              <a:t>It takes the community at large to engage in a planning process that is open, inclusive and speaks to the long-term health and wellbeing of every resident.</a:t>
            </a:r>
          </a:p>
        </p:txBody>
      </p:sp>
      <p:sp>
        <p:nvSpPr>
          <p:cNvPr id="5" name="Slide Number Placeholder 4">
            <a:extLst>
              <a:ext uri="{FF2B5EF4-FFF2-40B4-BE49-F238E27FC236}">
                <a16:creationId xmlns:a16="http://schemas.microsoft.com/office/drawing/2014/main" id="{1135D038-9671-7F4D-B75C-CEE02CC50A1D}"/>
              </a:ext>
            </a:extLst>
          </p:cNvPr>
          <p:cNvSpPr>
            <a:spLocks noGrp="1"/>
          </p:cNvSpPr>
          <p:nvPr>
            <p:ph type="sldNum" sz="quarter" idx="12"/>
          </p:nvPr>
        </p:nvSpPr>
        <p:spPr/>
        <p:txBody>
          <a:bodyPr/>
          <a:lstStyle/>
          <a:p>
            <a:fld id="{C9F45B33-5457-BA4A-9C9B-A4A156057A75}" type="slidenum">
              <a:rPr lang="en-US" smtClean="0">
                <a:solidFill>
                  <a:schemeClr val="accent3"/>
                </a:solidFill>
              </a:rPr>
              <a:pPr/>
              <a:t>9</a:t>
            </a:fld>
            <a:endParaRPr lang="en-US" dirty="0">
              <a:solidFill>
                <a:schemeClr val="accent3"/>
              </a:solidFill>
            </a:endParaRPr>
          </a:p>
        </p:txBody>
      </p:sp>
      <p:pic>
        <p:nvPicPr>
          <p:cNvPr id="6" name="Picture 5" descr="A group of people sitting at a table&#10;&#10;Description automatically generated">
            <a:extLst>
              <a:ext uri="{FF2B5EF4-FFF2-40B4-BE49-F238E27FC236}">
                <a16:creationId xmlns:a16="http://schemas.microsoft.com/office/drawing/2014/main" id="{278A2B0B-B47C-374A-B028-0C156CF0346D}"/>
              </a:ext>
            </a:extLst>
          </p:cNvPr>
          <p:cNvPicPr>
            <a:picLocks noChangeAspect="1"/>
          </p:cNvPicPr>
          <p:nvPr/>
        </p:nvPicPr>
        <p:blipFill>
          <a:blip r:embed="rId2"/>
          <a:stretch>
            <a:fillRect/>
          </a:stretch>
        </p:blipFill>
        <p:spPr>
          <a:xfrm>
            <a:off x="2953328" y="3259693"/>
            <a:ext cx="5537200" cy="1988836"/>
          </a:xfrm>
          <a:prstGeom prst="rect">
            <a:avLst/>
          </a:prstGeom>
        </p:spPr>
      </p:pic>
    </p:spTree>
    <p:extLst>
      <p:ext uri="{BB962C8B-B14F-4D97-AF65-F5344CB8AC3E}">
        <p14:creationId xmlns:p14="http://schemas.microsoft.com/office/powerpoint/2010/main" val="1095833426"/>
      </p:ext>
    </p:extLst>
  </p:cSld>
  <p:clrMapOvr>
    <a:masterClrMapping/>
  </p:clrMapOvr>
</p:sld>
</file>

<file path=ppt/theme/theme1.xml><?xml version="1.0" encoding="utf-8"?>
<a:theme xmlns:a="http://schemas.openxmlformats.org/drawingml/2006/main" name="Office Theme">
  <a:themeElements>
    <a:clrScheme name="Custom 11">
      <a:dk1>
        <a:srgbClr val="000000"/>
      </a:dk1>
      <a:lt1>
        <a:srgbClr val="FFFFFF"/>
      </a:lt1>
      <a:dk2>
        <a:srgbClr val="44546A"/>
      </a:dk2>
      <a:lt2>
        <a:srgbClr val="E7E6E6"/>
      </a:lt2>
      <a:accent1>
        <a:srgbClr val="FFFF41"/>
      </a:accent1>
      <a:accent2>
        <a:srgbClr val="20BDC5"/>
      </a:accent2>
      <a:accent3>
        <a:srgbClr val="FFFFFF"/>
      </a:accent3>
      <a:accent4>
        <a:srgbClr val="FFFFFF"/>
      </a:accent4>
      <a:accent5>
        <a:srgbClr val="FFFFFF"/>
      </a:accent5>
      <a:accent6>
        <a:srgbClr val="FFFF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TotalTime>
  <Words>570</Words>
  <Application>Microsoft Macintosh PowerPoint</Application>
  <PresentationFormat>On-screen Show (16:9)</PresentationFormat>
  <Paragraphs>60</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Wingdings</vt:lpstr>
      <vt:lpstr>Office Theme</vt:lpstr>
      <vt:lpstr>PowerPoint Presentation</vt:lpstr>
      <vt:lpstr>Today’s Presentation</vt:lpstr>
      <vt:lpstr>Our Demographic Challenge</vt:lpstr>
      <vt:lpstr>How Immigrants Boost the Economy</vt:lpstr>
      <vt:lpstr>Immigrants positively shape the social, cultural, and economic fabric of community life through their contribution of ideas, perspective, and knowledge.</vt:lpstr>
      <vt:lpstr>About the Immigrant Futures Project  &amp; Framework</vt:lpstr>
      <vt:lpstr>PowerPoint Presentation</vt:lpstr>
      <vt:lpstr>PowerPoint Presentation</vt:lpstr>
      <vt:lpstr>Initiating a Whole of Community Approach</vt:lpstr>
      <vt:lpstr>Community Stakeholders &amp; Assets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Stam</dc:creator>
  <cp:lastModifiedBy>Elaine Stam</cp:lastModifiedBy>
  <cp:revision>22</cp:revision>
  <dcterms:created xsi:type="dcterms:W3CDTF">2020-06-07T16:10:18Z</dcterms:created>
  <dcterms:modified xsi:type="dcterms:W3CDTF">2020-06-09T15:16:42Z</dcterms:modified>
</cp:coreProperties>
</file>