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306" r:id="rId4"/>
    <p:sldId id="307" r:id="rId5"/>
    <p:sldId id="302" r:id="rId6"/>
    <p:sldId id="288" r:id="rId7"/>
    <p:sldId id="289" r:id="rId8"/>
    <p:sldId id="295" r:id="rId9"/>
    <p:sldId id="291" r:id="rId10"/>
    <p:sldId id="300" r:id="rId11"/>
    <p:sldId id="308" r:id="rId12"/>
    <p:sldId id="299" r:id="rId13"/>
    <p:sldId id="292" r:id="rId14"/>
    <p:sldId id="309" r:id="rId15"/>
    <p:sldId id="305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3B7"/>
    <a:srgbClr val="00579E"/>
    <a:srgbClr val="427E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411" autoAdjust="0"/>
  </p:normalViewPr>
  <p:slideViewPr>
    <p:cSldViewPr snapToGrid="0">
      <p:cViewPr>
        <p:scale>
          <a:sx n="105" d="100"/>
          <a:sy n="105" d="100"/>
        </p:scale>
        <p:origin x="-8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8" d="100"/>
        <a:sy n="288" d="100"/>
      </p:scale>
      <p:origin x="0" y="15040"/>
    </p:cViewPr>
  </p:sorterViewPr>
  <p:notesViewPr>
    <p:cSldViewPr snapToGrid="0">
      <p:cViewPr varScale="1">
        <p:scale>
          <a:sx n="59" d="100"/>
          <a:sy n="59" d="100"/>
        </p:scale>
        <p:origin x="2376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2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r">
              <a:defRPr sz="1200"/>
            </a:lvl1pPr>
          </a:lstStyle>
          <a:p>
            <a:fld id="{0B322C8F-2A7B-4B42-BA05-803C5C32105D}" type="datetimeFigureOut">
              <a:rPr lang="en-CA" smtClean="0"/>
              <a:t>15/03/2017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2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r">
              <a:defRPr sz="1200"/>
            </a:lvl1pPr>
          </a:lstStyle>
          <a:p>
            <a:fld id="{F54739B0-D0ED-4E3C-B35F-4F19149175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BDFF3CAC-69EE-4888-9686-886F54156931}" type="datetimeFigureOut">
              <a:rPr lang="en-CA" smtClean="0"/>
              <a:t>15/03/2017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9463" y="1200150"/>
            <a:ext cx="3216275" cy="1809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3319301"/>
            <a:ext cx="5852160" cy="508175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3414BEB3-959C-4960-BF15-B0956F1E2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12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1200150"/>
            <a:ext cx="3216275" cy="1809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1" y="3283399"/>
            <a:ext cx="5852160" cy="5114730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84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6"/>
            <a:ext cx="11262866" cy="2275724"/>
          </a:xfrm>
          <a:prstGeom prst="rect">
            <a:avLst/>
          </a:prstGeom>
          <a:solidFill>
            <a:srgbClr val="0057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rgbClr val="4483B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6516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4" descr="Kvslemun &#10;üos1åK8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711" y="5622178"/>
            <a:ext cx="15621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6650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37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4A6343FD-2D17-4BE2-865A-2B43EBCE90F0}" type="datetime1">
              <a:rPr lang="en-CA" smtClean="0"/>
              <a:t>15/03/2017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24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763C21-F190-4B97-B6A0-530A27AF01FD}" type="datetime1">
              <a:rPr lang="en-CA" smtClean="0"/>
              <a:t>15/03/2017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57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90799"/>
            <a:ext cx="11029615" cy="3136233"/>
          </a:xfrm>
        </p:spPr>
        <p:txBody>
          <a:bodyPr/>
          <a:lstStyle>
            <a:lvl1pPr>
              <a:defRPr>
                <a:solidFill>
                  <a:srgbClr val="00579E"/>
                </a:solidFill>
              </a:defRPr>
            </a:lvl1pPr>
            <a:lvl2pPr>
              <a:defRPr>
                <a:solidFill>
                  <a:srgbClr val="00579E"/>
                </a:solidFill>
              </a:defRPr>
            </a:lvl2pPr>
            <a:lvl3pPr>
              <a:defRPr>
                <a:solidFill>
                  <a:srgbClr val="00579E"/>
                </a:solidFill>
              </a:defRPr>
            </a:lvl3pPr>
            <a:lvl4pPr>
              <a:defRPr>
                <a:solidFill>
                  <a:srgbClr val="00579E"/>
                </a:solidFill>
              </a:defRPr>
            </a:lvl4pPr>
            <a:lvl5pPr>
              <a:defRPr>
                <a:solidFill>
                  <a:srgbClr val="00579E"/>
                </a:solidFill>
              </a:defRPr>
            </a:lvl5pPr>
          </a:lstStyle>
          <a:p>
            <a:pPr lvl="0"/>
            <a:r>
              <a:rPr lang="x-none" noProof="0" dirty="0" err="1"/>
              <a:t>Click</a:t>
            </a:r>
            <a:r>
              <a:rPr lang="x-none" noProof="0" dirty="0"/>
              <a:t> to </a:t>
            </a:r>
            <a:r>
              <a:rPr lang="x-none" noProof="0" dirty="0" err="1"/>
              <a:t>edit</a:t>
            </a:r>
            <a:r>
              <a:rPr lang="x-none" noProof="0" dirty="0"/>
              <a:t> Master </a:t>
            </a:r>
            <a:r>
              <a:rPr lang="x-none" noProof="0" dirty="0" err="1"/>
              <a:t>text</a:t>
            </a:r>
            <a:r>
              <a:rPr lang="x-none" noProof="0" dirty="0"/>
              <a:t> </a:t>
            </a:r>
            <a:r>
              <a:rPr lang="x-none" noProof="0" dirty="0" err="1"/>
              <a:t>styles</a:t>
            </a:r>
            <a:endParaRPr lang="x-none" noProof="0" dirty="0"/>
          </a:p>
          <a:p>
            <a:pPr lvl="1"/>
            <a:r>
              <a:rPr lang="x-none" noProof="0" dirty="0" err="1"/>
              <a:t>Second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2"/>
            <a:r>
              <a:rPr lang="x-none" noProof="0" dirty="0" err="1"/>
              <a:t>Third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3"/>
            <a:r>
              <a:rPr lang="x-none" noProof="0" dirty="0" err="1"/>
              <a:t>Fourth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4"/>
            <a:r>
              <a:rPr lang="x-none" noProof="0" dirty="0" err="1"/>
              <a:t>Fifth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8633" y="5956137"/>
            <a:ext cx="1052508" cy="365125"/>
          </a:xfrm>
        </p:spPr>
        <p:txBody>
          <a:bodyPr/>
          <a:lstStyle>
            <a:lvl1pPr>
              <a:defRPr sz="1200">
                <a:solidFill>
                  <a:srgbClr val="00579E"/>
                </a:solidFill>
              </a:defRPr>
            </a:lvl1pPr>
          </a:lstStyle>
          <a:p>
            <a:fld id="{3BC4BE8B-D211-4449-B02D-8CCAE4558E2A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4" descr="Kvslemun &#10;üos1åK8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838" y="5622178"/>
            <a:ext cx="15621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031317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x-none" noProof="0" dirty="0" err="1"/>
              <a:t>Click</a:t>
            </a:r>
            <a:r>
              <a:rPr lang="x-none" noProof="0" dirty="0"/>
              <a:t> to </a:t>
            </a:r>
            <a:r>
              <a:rPr lang="x-none" noProof="0" dirty="0" err="1"/>
              <a:t>edit</a:t>
            </a:r>
            <a:r>
              <a:rPr lang="x-none" noProof="0" dirty="0"/>
              <a:t> Master </a:t>
            </a:r>
            <a:r>
              <a:rPr lang="x-none" noProof="0" dirty="0" err="1"/>
              <a:t>title</a:t>
            </a:r>
            <a:r>
              <a:rPr lang="x-none" noProof="0" dirty="0"/>
              <a:t> </a:t>
            </a:r>
            <a:r>
              <a:rPr lang="x-none" noProof="0" dirty="0" err="1"/>
              <a:t>style</a:t>
            </a:r>
            <a:endParaRPr lang="x-none" noProof="0" dirty="0"/>
          </a:p>
        </p:txBody>
      </p:sp>
    </p:spTree>
    <p:extLst>
      <p:ext uri="{BB962C8B-B14F-4D97-AF65-F5344CB8AC3E}">
        <p14:creationId xmlns:p14="http://schemas.microsoft.com/office/powerpoint/2010/main" val="97735658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4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5E6808-84C0-402E-A79D-27CFEEA47F98}" type="datetime1">
              <a:rPr lang="en-CA" smtClean="0"/>
              <a:t>15/03/2017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46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403E16DA-00A2-48F9-89D5-13CB284E38D8}" type="datetime1">
              <a:rPr lang="en-CA" smtClean="0"/>
              <a:t>15/03/2017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0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8F53F6F6-3DBF-4892-9279-D9978240FE8D}" type="datetime1">
              <a:rPr lang="en-CA" smtClean="0"/>
              <a:t>15/03/2017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36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67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2A3E4A2B-8A8E-4A53-A3E7-B6C17DC8C045}" type="datetime1">
              <a:rPr lang="en-CA" smtClean="0"/>
              <a:t>15/03/2017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9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FCE06A-0F5B-476A-A6FC-DC899452EC14}" type="datetime1">
              <a:rPr lang="en-CA" smtClean="0"/>
              <a:t>15/03/2017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68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A09E8AD-7285-4A3F-B80C-F8898997F805}" type="datetime1">
              <a:rPr lang="en-CA" smtClean="0"/>
              <a:t>15/03/2017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77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299831"/>
            <a:ext cx="10993549" cy="1094119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Labour</a:t>
            </a:r>
            <a:r>
              <a:rPr lang="en-US" sz="2400" dirty="0" smtClean="0"/>
              <a:t> Integration Strategies and Family Dynamics </a:t>
            </a:r>
            <a:endParaRPr lang="en-CA" sz="2400" dirty="0">
              <a:solidFill>
                <a:srgbClr val="00579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371" y="3600449"/>
            <a:ext cx="10562366" cy="1414463"/>
          </a:xfrm>
        </p:spPr>
        <p:txBody>
          <a:bodyPr>
            <a:noAutofit/>
          </a:bodyPr>
          <a:lstStyle/>
          <a:p>
            <a:endParaRPr lang="en-CA" sz="2400" dirty="0" smtClean="0">
              <a:solidFill>
                <a:srgbClr val="E6E6E6"/>
              </a:solidFill>
            </a:endParaRPr>
          </a:p>
          <a:p>
            <a:r>
              <a:rPr lang="en-CA" sz="2400" dirty="0" smtClean="0">
                <a:solidFill>
                  <a:srgbClr val="E6E6E6"/>
                </a:solidFill>
              </a:rPr>
              <a:t>Presentation </a:t>
            </a:r>
            <a:r>
              <a:rPr lang="en-CA" sz="2400" dirty="0">
                <a:solidFill>
                  <a:srgbClr val="E6E6E6"/>
                </a:solidFill>
              </a:rPr>
              <a:t>for the immigration is a family affair </a:t>
            </a:r>
            <a:r>
              <a:rPr lang="en-CA" sz="2400" dirty="0" smtClean="0">
                <a:solidFill>
                  <a:srgbClr val="E6E6E6"/>
                </a:solidFill>
              </a:rPr>
              <a:t>workshop</a:t>
            </a:r>
          </a:p>
          <a:p>
            <a:pPr algn="r"/>
            <a:r>
              <a:rPr lang="en-CA" dirty="0" smtClean="0">
                <a:solidFill>
                  <a:srgbClr val="E6E6E6"/>
                </a:solidFill>
              </a:rPr>
              <a:t>February 14, 2017</a:t>
            </a:r>
          </a:p>
          <a:p>
            <a:pPr algn="r"/>
            <a:r>
              <a:rPr lang="en-CA" dirty="0" smtClean="0">
                <a:solidFill>
                  <a:srgbClr val="E6E6E6"/>
                </a:solidFill>
              </a:rPr>
              <a:t>Toronto</a:t>
            </a:r>
            <a:r>
              <a:rPr lang="en-CA" dirty="0">
                <a:solidFill>
                  <a:srgbClr val="E6E6E6"/>
                </a:solidFill>
              </a:rPr>
              <a:t>, ON</a:t>
            </a:r>
          </a:p>
          <a:p>
            <a:endParaRPr lang="en-CA" b="1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733" y="5850466"/>
            <a:ext cx="9211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This research was supported by the Government of Ontario through the Ontario Human Capital Research and Innovation </a:t>
            </a:r>
            <a:r>
              <a:rPr lang="en-CA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Fund</a:t>
            </a:r>
            <a:r>
              <a:rPr lang="en-CA" sz="1600" i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CA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and by the Social Sciences and Humanities Research Council</a:t>
            </a:r>
            <a:r>
              <a:rPr lang="en-CA" sz="1600" i="1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endParaRPr lang="en-C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9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900" dirty="0" smtClean="0"/>
          </a:p>
          <a:p>
            <a:endParaRPr lang="en-US" sz="7200" dirty="0" smtClean="0"/>
          </a:p>
          <a:p>
            <a:r>
              <a:rPr lang="en-US" sz="7200" dirty="0" smtClean="0">
                <a:solidFill>
                  <a:srgbClr val="000000"/>
                </a:solidFill>
              </a:rPr>
              <a:t>From volunteering to employment:</a:t>
            </a:r>
          </a:p>
          <a:p>
            <a:r>
              <a:rPr lang="en-US" sz="7200" dirty="0" smtClean="0"/>
              <a:t>“I </a:t>
            </a:r>
            <a:r>
              <a:rPr lang="en-US" sz="7200" dirty="0"/>
              <a:t>started as a volunteer in a non-profit organization. First I did with [this organization], I did a small short course with [name of organization] and I worked with them for two seasons. And then at the same time I was volunteering with the non-profit organization. </a:t>
            </a:r>
            <a:r>
              <a:rPr lang="en-US" sz="7200" dirty="0" smtClean="0"/>
              <a:t> After </a:t>
            </a:r>
            <a:r>
              <a:rPr lang="en-US" sz="7200" dirty="0"/>
              <a:t>volunteering 6-7 months I got a one year contract with them. And then, when the contract finished, I got another contract for six month, and then another full-time job in the same organization but in a different </a:t>
            </a:r>
            <a:r>
              <a:rPr lang="en-US" sz="7200" dirty="0" smtClean="0"/>
              <a:t>department.” </a:t>
            </a:r>
          </a:p>
          <a:p>
            <a:r>
              <a:rPr lang="en-US" sz="7200" dirty="0" smtClean="0"/>
              <a:t>“</a:t>
            </a:r>
            <a:r>
              <a:rPr lang="en-US" sz="7200" dirty="0"/>
              <a:t>That was my first connection with [name of organization] then I enrolled as a volunteer and I stayed there you know, until now. Let us </a:t>
            </a:r>
            <a:r>
              <a:rPr lang="en-US" sz="7200" dirty="0" smtClean="0"/>
              <a:t>see.”</a:t>
            </a:r>
            <a:r>
              <a:rPr lang="en-US" sz="7200" dirty="0"/>
              <a:t> </a:t>
            </a:r>
            <a:endParaRPr lang="en-US" sz="7200" dirty="0" smtClean="0"/>
          </a:p>
          <a:p>
            <a:pPr marL="0" indent="0">
              <a:buNone/>
            </a:pPr>
            <a:endParaRPr lang="en-US" sz="4900" dirty="0" smtClean="0"/>
          </a:p>
          <a:p>
            <a:endParaRPr lang="en-US" sz="2900" dirty="0"/>
          </a:p>
          <a:p>
            <a:endParaRPr lang="en-US" sz="2900" dirty="0" smtClean="0"/>
          </a:p>
          <a:p>
            <a:endParaRPr lang="en-US" sz="2900" dirty="0"/>
          </a:p>
          <a:p>
            <a:endParaRPr lang="en-CA" dirty="0"/>
          </a:p>
          <a:p>
            <a:endParaRPr lang="en-US" dirty="0" smtClean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Trajectory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6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Spending the family savings </a:t>
            </a:r>
          </a:p>
          <a:p>
            <a:r>
              <a:rPr lang="en-US" dirty="0" smtClean="0"/>
              <a:t>“</a:t>
            </a:r>
            <a:r>
              <a:rPr lang="en-US" dirty="0"/>
              <a:t>We brought the money, and we bought the house, because business was not to be opened at the time. He started real estate. </a:t>
            </a:r>
            <a:r>
              <a:rPr lang="en-US" dirty="0" smtClean="0"/>
              <a:t> And </a:t>
            </a:r>
            <a:r>
              <a:rPr lang="en-US" dirty="0"/>
              <a:t>he past first two exams, and then it was very struggling for him. </a:t>
            </a:r>
            <a:r>
              <a:rPr lang="en-US" dirty="0" smtClean="0"/>
              <a:t> The </a:t>
            </a:r>
            <a:r>
              <a:rPr lang="en-US" dirty="0"/>
              <a:t>language, the amount of exams, it was very very hard. It was too much for him. So he failed the first time the third exam, and he goes </a:t>
            </a:r>
            <a:r>
              <a:rPr lang="en-US" dirty="0" smtClean="0"/>
              <a:t>like:  You </a:t>
            </a:r>
            <a:r>
              <a:rPr lang="en-US" dirty="0"/>
              <a:t>know what, I am not spending any more money. It is not something that I can continue, or finish, or keep up with." </a:t>
            </a:r>
            <a:endParaRPr lang="en-US" dirty="0" smtClean="0"/>
          </a:p>
          <a:p>
            <a:r>
              <a:rPr lang="en-US" dirty="0" smtClean="0"/>
              <a:t>“My </a:t>
            </a:r>
            <a:r>
              <a:rPr lang="en-US" dirty="0"/>
              <a:t>husband, he want to go back because there was no job [sic], and only we are spending from our home country money [sic]. But then we </a:t>
            </a:r>
            <a:r>
              <a:rPr lang="en-US" dirty="0" smtClean="0"/>
              <a:t>decided </a:t>
            </a:r>
            <a:r>
              <a:rPr lang="en-US" dirty="0"/>
              <a:t>we will do some hard work [sic] and then we will </a:t>
            </a:r>
            <a:r>
              <a:rPr lang="en-US" dirty="0" smtClean="0"/>
              <a:t>see.”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Family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57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Studying and working affects the socialization of the family </a:t>
            </a:r>
          </a:p>
          <a:p>
            <a:r>
              <a:rPr lang="en-US" dirty="0" smtClean="0"/>
              <a:t>I asked: She </a:t>
            </a:r>
            <a:r>
              <a:rPr lang="en-US" dirty="0"/>
              <a:t>was stranded at </a:t>
            </a:r>
            <a:r>
              <a:rPr lang="en-US" dirty="0" smtClean="0"/>
              <a:t>home then? </a:t>
            </a:r>
            <a:r>
              <a:rPr lang="en-US" dirty="0"/>
              <a:t>“Yeah, because if I use to have a day off, then definitely would have been a different story for me. But I was working for seven days and even after one year, I started the college. So it was extended hours. From five o'clock then seven to ten the class. So now, you can imagine what kind of socializing she might be having [laughing]. I was not at home, so we did not go outside. So she was all the time at </a:t>
            </a:r>
            <a:r>
              <a:rPr lang="en-US" dirty="0" smtClean="0"/>
              <a:t>home.”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Not every family can afford studying or volunteering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smtClean="0"/>
              <a:t>Who </a:t>
            </a:r>
            <a:r>
              <a:rPr lang="en-US" dirty="0"/>
              <a:t>was going to give me a paid internship? Nobody knew me. So I saw the situation very risky because I had to support my kids. I have to work. So I sacrificed-- I think what I did was to sacrifice myself at some point to support them</a:t>
            </a:r>
            <a:r>
              <a:rPr lang="en-US" dirty="0" smtClean="0"/>
              <a:t>.</a:t>
            </a:r>
            <a:r>
              <a:rPr lang="en-CA" dirty="0" smtClean="0"/>
              <a:t>”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Family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3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r>
              <a:rPr lang="en-US" sz="2000" dirty="0" smtClean="0">
                <a:solidFill>
                  <a:srgbClr val="000000"/>
                </a:solidFill>
              </a:rPr>
              <a:t>Lack of integration to the </a:t>
            </a:r>
            <a:r>
              <a:rPr lang="en-US" sz="2000" dirty="0" err="1" smtClean="0">
                <a:solidFill>
                  <a:srgbClr val="000000"/>
                </a:solidFill>
              </a:rPr>
              <a:t>labour</a:t>
            </a:r>
            <a:r>
              <a:rPr lang="en-US" sz="2000" dirty="0" smtClean="0">
                <a:solidFill>
                  <a:srgbClr val="000000"/>
                </a:solidFill>
              </a:rPr>
              <a:t> market affects children</a:t>
            </a:r>
          </a:p>
          <a:p>
            <a:r>
              <a:rPr lang="en-US" dirty="0" smtClean="0"/>
              <a:t> “He (husband) works </a:t>
            </a:r>
            <a:r>
              <a:rPr lang="en-US" dirty="0"/>
              <a:t>at [Fast food chain name]. I told you that he has a BA back </a:t>
            </a:r>
            <a:r>
              <a:rPr lang="en-US" dirty="0" smtClean="0"/>
              <a:t>home </a:t>
            </a:r>
            <a:r>
              <a:rPr lang="en-US" dirty="0"/>
              <a:t>i</a:t>
            </a:r>
            <a:r>
              <a:rPr lang="en-US" dirty="0" smtClean="0"/>
              <a:t>n accounting.</a:t>
            </a:r>
            <a:r>
              <a:rPr lang="en-CA" dirty="0"/>
              <a:t>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works at [Fast food chain name] because he </a:t>
            </a:r>
            <a:r>
              <a:rPr lang="en-US" dirty="0" smtClean="0"/>
              <a:t>knows </a:t>
            </a:r>
            <a:r>
              <a:rPr lang="en-US" dirty="0"/>
              <a:t>the job [sic]. He likes to work as an accountant but he could not find the job [sic]. The only thing is that I am not happy is the my son likes </a:t>
            </a:r>
            <a:r>
              <a:rPr lang="en-US" dirty="0" smtClean="0"/>
              <a:t>their father to </a:t>
            </a:r>
            <a:r>
              <a:rPr lang="en-US" dirty="0"/>
              <a:t>work somewhere </a:t>
            </a:r>
            <a:r>
              <a:rPr lang="en-US" dirty="0" smtClean="0"/>
              <a:t>else, they </a:t>
            </a:r>
            <a:r>
              <a:rPr lang="en-US" dirty="0"/>
              <a:t>want to tell their friends my father </a:t>
            </a:r>
            <a:r>
              <a:rPr lang="en-US" dirty="0" smtClean="0"/>
              <a:t>works.. .</a:t>
            </a:r>
            <a:r>
              <a:rPr lang="en-US" dirty="0"/>
              <a:t> </a:t>
            </a:r>
            <a:r>
              <a:rPr lang="en-US" dirty="0" smtClean="0"/>
              <a:t>For </a:t>
            </a:r>
            <a:r>
              <a:rPr lang="en-US" dirty="0"/>
              <a:t>my husband, he is not worried. He is good. I am okay </a:t>
            </a:r>
            <a:r>
              <a:rPr lang="en-US" dirty="0" smtClean="0"/>
              <a:t>too but </a:t>
            </a:r>
            <a:r>
              <a:rPr lang="en-US" dirty="0"/>
              <a:t>the only thing that— it bothers me—, </a:t>
            </a:r>
            <a:r>
              <a:rPr lang="en-US" dirty="0" smtClean="0"/>
              <a:t>is my </a:t>
            </a:r>
            <a:r>
              <a:rPr lang="en-US" dirty="0"/>
              <a:t>sons, both of </a:t>
            </a:r>
            <a:r>
              <a:rPr lang="en-US" dirty="0" smtClean="0"/>
              <a:t>them would like their father to work </a:t>
            </a:r>
            <a:r>
              <a:rPr lang="en-US" dirty="0"/>
              <a:t>somewhere better than </a:t>
            </a:r>
            <a:r>
              <a:rPr lang="en-US" dirty="0" smtClean="0"/>
              <a:t>a restaurant.”</a:t>
            </a:r>
          </a:p>
          <a:p>
            <a:r>
              <a:rPr lang="en-US" dirty="0" smtClean="0"/>
              <a:t>“The children when they see their parents they are always struggling. From morning to midnight.”</a:t>
            </a:r>
          </a:p>
          <a:p>
            <a:endParaRPr lang="en-CA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                          Family 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7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300" dirty="0" smtClean="0">
                <a:solidFill>
                  <a:srgbClr val="000000"/>
                </a:solidFill>
              </a:rPr>
              <a:t>Realistic expectations and positive </a:t>
            </a:r>
            <a:r>
              <a:rPr lang="en-US" sz="2300" dirty="0">
                <a:solidFill>
                  <a:srgbClr val="000000"/>
                </a:solidFill>
              </a:rPr>
              <a:t>a</a:t>
            </a:r>
            <a:r>
              <a:rPr lang="en-US" sz="2300" dirty="0" smtClean="0">
                <a:solidFill>
                  <a:srgbClr val="000000"/>
                </a:solidFill>
              </a:rPr>
              <a:t>ttitude about employment</a:t>
            </a:r>
          </a:p>
          <a:p>
            <a:r>
              <a:rPr lang="en-US" sz="2300" dirty="0" smtClean="0"/>
              <a:t>“</a:t>
            </a:r>
            <a:r>
              <a:rPr lang="en-US" sz="2300" dirty="0"/>
              <a:t>I told them, yes, I know that getting job is very difficult [sic], professional level is very difficult. I am prepared for the odd job, whatever that case </a:t>
            </a:r>
            <a:r>
              <a:rPr lang="en-US" sz="2300" dirty="0" smtClean="0"/>
              <a:t>is. My brother and my sister (back home) are ok with it.”</a:t>
            </a:r>
          </a:p>
          <a:p>
            <a:r>
              <a:rPr lang="en-US" sz="2300" dirty="0" smtClean="0"/>
              <a:t>“I </a:t>
            </a:r>
            <a:r>
              <a:rPr lang="en-US" sz="2300" dirty="0"/>
              <a:t>am happy, because still I am working to make money for my family, it may be a little stressful and hard but it is </a:t>
            </a:r>
            <a:r>
              <a:rPr lang="en-US" sz="2300" dirty="0" smtClean="0"/>
              <a:t>okay.  </a:t>
            </a:r>
            <a:r>
              <a:rPr lang="en-US" sz="2300" dirty="0"/>
              <a:t>Yes. But the other things, other than that, how do you say [emotional]— I thought about the physical condition, I never went to the family doctors [sic], since </a:t>
            </a:r>
            <a:r>
              <a:rPr lang="en-US" sz="2300" dirty="0" smtClean="0"/>
              <a:t>2013.”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	Family Dynamics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599" y="394527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/>
          </a:bodyPr>
          <a:lstStyle/>
          <a:p>
            <a:endParaRPr lang="en-US" sz="2400" dirty="0" smtClean="0">
              <a:solidFill>
                <a:srgbClr val="4483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88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089229"/>
            <a:ext cx="11029615" cy="3637803"/>
          </a:xfrm>
        </p:spPr>
        <p:txBody>
          <a:bodyPr/>
          <a:lstStyle/>
          <a:p>
            <a:r>
              <a:rPr lang="en-US" sz="2000" dirty="0"/>
              <a:t>The family is at the </a:t>
            </a:r>
            <a:r>
              <a:rPr lang="en-US" sz="2000" dirty="0" err="1"/>
              <a:t>centre</a:t>
            </a:r>
            <a:r>
              <a:rPr lang="en-US" sz="2000" dirty="0"/>
              <a:t> of </a:t>
            </a:r>
            <a:r>
              <a:rPr lang="en-US" sz="2000" dirty="0" err="1"/>
              <a:t>labour</a:t>
            </a:r>
            <a:r>
              <a:rPr lang="en-US" sz="2000" dirty="0"/>
              <a:t> market integration of </a:t>
            </a:r>
            <a:r>
              <a:rPr lang="en-US" sz="2000" dirty="0" smtClean="0"/>
              <a:t>immigrants</a:t>
            </a:r>
            <a:endParaRPr lang="en-US" sz="2000" dirty="0"/>
          </a:p>
          <a:p>
            <a:r>
              <a:rPr lang="en-US" sz="2000" dirty="0"/>
              <a:t>The family shares the consequences of the lack of integration to the </a:t>
            </a:r>
            <a:r>
              <a:rPr lang="en-US" sz="2000" dirty="0" err="1"/>
              <a:t>labour</a:t>
            </a:r>
            <a:r>
              <a:rPr lang="en-US" sz="2000" dirty="0"/>
              <a:t> market: financial </a:t>
            </a:r>
            <a:r>
              <a:rPr lang="en-US" sz="2000" dirty="0" smtClean="0"/>
              <a:t>insecurity and  stress.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family is the main motivation for enduring underemployment </a:t>
            </a:r>
          </a:p>
          <a:p>
            <a:r>
              <a:rPr lang="en-US" sz="2000" dirty="0"/>
              <a:t>The family </a:t>
            </a:r>
            <a:r>
              <a:rPr lang="en-US" sz="2000" dirty="0" smtClean="0"/>
              <a:t>works as </a:t>
            </a:r>
            <a:r>
              <a:rPr lang="en-US" sz="2000" dirty="0"/>
              <a:t>the main support system for integrating immigrants into the </a:t>
            </a:r>
            <a:r>
              <a:rPr lang="en-US" sz="2000" dirty="0" err="1"/>
              <a:t>labour</a:t>
            </a:r>
            <a:r>
              <a:rPr lang="en-US" sz="2000" dirty="0"/>
              <a:t> market </a:t>
            </a:r>
            <a:r>
              <a:rPr lang="en-US" sz="2000" dirty="0" smtClean="0"/>
              <a:t>(as, for example, economic migrants relay </a:t>
            </a:r>
            <a:r>
              <a:rPr lang="en-US" sz="2000" dirty="0"/>
              <a:t>on family savings to study and </a:t>
            </a:r>
            <a:r>
              <a:rPr lang="en-US" sz="2000" dirty="0" smtClean="0"/>
              <a:t>on their </a:t>
            </a:r>
            <a:r>
              <a:rPr lang="en-US" sz="2000" dirty="0"/>
              <a:t>support </a:t>
            </a:r>
            <a:r>
              <a:rPr lang="en-US" sz="2000" dirty="0" smtClean="0"/>
              <a:t>in order to </a:t>
            </a:r>
            <a:r>
              <a:rPr lang="en-US" sz="2000" dirty="0"/>
              <a:t>volunteer</a:t>
            </a:r>
            <a:r>
              <a:rPr lang="en-US" sz="2000" dirty="0" smtClean="0"/>
              <a:t>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3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75B5E4"/>
              </a:buClr>
            </a:pPr>
            <a:endParaRPr lang="en-US" sz="2400" dirty="0" smtClean="0"/>
          </a:p>
          <a:p>
            <a:pPr lvl="0">
              <a:buClr>
                <a:srgbClr val="75B5E4"/>
              </a:buClr>
            </a:pPr>
            <a:r>
              <a:rPr lang="en-US" sz="2200" dirty="0"/>
              <a:t>Dr. John Shields (Depart of Politics &amp; Public Administration, Ryerson </a:t>
            </a:r>
            <a:r>
              <a:rPr lang="en-US" sz="2200" dirty="0" smtClean="0"/>
              <a:t>University)</a:t>
            </a:r>
          </a:p>
          <a:p>
            <a:pPr lvl="0">
              <a:buClr>
                <a:srgbClr val="75B5E4"/>
              </a:buClr>
            </a:pPr>
            <a:r>
              <a:rPr lang="en-US" sz="2400" dirty="0" smtClean="0"/>
              <a:t>Omar </a:t>
            </a:r>
            <a:r>
              <a:rPr lang="en-US" sz="2400" dirty="0"/>
              <a:t>Lujan (PhD Candidate in Policy Studies, Ryerson University)</a:t>
            </a:r>
          </a:p>
          <a:p>
            <a:r>
              <a:rPr lang="en-US" sz="2400" dirty="0" smtClean="0"/>
              <a:t>Dr. Harald Bauder (Department of Geography, Ryerson University)</a:t>
            </a:r>
          </a:p>
          <a:p>
            <a:r>
              <a:rPr lang="en-US" sz="2400" dirty="0" smtClean="0"/>
              <a:t>Maria </a:t>
            </a:r>
            <a:r>
              <a:rPr lang="en-US" sz="2400" dirty="0" err="1" smtClean="0"/>
              <a:t>Gintova</a:t>
            </a:r>
            <a:r>
              <a:rPr lang="en-US" sz="2400" dirty="0" smtClean="0"/>
              <a:t> (PhD Candidate in Policy Studies, Ryerson University)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	Research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6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3600" dirty="0" smtClean="0"/>
          </a:p>
          <a:p>
            <a:r>
              <a:rPr lang="en-US" sz="3600" dirty="0" smtClean="0"/>
              <a:t>Perspectives</a:t>
            </a:r>
          </a:p>
          <a:p>
            <a:endParaRPr lang="en-US" sz="3600" dirty="0" smtClean="0"/>
          </a:p>
          <a:p>
            <a:r>
              <a:rPr lang="en-US" sz="3600" dirty="0" smtClean="0"/>
              <a:t>Circumstances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Family Approach to Immigrants’ </a:t>
            </a:r>
            <a:r>
              <a:rPr lang="en-US" dirty="0" err="1"/>
              <a:t>labour</a:t>
            </a:r>
            <a:r>
              <a:rPr lang="en-US" dirty="0"/>
              <a:t> Market        								integration </a:t>
            </a:r>
          </a:p>
        </p:txBody>
      </p:sp>
    </p:spTree>
    <p:extLst>
      <p:ext uri="{BB962C8B-B14F-4D97-AF65-F5344CB8AC3E}">
        <p14:creationId xmlns:p14="http://schemas.microsoft.com/office/powerpoint/2010/main" val="385015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Canadian Experience </a:t>
            </a:r>
          </a:p>
          <a:p>
            <a:r>
              <a:rPr lang="en-US" sz="2400" dirty="0" smtClean="0"/>
              <a:t>Language Proficiency</a:t>
            </a:r>
          </a:p>
          <a:p>
            <a:r>
              <a:rPr lang="en-US" sz="2400" dirty="0" smtClean="0"/>
              <a:t>Foreign Credentials </a:t>
            </a:r>
          </a:p>
          <a:p>
            <a:r>
              <a:rPr lang="en-US" sz="2400" dirty="0" smtClean="0"/>
              <a:t>Cultural Barriers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Barriers to Integration in the </a:t>
            </a:r>
            <a:r>
              <a:rPr lang="en-US" dirty="0" err="1" smtClean="0"/>
              <a:t>labour</a:t>
            </a:r>
            <a:r>
              <a:rPr lang="en-US" dirty="0" smtClean="0"/>
              <a:t>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2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What strategies do immigrant families currently use to overcome barriers and integrate into the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market?</a:t>
            </a:r>
          </a:p>
          <a:p>
            <a:endParaRPr lang="en-US" sz="2400" dirty="0" smtClean="0"/>
          </a:p>
          <a:p>
            <a:r>
              <a:rPr lang="en-US" sz="2400" dirty="0" smtClean="0"/>
              <a:t>What are the family dynamics involved in this process?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		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7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Main Strategies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Volunteering  </a:t>
            </a:r>
          </a:p>
          <a:p>
            <a:r>
              <a:rPr lang="en-US" sz="2400" dirty="0" smtClean="0"/>
              <a:t>“If </a:t>
            </a:r>
            <a:r>
              <a:rPr lang="en-US" sz="2400" dirty="0"/>
              <a:t>you do volunteer work here, you have better chances to getting </a:t>
            </a:r>
            <a:r>
              <a:rPr lang="en-US" sz="2400" dirty="0" smtClean="0"/>
              <a:t>employment.”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Studying</a:t>
            </a:r>
          </a:p>
          <a:p>
            <a:r>
              <a:rPr lang="en-US" sz="2400" dirty="0" smtClean="0"/>
              <a:t>“But </a:t>
            </a:r>
            <a:r>
              <a:rPr lang="en-US" sz="2400" dirty="0"/>
              <a:t>I study, I ignore everything, but I study. I try to improve my </a:t>
            </a:r>
            <a:r>
              <a:rPr lang="en-US" sz="2400" dirty="0" smtClean="0"/>
              <a:t>condition.”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Other Strategies Include: </a:t>
            </a:r>
            <a:r>
              <a:rPr lang="en-US" sz="2400" dirty="0" smtClean="0"/>
              <a:t>Attainment of Professional Accreditations/Hire Employment Companies/Head Hunters/ Entrepreneurship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Employment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6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Volunteering </a:t>
            </a:r>
          </a:p>
          <a:p>
            <a:pPr marL="0" indent="0">
              <a:buNone/>
            </a:pPr>
            <a:r>
              <a:rPr lang="en-US" sz="3600" dirty="0" smtClean="0"/>
              <a:t>“I </a:t>
            </a:r>
            <a:r>
              <a:rPr lang="en-US" sz="3600" dirty="0"/>
              <a:t>continue to do volunteer, yeah. So my husband take care [sic] of my daughter at home, you know only once a week, only three hours a time, so it is okay. </a:t>
            </a:r>
            <a:r>
              <a:rPr lang="en-US" sz="3600" dirty="0" smtClean="0"/>
              <a:t> After</a:t>
            </a:r>
            <a:r>
              <a:rPr lang="en-US" sz="3600" dirty="0"/>
              <a:t>, I find I feel much happier when I did my volunteer because I feel I am useful! </a:t>
            </a:r>
            <a:r>
              <a:rPr lang="en-US" sz="3600" dirty="0" smtClean="0"/>
              <a:t>I </a:t>
            </a:r>
            <a:r>
              <a:rPr lang="en-US" sz="3600" dirty="0"/>
              <a:t>can impact someone else, so I feel </a:t>
            </a:r>
            <a:r>
              <a:rPr lang="en-US" sz="3600" dirty="0" smtClean="0"/>
              <a:t>good!”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Studying </a:t>
            </a:r>
          </a:p>
          <a:p>
            <a:pPr marL="0" indent="0">
              <a:buNone/>
            </a:pPr>
            <a:r>
              <a:rPr lang="en-US" sz="3600" dirty="0"/>
              <a:t>“First, I just to stay home because my husband studied at college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Volunteering and studying As Family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4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1932973"/>
            <a:ext cx="11029615" cy="379406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Volunteering and Studying as an strategy to get Canadian experience</a:t>
            </a:r>
          </a:p>
          <a:p>
            <a:r>
              <a:rPr lang="en-US" sz="3200" dirty="0" smtClean="0"/>
              <a:t>“So</a:t>
            </a:r>
            <a:r>
              <a:rPr lang="en-US" sz="3200" dirty="0"/>
              <a:t>, right now, I am doing volunteer </a:t>
            </a:r>
            <a:r>
              <a:rPr lang="en-US" sz="3200" dirty="0" smtClean="0"/>
              <a:t>with women </a:t>
            </a:r>
            <a:r>
              <a:rPr lang="en-US" sz="3200" dirty="0"/>
              <a:t>for three roles.  Yeah, one is my </a:t>
            </a:r>
            <a:r>
              <a:rPr lang="en-US" sz="3200" dirty="0" smtClean="0"/>
              <a:t>interest, </a:t>
            </a:r>
            <a:r>
              <a:rPr lang="en-US" sz="3200" dirty="0"/>
              <a:t>related to my study </a:t>
            </a:r>
            <a:r>
              <a:rPr lang="en-US" sz="3200" dirty="0" smtClean="0"/>
              <a:t>in the </a:t>
            </a:r>
            <a:r>
              <a:rPr lang="en-US" sz="3200" dirty="0"/>
              <a:t>[University], one is the settlement </a:t>
            </a:r>
            <a:r>
              <a:rPr lang="en-US" sz="3200" dirty="0" smtClean="0"/>
              <a:t>counselor</a:t>
            </a:r>
            <a:r>
              <a:rPr lang="en-US" sz="3200" dirty="0"/>
              <a:t>, employment </a:t>
            </a:r>
            <a:r>
              <a:rPr lang="en-US" sz="3200" dirty="0" smtClean="0"/>
              <a:t>counselor </a:t>
            </a:r>
            <a:r>
              <a:rPr lang="en-US" sz="3200" dirty="0"/>
              <a:t>and also the community. I mean language program facilitator. Yeah, I hope I can gain more Canadian </a:t>
            </a:r>
            <a:r>
              <a:rPr lang="en-US" sz="3200" dirty="0" smtClean="0"/>
              <a:t>experience.</a:t>
            </a:r>
            <a:r>
              <a:rPr lang="en-CA" sz="3200" dirty="0"/>
              <a:t> </a:t>
            </a:r>
            <a:r>
              <a:rPr lang="en-US" sz="3200" dirty="0" smtClean="0"/>
              <a:t>To</a:t>
            </a:r>
            <a:r>
              <a:rPr lang="en-US" sz="3200" dirty="0"/>
              <a:t>, how do you say? Enhance my resume, to help me find a good job for me [sic] [</a:t>
            </a:r>
            <a:r>
              <a:rPr lang="en-US" sz="3200" dirty="0" smtClean="0"/>
              <a:t>laughs.”</a:t>
            </a:r>
            <a:r>
              <a:rPr lang="en-CA" sz="3200" dirty="0" smtClean="0"/>
              <a:t> </a:t>
            </a:r>
          </a:p>
          <a:p>
            <a:r>
              <a:rPr lang="en-US" sz="3200" dirty="0"/>
              <a:t>“He finished ESL in [College]. He got in some courses in [College], like income tax. He right now works as a volunteer at [community organization] doing income tax, one day a week.</a:t>
            </a:r>
            <a:r>
              <a:rPr lang="en-US" sz="3200" dirty="0" smtClean="0"/>
              <a:t>”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Volunteering as a form of training  </a:t>
            </a:r>
          </a:p>
          <a:p>
            <a:r>
              <a:rPr lang="en-US" sz="3200" dirty="0"/>
              <a:t>I work in [Community help center] like three years as a volunteer, and then, during those years, I went to some workshops, different workshops</a:t>
            </a:r>
            <a:r>
              <a:rPr lang="en-US" sz="3200" dirty="0" smtClean="0"/>
              <a:t>.</a:t>
            </a:r>
          </a:p>
          <a:p>
            <a:endParaRPr lang="en-US" sz="2900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CA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Volunteering and Studying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Working full time and studying </a:t>
            </a:r>
          </a:p>
          <a:p>
            <a:r>
              <a:rPr lang="en-US" dirty="0" smtClean="0"/>
              <a:t>“I </a:t>
            </a:r>
            <a:r>
              <a:rPr lang="en-US" dirty="0"/>
              <a:t>work permanently now with [Employer] I work in [immigration]. I am a [job title], as a matter of fact, </a:t>
            </a:r>
            <a:r>
              <a:rPr lang="en-US" dirty="0" smtClean="0"/>
              <a:t>and— </a:t>
            </a:r>
            <a:r>
              <a:rPr lang="en-US" dirty="0"/>
              <a:t>so that has brought some level of comfort.  </a:t>
            </a:r>
            <a:r>
              <a:rPr lang="en-US" dirty="0" smtClean="0"/>
              <a:t>I </a:t>
            </a:r>
            <a:r>
              <a:rPr lang="en-US" dirty="0"/>
              <a:t>am in my final year; I am actually in my final semester of a master’s </a:t>
            </a:r>
            <a:r>
              <a:rPr lang="en-US" dirty="0" smtClean="0"/>
              <a:t>program.”</a:t>
            </a:r>
          </a:p>
          <a:p>
            <a:r>
              <a:rPr lang="en-US" dirty="0" smtClean="0"/>
              <a:t>“I am </a:t>
            </a:r>
            <a:r>
              <a:rPr lang="en-US" dirty="0"/>
              <a:t>studying at [institution name] College, social service. I am part time </a:t>
            </a:r>
            <a:r>
              <a:rPr lang="en-US" dirty="0" smtClean="0"/>
              <a:t>student. </a:t>
            </a:r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/>
              <a:t>is up to how many courses do I get. Before I worked at assistant manager in my store, I had time to take some course. Now I am a manager, I have to work 40 hours a week or 44 hours. I could not take a course in this semester. I took two courses last semester, maybe I do not know what happened after that. [Sigh] I </a:t>
            </a:r>
            <a:r>
              <a:rPr lang="en-US" dirty="0" smtClean="0"/>
              <a:t>tried.”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Studying and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908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ropos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83C6"/>
      </a:accent1>
      <a:accent2>
        <a:srgbClr val="75B5E4"/>
      </a:accent2>
      <a:accent3>
        <a:srgbClr val="A9DB66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>
          <a:defRPr sz="2400" dirty="0" smtClean="0">
            <a:solidFill>
              <a:srgbClr val="4483B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Valade_Ponencia_Guanajuato.pptx" id="{6B37DDEA-1A05-4B9B-A730-70170FC2662A}" vid="{A0FFE30C-2737-4F17-A556-7935F76716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15339</TotalTime>
  <Words>1231</Words>
  <Application>Microsoft Office PowerPoint</Application>
  <PresentationFormat>Custom</PresentationFormat>
  <Paragraphs>128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Labour Integration Strategies and Family Dynamics </vt:lpstr>
      <vt:lpstr>         Research Team</vt:lpstr>
      <vt:lpstr>A Family Approach to Immigrants’ labour Market                integration </vt:lpstr>
      <vt:lpstr>Barriers to Integration in the labour market</vt:lpstr>
      <vt:lpstr>         Questions</vt:lpstr>
      <vt:lpstr>Employment Strategies</vt:lpstr>
      <vt:lpstr>Volunteering and studying As Family Affairs</vt:lpstr>
      <vt:lpstr>Volunteering and Studying </vt:lpstr>
      <vt:lpstr>Studying and working</vt:lpstr>
      <vt:lpstr>Trajectory</vt:lpstr>
      <vt:lpstr>        Family Dynamics</vt:lpstr>
      <vt:lpstr>        Family Dynamics</vt:lpstr>
      <vt:lpstr>                               Family  Dynamics</vt:lpstr>
      <vt:lpstr>         Family Dynamics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trajectories of immigrant families</dc:title>
  <dc:creator>marc yvan valade</dc:creator>
  <cp:lastModifiedBy>artsadmin</cp:lastModifiedBy>
  <cp:revision>343</cp:revision>
  <cp:lastPrinted>2016-08-27T18:38:03Z</cp:lastPrinted>
  <dcterms:created xsi:type="dcterms:W3CDTF">2016-08-25T00:33:44Z</dcterms:created>
  <dcterms:modified xsi:type="dcterms:W3CDTF">2017-03-15T19:41:39Z</dcterms:modified>
</cp:coreProperties>
</file>